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48"/>
  </p:notesMasterIdLst>
  <p:sldIdLst>
    <p:sldId id="256" r:id="rId2"/>
    <p:sldId id="354" r:id="rId3"/>
    <p:sldId id="325" r:id="rId4"/>
    <p:sldId id="335" r:id="rId5"/>
    <p:sldId id="342" r:id="rId6"/>
    <p:sldId id="383" r:id="rId7"/>
    <p:sldId id="334" r:id="rId8"/>
    <p:sldId id="339" r:id="rId9"/>
    <p:sldId id="340" r:id="rId10"/>
    <p:sldId id="341" r:id="rId11"/>
    <p:sldId id="331" r:id="rId12"/>
    <p:sldId id="330" r:id="rId13"/>
    <p:sldId id="343" r:id="rId14"/>
    <p:sldId id="387" r:id="rId15"/>
    <p:sldId id="356" r:id="rId16"/>
    <p:sldId id="327" r:id="rId17"/>
    <p:sldId id="362" r:id="rId18"/>
    <p:sldId id="350" r:id="rId19"/>
    <p:sldId id="361" r:id="rId20"/>
    <p:sldId id="369" r:id="rId21"/>
    <p:sldId id="384" r:id="rId22"/>
    <p:sldId id="344" r:id="rId23"/>
    <p:sldId id="375" r:id="rId24"/>
    <p:sldId id="376" r:id="rId25"/>
    <p:sldId id="377" r:id="rId26"/>
    <p:sldId id="381" r:id="rId27"/>
    <p:sldId id="382" r:id="rId28"/>
    <p:sldId id="379" r:id="rId29"/>
    <p:sldId id="380" r:id="rId30"/>
    <p:sldId id="378" r:id="rId31"/>
    <p:sldId id="385" r:id="rId32"/>
    <p:sldId id="359" r:id="rId33"/>
    <p:sldId id="386" r:id="rId34"/>
    <p:sldId id="328" r:id="rId35"/>
    <p:sldId id="364" r:id="rId36"/>
    <p:sldId id="338" r:id="rId37"/>
    <p:sldId id="353" r:id="rId38"/>
    <p:sldId id="365" r:id="rId39"/>
    <p:sldId id="366" r:id="rId40"/>
    <p:sldId id="351" r:id="rId41"/>
    <p:sldId id="363" r:id="rId42"/>
    <p:sldId id="352" r:id="rId43"/>
    <p:sldId id="368" r:id="rId44"/>
    <p:sldId id="371" r:id="rId45"/>
    <p:sldId id="372" r:id="rId46"/>
    <p:sldId id="367" r:id="rId4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2F0D9"/>
    <a:srgbClr val="EFFF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3"/>
    <p:restoredTop sz="95659"/>
  </p:normalViewPr>
  <p:slideViewPr>
    <p:cSldViewPr snapToGrid="0" snapToObjects="1">
      <p:cViewPr varScale="1">
        <p:scale>
          <a:sx n="86" d="100"/>
          <a:sy n="86" d="100"/>
        </p:scale>
        <p:origin x="1291"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22.336"/>
    </inkml:context>
    <inkml:brush xml:id="br0">
      <inkml:brushProperty name="width" value="0.025" units="cm"/>
      <inkml:brushProperty name="height" value="0.025" units="cm"/>
      <inkml:brushProperty name="color" value="#FFFFFF"/>
    </inkml:brush>
  </inkml:definitions>
  <inkml:trace contextRef="#ctx0" brushRef="#br0">64 150 24575,'2'-48'0,"-1"30"0,-8 52 0,6-29 0,0 0 0,0 0 0,0 0 0,-1 0 0,0 0 0,-5 8 0,7-12 0,0-1 0,0 0 0,-1 1 0,1-1 0,0 0 0,0 1 0,0-1 0,-1 0 0,1 0 0,0 1 0,-1-1 0,1 0 0,0 0 0,-1 0 0,1 1 0,0-1 0,-1 0 0,1 0 0,0 0 0,-1 0 0,1 0 0,0 0 0,-1 0 0,1 0 0,0 0 0,-1 0 0,1 0 0,-1 0 0,1 0 0,0 0 0,-1 0 0,1 0 0,0 0 0,-1-1 0,-13-21 0,-4-44 0,18 122 0,-2-23 0,2-20 0,0-34 0,5-8 0,-5 29 0,0-1 0,0 1 0,0-1 0,0 1 0,0-1 0,0 1 0,0-1 0,0 1 0,0 0 0,1-1 0,-1 1 0,0-1 0,0 1 0,0-1 0,1 1 0,-1 0 0,0-1 0,1 1 0,-1-1 0,0 1 0,1 0 0,-1 0 0,1-1 0,-1 1 0,0 0 0,1 0 0,-1-1 0,1 1 0,-1 0 0,1 0 0,-1 0 0,1 0 0,-1 0 0,2-1 0,-2 1 0,1-1 0,0 0 0,0 0 0,0 0 0,-1 0 0,1 0 0,0 0 0,-1 0 0,1-1 0,-1 1 0,0 0 0,1 0 0,-1 0 0,0-1 0,0 1 0,1 0 0,-1 0 0,0 0 0,0-1 0,0 1 0,-1 0 0,1 0 0,0-2 0,0-2 0,0 1 0,0 0 0,1 0 0,-1 0 0,1 0 0,0-1 0,0 1 0,4-7 0,-5 11 0,1 0 0,-1 0 0,1 0 0,-1 0 0,1 0 0,-1 0 0,1 0 0,-1 0 0,1 0 0,-1 0 0,1 0 0,-1 0 0,1 1 0,-1-1 0,1 0 0,-1 0 0,0 1 0,1-1 0,-1 0 0,0 0 0,1 1 0,-1-1 0,1 1 0,-1-1 0,0 0 0,0 1 0,1-1 0,-1 1 0,0-1 0,0 0 0,0 1 0,1-1 0,-1 1 0,15 24 0,-11-18 0,-2-3 0,0 0 0,0 0 0,-1 1 0,1-1 0,-1 0 0,0 1 0,-1-1 0,1 1 0,-1-1 0,0 1 0,0-1 0,0 1 0,-1-1 0,-1 8 0,-6-30 0,0-13 0,6 1 0,1 16 0,-1 36 0,-6 5 0,2-23 0,0-16 0,34 59 0,-31-56 0,-1-3 0,1 0 0,1 0 0,0 0 0,-1-21 0,3 32 0,-1-1 0,1 0 0,0 1 0,0-1 0,1 0 0,-1 1 0,0-1 0,0 0 0,1 1 0,-1-1 0,1 1 0,0-1 0,-1 1 0,1-1 0,0 1 0,0-1 0,0 1 0,0 0 0,0-1 0,0 1 0,0 0 0,0 0 0,1 0 0,-1 0 0,0 0 0,1 0 0,-1 0 0,1 0 0,-1 1 0,1-1 0,-1 0 0,1 1 0,-1-1 0,1 1 0,0 0 0,-1 0 0,1-1 0,-1 1 0,1 0 0,0 0 0,-1 1 0,1-1 0,0 0 0,-1 0 0,4 2 0,-3-1 0,0 0 0,1 0 0,-1 1 0,0-1 0,0 0 0,0 1 0,0 0 0,-1-1 0,1 1 0,0 0 0,-1 0 0,1 0 0,-1 0 0,0 0 0,1 0 0,-1 1 0,0-1 0,-1 0 0,1 0 0,0 1 0,0-1 0,-1 1 0,0-1 0,1 1 0,-1-1 0,0 4 0,0 68 0,-4-58 0,-1-14 0,-11-23 0,-8-42 0,20 52 0,2 4 0,0 0 0,0 0 0,0-1 0,1 1 0,0 0 0,0-1 0,1 1 0,0-8 0,3 18 0,-1 0 0,1 1 0,-1 0 0,0-1 0,0 1 0,0 0 0,1 7 0,0 2-151,0 0-1,-2 1 0,0-1 0,0 0 1,-1 1-1,-1-1 0,0 1 1,-5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5"/>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54"/>
    </inkml:context>
    <inkml:brush xml:id="br0">
      <inkml:brushProperty name="width" value="0.05" units="cm"/>
      <inkml:brushProperty name="height" value="0.05" units="cm"/>
      <inkml:brushProperty name="color" value="#FFFFFF"/>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48:55.335"/>
    </inkml:context>
    <inkml:brush xml:id="br0">
      <inkml:brushProperty name="width" value="0.025" units="cm"/>
      <inkml:brushProperty name="height" value="0.025" units="cm"/>
      <inkml:brushProperty name="color" value="#FFFFFF"/>
    </inkml:brush>
  </inkml:definitions>
  <inkml:trace contextRef="#ctx0" brushRef="#br0">1 2 24575,'1'3'0,"0"1"0,0-1 0,0 0 0,1 1 0,-1-1 0,1 0 0,0 0 0,0 0 0,0 0 0,0-1 0,1 1 0,-1 0 0,1-1 0,-1 0 0,1 1 0,3 1 0,50 31 0,-90-85 0,29 44-106,4 6 66,0-1-1,0 1 0,1-1 1,-1 0-1,0 1 1,1-1-1,-1 0 0,1 1 1,-1-1-1,1 0 0,-1 1 1,1-1-1,0 0 1,-1 0-1,1 0 0,0 1 1,-1-1-1,1 0 0,0 0 1,0 0-1,0 0 1,0 0-1,0 1 0,0-1 1,0 0-1,0 0 0,0 0 1,0 0-1,1 0 1,-1-1-1,4-4-6785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11.556"/>
    </inkml:context>
    <inkml:brush xml:id="br0">
      <inkml:brushProperty name="width" value="0.05" units="cm"/>
      <inkml:brushProperty name="height" value="0.05" units="cm"/>
      <inkml:brushProperty name="color" value="#FFFFFF"/>
    </inkml:brush>
  </inkml:definitions>
  <inkml:trace contextRef="#ctx0" brushRef="#br0">112 68 24575,'2'0'0,"0"1"0,0 0 0,0 0 0,0-1 0,0 1 0,-1 1 0,1-1 0,0 0 0,0 0 0,-1 1 0,1-1 0,-1 1 0,1-1 0,-1 1 0,0 0 0,0-1 0,1 1 0,-1 0 0,0 0 0,-1 0 0,2 4 0,17 47 0,-18-50 0,0-1 0,-1-1 0,0 0 0,1 0 0,-1 0 0,0 0 0,1 1 0,-1-1 0,0 0 0,0 0 0,0 0 0,0 1 0,0-1 0,0 0 0,0 0 0,-1 0 0,1 1 0,-1 0 0,1-2 0,-1 1 0,1-1 0,-1 0 0,1 0 0,0 0 0,-1 0 0,1 1 0,-1-1 0,1 0 0,-1 0 0,1 0 0,-1 0 0,1 0 0,-1 0 0,1 0 0,0 0 0,-1-1 0,1 1 0,-1 0 0,1 0 0,-1 0 0,1 0 0,0-1 0,-1 1 0,1 0 0,-1 0 0,1-1 0,-1 0 0,-3-1 0,0-1 0,1 0 0,-1 0 0,1-1 0,0 1 0,0-1 0,-4-6 0,4 5 0,0-1 0,0 0 0,1 0 0,0 0 0,0 0 0,0 0 0,1 0 0,0-1 0,0 1 0,1 0 0,0-1 0,0 1 0,1-11 0,0 14 0,0 1 0,0-1 0,0 0 0,0 1 0,0-1 0,1 1 0,-1-1 0,1 1 0,-1 0 0,1-1 0,0 1 0,0 0 0,0 0 0,0 1 0,0-1 0,0 0 0,1 0 0,-1 1 0,1 0 0,-1-1 0,1 1 0,-1 0 0,1 0 0,0 1 0,-1-1 0,1 0 0,0 1 0,0 0 0,-1-1 0,1 1 0,0 0 0,0 0 0,3 1 0,-5 0 0,1-1 0,-1 1 0,0-1 0,1 1 0,-1-1 0,0 1 0,1 0 0,-1 0 0,0 0 0,0 0 0,0 0 0,0 0 0,0 0 0,0 0 0,0 0 0,0 0 0,0 0 0,0 1 0,-1-1 0,1 0 0,0 1 0,-1-1 0,1 1 0,-1-1 0,0 0 0,1 1 0,-1-1 0,0 1 0,0-1 0,0 3 0,1 55 0,-1-47 0,1 20 0,1-51 0,-2 18 0,0 1 0,0-1 0,-1 0 0,1 0 0,-1 0 0,1 0 0,-1 0 0,1 1 0,-1-1 0,1 0 0,-1 0 0,0 1 0,1-1 0,-1 1 0,0-1 0,0 0 0,0 1 0,1-1 0,-1 1 0,0 0 0,0-1 0,0 1 0,0 0 0,0-1 0,0 1 0,0 0 0,1 0 0,-1 0 0,0 0 0,0 0 0,0 0 0,0 0 0,-1 0 0,-44 2 0,32-2 0,4 1 0,7-1 0,-1 0 0,1 1 0,-1-1 0,1 0 0,-1-1 0,1 1 0,0-1 0,-1 1 0,1-1 0,-1 0 0,1 0 0,0-1 0,0 1 0,0-1 0,0 1 0,0-1 0,0 0 0,0 0 0,-3-3 0,2 1-170,0 1-1,-1 0 0,1-1 1,-1 1-1,0 1 0,0-1 1,-8-3-1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1:57:52.874"/>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1.043"/>
    </inkml:context>
    <inkml:brush xml:id="br0">
      <inkml:brushProperty name="width" value="0.05" units="cm"/>
      <inkml:brushProperty name="height" value="0.05" units="cm"/>
      <inkml:brushProperty name="color" value="#FFFFFF"/>
    </inkml:brush>
  </inkml:definitions>
  <inkml:trace contextRef="#ctx0" brushRef="#br0">0 28 24575,'2'-1'0,"0"0"0,1-2 0,1 0 0,0 1 0,0-1 0,1 1 0,0 0 0,0-1 0,1 1 0,1 0 0,-1 1 0,1 0 0,0 1 0,-2-2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3.118"/>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02:02:04.560"/>
    </inkml:context>
    <inkml:brush xml:id="br0">
      <inkml:brushProperty name="width" value="0.05" units="cm"/>
      <inkml:brushProperty name="height" value="0.05" units="cm"/>
      <inkml:brushProperty name="color" value="#FFFFFF"/>
    </inkml:brush>
  </inkml:definitions>
  <inkml:trace contextRef="#ctx0" brushRef="#br0">0 0 24575,'0'0'-8191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1"/>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5-19T11:07:03.122"/>
    </inkml:context>
    <inkml:brush xml:id="br0">
      <inkml:brushProperty name="width" value="0.05" units="cm"/>
      <inkml:brushProperty name="height" value="0.05" units="cm"/>
      <inkml:brushProperty name="color" value="#FFFFFF"/>
    </inkml:brush>
  </inkml:definitions>
  <inkml:trace contextRef="#ctx0" brushRef="#br0">1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A418C-259D-AE4F-9254-CC2BCBDAD2F7}" type="datetimeFigureOut">
              <a:rPr lang="pt-BR" smtClean="0"/>
              <a:t>25/06/2022</a:t>
            </a:fld>
            <a:endParaRPr lang="pt-BR"/>
          </a:p>
        </p:txBody>
      </p:sp>
      <p:sp>
        <p:nvSpPr>
          <p:cNvPr id="4" name="Espaço Reservado para Imagem de Slide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5B19B2F-99C7-2A4A-AACF-045CA7F688EB}" type="slidenum">
              <a:rPr lang="pt-BR" smtClean="0"/>
              <a:t>‹#›</a:t>
            </a:fld>
            <a:endParaRPr lang="pt-BR"/>
          </a:p>
        </p:txBody>
      </p:sp>
    </p:spTree>
    <p:extLst>
      <p:ext uri="{BB962C8B-B14F-4D97-AF65-F5344CB8AC3E}">
        <p14:creationId xmlns:p14="http://schemas.microsoft.com/office/powerpoint/2010/main" val="33569662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Nos cilindros, temos 3 estados: o primeiro, caindo em uma das faces circulares, o segundo na outra face. Esses dois estados nós agrupamos em um macroestado e chamamos de “face”. O terceiro estado é caindo na lateral e chamados de “lado”.</a:t>
            </a:r>
          </a:p>
          <a:p>
            <a:r>
              <a:rPr lang="pt-BR" dirty="0"/>
              <a:t>Na condição de um dado justo, “face” deve ter probabilidade de 2/3 e lado de 1/3. </a:t>
            </a:r>
          </a:p>
          <a:p>
            <a:r>
              <a:rPr lang="pt-BR" dirty="0"/>
              <a:t>Para determinar as probabilidades de cada estado para qualquer cilindro, jogamos aleatoriamente vários cilindros, mas os resultados foram inconsistentes entre os cilindros idênticos. Assim concluímos que diversos fatores poderiam influenciar no resultado, que se resumem principalmente no material do cilindro e da superfície e nas condições de lançamento. </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3</a:t>
            </a:fld>
            <a:endParaRPr lang="pt-BR"/>
          </a:p>
        </p:txBody>
      </p:sp>
    </p:spTree>
    <p:extLst>
      <p:ext uri="{BB962C8B-B14F-4D97-AF65-F5344CB8AC3E}">
        <p14:creationId xmlns:p14="http://schemas.microsoft.com/office/powerpoint/2010/main" val="4207299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essas inconsistências, criamos uma máquina para padronizar os lançamentos. 8 solenoides atingem uma placa de papelão e levantam os cilindros, fazendo um lançamento. Quando os cilindros se estabilizam um programa em </a:t>
            </a:r>
            <a:r>
              <a:rPr lang="pt-BR" dirty="0" err="1"/>
              <a:t>python</a:t>
            </a:r>
            <a:r>
              <a:rPr lang="pt-BR" dirty="0"/>
              <a:t> tira a foto das posições finais e reconhece o estado de cada cilindro. </a:t>
            </a:r>
          </a:p>
          <a:p>
            <a:endParaRPr lang="pt-BR" dirty="0"/>
          </a:p>
          <a:p>
            <a:endParaRPr lang="pt-BR" dirty="0"/>
          </a:p>
          <a:p>
            <a:r>
              <a:rPr lang="pt-BR" dirty="0"/>
              <a:t>Para tentar reduzir essas inconsistências, criamos uma máquina, melhorando o controle das condições e permitindo que aumentássemos muito a quantidade de lançamentos. Essa máquina consiste em uma caixa na qual solenoides atingem a superfície onde estão os cilindros, fazendo um lançamento. Depois do lançamento, uma câmera posicionada em cima da caixa tira uma foto dos cilindros e um programa computacional reconhece as posições dos dados.</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4</a:t>
            </a:fld>
            <a:endParaRPr lang="pt-BR"/>
          </a:p>
        </p:txBody>
      </p:sp>
    </p:spTree>
    <p:extLst>
      <p:ext uri="{BB962C8B-B14F-4D97-AF65-F5344CB8AC3E}">
        <p14:creationId xmlns:p14="http://schemas.microsoft.com/office/powerpoint/2010/main" val="2907163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Aqui temos um vídeo do lançamento do cilindro pela máquina e duas fotos, uma antes e outra depois do lançamento.</a:t>
            </a:r>
          </a:p>
        </p:txBody>
      </p:sp>
      <p:sp>
        <p:nvSpPr>
          <p:cNvPr id="4" name="Espaço Reservado para Número de Slide 3"/>
          <p:cNvSpPr>
            <a:spLocks noGrp="1"/>
          </p:cNvSpPr>
          <p:nvPr>
            <p:ph type="sldNum" sz="quarter" idx="5"/>
          </p:nvPr>
        </p:nvSpPr>
        <p:spPr/>
        <p:txBody>
          <a:bodyPr/>
          <a:lstStyle/>
          <a:p>
            <a:fld id="{F23E5B7C-4FE7-40BA-B029-749D4C27842E}" type="slidenum">
              <a:rPr lang="pt-BR" smtClean="0"/>
              <a:t>5</a:t>
            </a:fld>
            <a:endParaRPr lang="pt-BR"/>
          </a:p>
        </p:txBody>
      </p:sp>
    </p:spTree>
    <p:extLst>
      <p:ext uri="{BB962C8B-B14F-4D97-AF65-F5344CB8AC3E}">
        <p14:creationId xmlns:p14="http://schemas.microsoft.com/office/powerpoint/2010/main" val="5355772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14:m>
                  <m:oMath xmlns:m="http://schemas.openxmlformats.org/officeDocument/2006/math">
                    <m:sSub>
                      <m:sSubPr>
                        <m:ctrlPr>
                          <a:rPr lang="pt-BR" sz="1200" i="1" smtClean="0">
                            <a:latin typeface="Cambria Math" panose="02040503050406030204" pitchFamily="18" charset="0"/>
                          </a:rPr>
                        </m:ctrlPr>
                      </m:sSubPr>
                      <m:e>
                        <m:r>
                          <a:rPr lang="pt-BR" sz="1200" b="0" i="1" smtClean="0">
                            <a:latin typeface="Cambria Math" panose="02040503050406030204" pitchFamily="18" charset="0"/>
                          </a:rPr>
                          <m:t>𝑃</m:t>
                        </m:r>
                      </m:e>
                      <m:sub>
                        <m:r>
                          <a:rPr lang="pt-BR" sz="1200" b="0" i="1" smtClean="0">
                            <a:latin typeface="Cambria Math" panose="02040503050406030204" pitchFamily="18" charset="0"/>
                          </a:rPr>
                          <m:t>𝐿</m:t>
                        </m:r>
                      </m:sub>
                    </m:sSub>
                    <m:r>
                      <a:rPr lang="pt-BR" sz="1200" b="0" i="1" smtClean="0">
                        <a:latin typeface="Cambria Math" panose="02040503050406030204" pitchFamily="18" charset="0"/>
                      </a:rPr>
                      <m:t> </m:t>
                    </m:r>
                    <m:sSub>
                      <m:sSubPr>
                        <m:ctrlPr>
                          <a:rPr lang="pt-BR" sz="1200" b="0" i="1" smtClean="0">
                            <a:latin typeface="Cambria Math" panose="02040503050406030204" pitchFamily="18" charset="0"/>
                          </a:rPr>
                        </m:ctrlPr>
                      </m:sSubPr>
                      <m:e>
                        <m:r>
                          <m:rPr>
                            <m:nor/>
                          </m:rPr>
                          <a:rPr lang="pt-BR" sz="1200" dirty="0"/>
                          <m:t>e</m:t>
                        </m:r>
                        <m:r>
                          <a:rPr lang="pt-BR" sz="1200" b="0" i="1" dirty="0" smtClean="0">
                            <a:latin typeface="Cambria Math" panose="02040503050406030204" pitchFamily="18" charset="0"/>
                          </a:rPr>
                          <m:t> </m:t>
                        </m:r>
                        <m:r>
                          <a:rPr lang="pt-BR" sz="1200" b="0" i="1" smtClean="0">
                            <a:latin typeface="Cambria Math" panose="02040503050406030204" pitchFamily="18" charset="0"/>
                          </a:rPr>
                          <m:t>𝑃</m:t>
                        </m:r>
                      </m:e>
                      <m:sub>
                        <m:r>
                          <a:rPr lang="pt-BR" sz="1200" b="0" i="1" smtClean="0">
                            <a:latin typeface="Cambria Math" panose="02040503050406030204" pitchFamily="18" charset="0"/>
                          </a:rPr>
                          <m:t>𝐹</m:t>
                        </m:r>
                      </m:sub>
                    </m:sSub>
                  </m:oMath>
                </a14:m>
                <a:r>
                  <a:rPr lang="pt-BR" sz="1200" dirty="0"/>
                  <a:t>)</a:t>
                </a:r>
              </a:p>
              <a:p>
                <a:r>
                  <a:rPr lang="pt-BR" dirty="0"/>
                  <a:t>Apêndice 1</a:t>
                </a:r>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t>Meta:</a:t>
                </a:r>
                <a:r>
                  <a:rPr lang="pt-BR" sz="1200" dirty="0"/>
                  <a:t> determinar a probabilidade de cada estado (</a:t>
                </a:r>
                <a:r>
                  <a:rPr lang="pt-BR" sz="1200" b="0" i="0">
                    <a:latin typeface="Cambria Math" panose="02040503050406030204" pitchFamily="18" charset="0"/>
                  </a:rPr>
                  <a:t>𝑃_𝐿  〖</a:t>
                </a:r>
                <a:r>
                  <a:rPr lang="pt-BR" sz="1200" b="0" i="0" dirty="0">
                    <a:latin typeface="Cambria Math" panose="02040503050406030204" pitchFamily="18" charset="0"/>
                  </a:rPr>
                  <a:t>"</a:t>
                </a:r>
                <a:r>
                  <a:rPr lang="pt-BR" sz="1200" i="0" dirty="0"/>
                  <a:t>e</a:t>
                </a:r>
                <a:r>
                  <a:rPr lang="pt-BR" sz="1200" b="0" i="0" dirty="0">
                    <a:latin typeface="Cambria Math" panose="02040503050406030204" pitchFamily="18" charset="0"/>
                  </a:rPr>
                  <a:t>"  </a:t>
                </a:r>
                <a:r>
                  <a:rPr lang="pt-BR" sz="1200" b="0" i="0">
                    <a:latin typeface="Cambria Math" panose="02040503050406030204" pitchFamily="18" charset="0"/>
                  </a:rPr>
                  <a:t>𝑃〗_𝐹</a:t>
                </a:r>
                <a:r>
                  <a:rPr lang="pt-BR" sz="1200" dirty="0"/>
                  <a:t>)</a:t>
                </a:r>
              </a:p>
              <a:p>
                <a:endParaRPr lang="pt-BR" dirty="0"/>
              </a:p>
            </p:txBody>
          </p:sp>
        </mc:Fallback>
      </mc:AlternateContent>
      <p:sp>
        <p:nvSpPr>
          <p:cNvPr id="4" name="Espaço Reservado para Número de Slide 3"/>
          <p:cNvSpPr>
            <a:spLocks noGrp="1"/>
          </p:cNvSpPr>
          <p:nvPr>
            <p:ph type="sldNum" sz="quarter" idx="5"/>
          </p:nvPr>
        </p:nvSpPr>
        <p:spPr/>
        <p:txBody>
          <a:bodyPr/>
          <a:lstStyle/>
          <a:p>
            <a:fld id="{F23E5B7C-4FE7-40BA-B029-749D4C27842E}" type="slidenum">
              <a:rPr lang="pt-BR" smtClean="0"/>
              <a:t>12</a:t>
            </a:fld>
            <a:endParaRPr lang="pt-BR"/>
          </a:p>
        </p:txBody>
      </p:sp>
    </p:spTree>
    <p:extLst>
      <p:ext uri="{BB962C8B-B14F-4D97-AF65-F5344CB8AC3E}">
        <p14:creationId xmlns:p14="http://schemas.microsoft.com/office/powerpoint/2010/main" val="1043992581"/>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8.png"/><Relationship Id="rId4" Type="http://schemas.microsoft.com/office/2007/relationships/hdphoto" Target="../media/hdphoto11.wdp"/></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4.wdp"/></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5.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6.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png"/><Relationship Id="rId7" Type="http://schemas.microsoft.com/office/2007/relationships/hdphoto" Target="../media/hdphoto7.wdp"/><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6.png"/><Relationship Id="rId9" Type="http://schemas.microsoft.com/office/2007/relationships/hdphoto" Target="../media/hdphoto8.wdp"/></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png"/><Relationship Id="rId7" Type="http://schemas.microsoft.com/office/2007/relationships/hdphoto" Target="../media/hdphoto9.wdp"/><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 Id="rId9" Type="http://schemas.microsoft.com/office/2007/relationships/hdphoto" Target="../media/hdphoto10.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46" name="Imagem 45">
            <a:extLst>
              <a:ext uri="{FF2B5EF4-FFF2-40B4-BE49-F238E27FC236}">
                <a16:creationId xmlns:a16="http://schemas.microsoft.com/office/drawing/2014/main" id="{2675655C-949F-E6E3-DDA0-8D74E502B0B3}"/>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6BCDEECB-A4C3-28A0-0A4C-BCBDD76E68FE}"/>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44" name="Imagem 43">
            <a:extLst>
              <a:ext uri="{FF2B5EF4-FFF2-40B4-BE49-F238E27FC236}">
                <a16:creationId xmlns:a16="http://schemas.microsoft.com/office/drawing/2014/main" id="{4CAEE0D3-92F3-F21F-232C-D0CA2B909BE3}"/>
              </a:ext>
            </a:extLst>
          </p:cNvPr>
          <p:cNvPicPr>
            <a:picLocks/>
          </p:cNvPicPr>
          <p:nvPr userDrawn="1"/>
        </p:nvPicPr>
        <p:blipFill>
          <a:blip r:embed="rId4">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5" name="Imagem 44">
            <a:extLst>
              <a:ext uri="{FF2B5EF4-FFF2-40B4-BE49-F238E27FC236}">
                <a16:creationId xmlns:a16="http://schemas.microsoft.com/office/drawing/2014/main" id="{84E9546D-A0C3-3ECE-8017-CB9D43BE698A}"/>
              </a:ext>
            </a:extLst>
          </p:cNvPr>
          <p:cNvPicPr>
            <a:picLocks noChangeAspect="1"/>
          </p:cNvPicPr>
          <p:nvPr userDrawn="1"/>
        </p:nvPicPr>
        <p:blipFill rotWithShape="1">
          <a:blip r:embed="rId5">
            <a:alphaModFix amt="20000"/>
            <a:extLst>
              <a:ext uri="{BEBA8EAE-BF5A-486C-A8C5-ECC9F3942E4B}">
                <a14:imgProps xmlns:a14="http://schemas.microsoft.com/office/drawing/2010/main">
                  <a14:imgLayer r:embed="rId6">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1" name="Imagem 40">
            <a:extLst>
              <a:ext uri="{FF2B5EF4-FFF2-40B4-BE49-F238E27FC236}">
                <a16:creationId xmlns:a16="http://schemas.microsoft.com/office/drawing/2014/main" id="{88CC93F6-85F6-68C1-8110-01EB09E896DE}"/>
              </a:ext>
            </a:extLst>
          </p:cNvPr>
          <p:cNvPicPr>
            <a:picLocks noChangeAspect="1"/>
          </p:cNvPicPr>
          <p:nvPr userDrawn="1"/>
        </p:nvPicPr>
        <p:blipFill>
          <a:blip r:embed="rId7">
            <a:alphaModFix amt="20000"/>
            <a:extLst>
              <a:ext uri="{BEBA8EAE-BF5A-486C-A8C5-ECC9F3942E4B}">
                <a14:imgProps xmlns:a14="http://schemas.microsoft.com/office/drawing/2010/main">
                  <a14:imgLayer r:embed="rId8">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4" name="Agrupar 13">
            <a:extLst>
              <a:ext uri="{FF2B5EF4-FFF2-40B4-BE49-F238E27FC236}">
                <a16:creationId xmlns:a16="http://schemas.microsoft.com/office/drawing/2014/main" id="{D560F4A7-8451-2431-9C77-50FA32BF3029}"/>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E639E088-9B11-439E-F71F-F58A2B9B5224}"/>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79270243-B5D7-8E5D-A8A6-816D16C90C8E}"/>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6C1DEB30-6D84-689B-4C83-B074448B2F79}"/>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FD312E88-B76B-6800-82AC-BF3D83F5843E}"/>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20" name="Agrupar 19">
            <a:extLst>
              <a:ext uri="{FF2B5EF4-FFF2-40B4-BE49-F238E27FC236}">
                <a16:creationId xmlns:a16="http://schemas.microsoft.com/office/drawing/2014/main" id="{57567AD0-AD73-AA80-937F-DCDFEB1CC8FB}"/>
              </a:ext>
            </a:extLst>
          </p:cNvPr>
          <p:cNvGrpSpPr/>
          <p:nvPr userDrawn="1"/>
        </p:nvGrpSpPr>
        <p:grpSpPr>
          <a:xfrm>
            <a:off x="1952292" y="3306160"/>
            <a:ext cx="5858928" cy="720000"/>
            <a:chOff x="1375371" y="2474101"/>
            <a:chExt cx="5858927" cy="720000"/>
          </a:xfrm>
        </p:grpSpPr>
        <p:grpSp>
          <p:nvGrpSpPr>
            <p:cNvPr id="21" name="Agrupar 20">
              <a:extLst>
                <a:ext uri="{FF2B5EF4-FFF2-40B4-BE49-F238E27FC236}">
                  <a16:creationId xmlns:a16="http://schemas.microsoft.com/office/drawing/2014/main" id="{A8087C43-067F-0668-201C-3AF403CF9BC2}"/>
                </a:ext>
              </a:extLst>
            </p:cNvPr>
            <p:cNvGrpSpPr/>
            <p:nvPr userDrawn="1"/>
          </p:nvGrpSpPr>
          <p:grpSpPr>
            <a:xfrm>
              <a:off x="2329274" y="2646403"/>
              <a:ext cx="4905024" cy="485640"/>
              <a:chOff x="2329274" y="2705010"/>
              <a:chExt cx="4905024" cy="485640"/>
            </a:xfrm>
          </p:grpSpPr>
          <p:sp>
            <p:nvSpPr>
              <p:cNvPr id="23" name="Google Shape;262;p3">
                <a:extLst>
                  <a:ext uri="{FF2B5EF4-FFF2-40B4-BE49-F238E27FC236}">
                    <a16:creationId xmlns:a16="http://schemas.microsoft.com/office/drawing/2014/main" id="{F682FC8C-65F8-AC21-941E-FAD3DD0E1FD6}"/>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4" name="CaixaDeTexto 23">
                <a:extLst>
                  <a:ext uri="{FF2B5EF4-FFF2-40B4-BE49-F238E27FC236}">
                    <a16:creationId xmlns:a16="http://schemas.microsoft.com/office/drawing/2014/main" id="{27C1010D-E28F-5643-6A42-69BFCD38615C}"/>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2" name="Google Shape;263;p3">
              <a:extLst>
                <a:ext uri="{FF2B5EF4-FFF2-40B4-BE49-F238E27FC236}">
                  <a16:creationId xmlns:a16="http://schemas.microsoft.com/office/drawing/2014/main" id="{4A28B74C-1565-C97B-4F61-77C755B9A1A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6" name="Agrupar 25">
            <a:extLst>
              <a:ext uri="{FF2B5EF4-FFF2-40B4-BE49-F238E27FC236}">
                <a16:creationId xmlns:a16="http://schemas.microsoft.com/office/drawing/2014/main" id="{4B9E5839-0788-9538-2532-5614B041820A}"/>
              </a:ext>
            </a:extLst>
          </p:cNvPr>
          <p:cNvGrpSpPr/>
          <p:nvPr userDrawn="1"/>
        </p:nvGrpSpPr>
        <p:grpSpPr>
          <a:xfrm>
            <a:off x="1943034" y="2409102"/>
            <a:ext cx="5062514" cy="720000"/>
            <a:chOff x="1371472" y="3518119"/>
            <a:chExt cx="5062514" cy="720000"/>
          </a:xfrm>
        </p:grpSpPr>
        <p:sp>
          <p:nvSpPr>
            <p:cNvPr id="27" name="Google Shape;263;p3">
              <a:extLst>
                <a:ext uri="{FF2B5EF4-FFF2-40B4-BE49-F238E27FC236}">
                  <a16:creationId xmlns:a16="http://schemas.microsoft.com/office/drawing/2014/main" id="{D7007475-9FE6-29E0-280C-B1BC2B456E19}"/>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8" name="Agrupar 27">
              <a:extLst>
                <a:ext uri="{FF2B5EF4-FFF2-40B4-BE49-F238E27FC236}">
                  <a16:creationId xmlns:a16="http://schemas.microsoft.com/office/drawing/2014/main" id="{05682DF4-B31C-E1C1-1FDE-10DE8117ED40}"/>
                </a:ext>
              </a:extLst>
            </p:cNvPr>
            <p:cNvGrpSpPr/>
            <p:nvPr userDrawn="1"/>
          </p:nvGrpSpPr>
          <p:grpSpPr>
            <a:xfrm>
              <a:off x="3036592" y="3607158"/>
              <a:ext cx="3397394" cy="577293"/>
              <a:chOff x="3036592" y="3607158"/>
              <a:chExt cx="3397394" cy="577293"/>
            </a:xfrm>
          </p:grpSpPr>
          <p:sp>
            <p:nvSpPr>
              <p:cNvPr id="29" name="CaixaDeTexto 28">
                <a:extLst>
                  <a:ext uri="{FF2B5EF4-FFF2-40B4-BE49-F238E27FC236}">
                    <a16:creationId xmlns:a16="http://schemas.microsoft.com/office/drawing/2014/main" id="{9205B827-40AF-71BD-C914-F78BAC20CD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30" name="CaixaDeTexto 29">
                <a:extLst>
                  <a:ext uri="{FF2B5EF4-FFF2-40B4-BE49-F238E27FC236}">
                    <a16:creationId xmlns:a16="http://schemas.microsoft.com/office/drawing/2014/main" id="{1300539D-F107-F92A-439D-FD761C1F91A8}"/>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31" name="Agrupar 30">
            <a:extLst>
              <a:ext uri="{FF2B5EF4-FFF2-40B4-BE49-F238E27FC236}">
                <a16:creationId xmlns:a16="http://schemas.microsoft.com/office/drawing/2014/main" id="{D88373DF-A1CC-036D-3D33-6ED2F80B06B4}"/>
              </a:ext>
            </a:extLst>
          </p:cNvPr>
          <p:cNvGrpSpPr/>
          <p:nvPr userDrawn="1"/>
        </p:nvGrpSpPr>
        <p:grpSpPr>
          <a:xfrm>
            <a:off x="1954390" y="4190445"/>
            <a:ext cx="4975704" cy="720000"/>
            <a:chOff x="1381746" y="4652701"/>
            <a:chExt cx="4975704" cy="720000"/>
          </a:xfrm>
        </p:grpSpPr>
        <p:sp>
          <p:nvSpPr>
            <p:cNvPr id="32" name="Google Shape;263;p3">
              <a:extLst>
                <a:ext uri="{FF2B5EF4-FFF2-40B4-BE49-F238E27FC236}">
                  <a16:creationId xmlns:a16="http://schemas.microsoft.com/office/drawing/2014/main" id="{C16119E1-6876-DC50-0EE1-BFB1F06CD6C5}"/>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3" name="Agrupar 32">
              <a:extLst>
                <a:ext uri="{FF2B5EF4-FFF2-40B4-BE49-F238E27FC236}">
                  <a16:creationId xmlns:a16="http://schemas.microsoft.com/office/drawing/2014/main" id="{03A0368A-A73B-E598-C61F-926B56B812BE}"/>
                </a:ext>
              </a:extLst>
            </p:cNvPr>
            <p:cNvGrpSpPr/>
            <p:nvPr userDrawn="1"/>
          </p:nvGrpSpPr>
          <p:grpSpPr>
            <a:xfrm>
              <a:off x="3254536" y="4720111"/>
              <a:ext cx="3102914" cy="605738"/>
              <a:chOff x="3254536" y="4720111"/>
              <a:chExt cx="3102914" cy="605738"/>
            </a:xfrm>
          </p:grpSpPr>
          <p:sp>
            <p:nvSpPr>
              <p:cNvPr id="34" name="CaixaDeTexto 33">
                <a:extLst>
                  <a:ext uri="{FF2B5EF4-FFF2-40B4-BE49-F238E27FC236}">
                    <a16:creationId xmlns:a16="http://schemas.microsoft.com/office/drawing/2014/main" id="{09D4735C-E431-9B14-4547-A42346B685FF}"/>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5" name="CaixaDeTexto 34">
                <a:extLst>
                  <a:ext uri="{FF2B5EF4-FFF2-40B4-BE49-F238E27FC236}">
                    <a16:creationId xmlns:a16="http://schemas.microsoft.com/office/drawing/2014/main" id="{E1CDB96E-E0E7-AE69-E461-EFC2A64E4E15}"/>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6" name="Agrupar 35">
            <a:extLst>
              <a:ext uri="{FF2B5EF4-FFF2-40B4-BE49-F238E27FC236}">
                <a16:creationId xmlns:a16="http://schemas.microsoft.com/office/drawing/2014/main" id="{C5C4B92F-2F3C-1726-C581-C8ED750AA1D2}"/>
              </a:ext>
            </a:extLst>
          </p:cNvPr>
          <p:cNvGrpSpPr/>
          <p:nvPr userDrawn="1"/>
        </p:nvGrpSpPr>
        <p:grpSpPr>
          <a:xfrm>
            <a:off x="1943805" y="5111112"/>
            <a:ext cx="4154136" cy="720000"/>
            <a:chOff x="1340650" y="4652701"/>
            <a:chExt cx="4154135" cy="720000"/>
          </a:xfrm>
        </p:grpSpPr>
        <p:sp>
          <p:nvSpPr>
            <p:cNvPr id="37" name="Google Shape;263;p3">
              <a:extLst>
                <a:ext uri="{FF2B5EF4-FFF2-40B4-BE49-F238E27FC236}">
                  <a16:creationId xmlns:a16="http://schemas.microsoft.com/office/drawing/2014/main" id="{3D4C22C8-83B0-5512-7CBE-BA8C7FD76851}"/>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8" name="Agrupar 37">
              <a:extLst>
                <a:ext uri="{FF2B5EF4-FFF2-40B4-BE49-F238E27FC236}">
                  <a16:creationId xmlns:a16="http://schemas.microsoft.com/office/drawing/2014/main" id="{EC9109DF-C277-B897-3F5E-94C341F9F9F0}"/>
                </a:ext>
              </a:extLst>
            </p:cNvPr>
            <p:cNvGrpSpPr/>
            <p:nvPr userDrawn="1"/>
          </p:nvGrpSpPr>
          <p:grpSpPr>
            <a:xfrm>
              <a:off x="3596335" y="4693263"/>
              <a:ext cx="1898450" cy="621794"/>
              <a:chOff x="3596335" y="4693263"/>
              <a:chExt cx="1898450" cy="621794"/>
            </a:xfrm>
          </p:grpSpPr>
          <p:sp>
            <p:nvSpPr>
              <p:cNvPr id="39" name="CaixaDeTexto 38">
                <a:extLst>
                  <a:ext uri="{FF2B5EF4-FFF2-40B4-BE49-F238E27FC236}">
                    <a16:creationId xmlns:a16="http://schemas.microsoft.com/office/drawing/2014/main" id="{2DA5F155-5F32-118D-BC02-6467592225C2}"/>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40" name="CaixaDeTexto 39">
                <a:extLst>
                  <a:ext uri="{FF2B5EF4-FFF2-40B4-BE49-F238E27FC236}">
                    <a16:creationId xmlns:a16="http://schemas.microsoft.com/office/drawing/2014/main" id="{91FC7EA3-E542-5D05-7FF2-E6C7F2D018D0}"/>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42" name="CaixaDeTexto 41">
            <a:extLst>
              <a:ext uri="{FF2B5EF4-FFF2-40B4-BE49-F238E27FC236}">
                <a16:creationId xmlns:a16="http://schemas.microsoft.com/office/drawing/2014/main" id="{74413538-09F5-EC65-59E7-0575EC94DB99}"/>
              </a:ext>
            </a:extLst>
          </p:cNvPr>
          <p:cNvSpPr txBox="1"/>
          <p:nvPr userDrawn="1"/>
        </p:nvSpPr>
        <p:spPr>
          <a:xfrm>
            <a:off x="41643" y="470774"/>
            <a:ext cx="6129336" cy="584775"/>
          </a:xfrm>
          <a:prstGeom prst="rect">
            <a:avLst/>
          </a:prstGeom>
          <a:noFill/>
        </p:spPr>
        <p:txBody>
          <a:bodyPr wrap="square">
            <a:spAutoFit/>
          </a:bodyPr>
          <a:lstStyle/>
          <a:p>
            <a:r>
              <a:rPr lang="en-US" sz="3200" i="1" dirty="0">
                <a:solidFill>
                  <a:schemeClr val="tx1">
                    <a:lumMod val="85000"/>
                    <a:lumOff val="15000"/>
                  </a:schemeClr>
                </a:solidFill>
                <a:latin typeface="+mj-lt"/>
              </a:rPr>
              <a:t>Overview</a:t>
            </a:r>
            <a:endParaRPr lang="pt-BR" sz="3200" i="1" dirty="0">
              <a:solidFill>
                <a:schemeClr val="tx1">
                  <a:lumMod val="85000"/>
                  <a:lumOff val="15000"/>
                </a:schemeClr>
              </a:solidFill>
              <a:latin typeface="+mj-lt"/>
            </a:endParaRPr>
          </a:p>
        </p:txBody>
      </p:sp>
      <p:sp>
        <p:nvSpPr>
          <p:cNvPr id="47" name="Retângulo 46">
            <a:extLst>
              <a:ext uri="{FF2B5EF4-FFF2-40B4-BE49-F238E27FC236}">
                <a16:creationId xmlns:a16="http://schemas.microsoft.com/office/drawing/2014/main" id="{CA5A65BD-B5E8-934B-6A16-7106BB997AA2}"/>
              </a:ext>
            </a:extLst>
          </p:cNvPr>
          <p:cNvSpPr/>
          <p:nvPr userDrawn="1"/>
        </p:nvSpPr>
        <p:spPr>
          <a:xfrm>
            <a:off x="1868383" y="1497675"/>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8" name="Google Shape;263;p3">
            <a:extLst>
              <a:ext uri="{FF2B5EF4-FFF2-40B4-BE49-F238E27FC236}">
                <a16:creationId xmlns:a16="http://schemas.microsoft.com/office/drawing/2014/main" id="{921631AA-4C0E-D1CD-2427-152AA9959A9A}"/>
              </a:ext>
            </a:extLst>
          </p:cNvPr>
          <p:cNvSpPr>
            <a:spLocks noChangeAspect="1"/>
          </p:cNvSpPr>
          <p:nvPr userDrawn="1"/>
        </p:nvSpPr>
        <p:spPr>
          <a:xfrm>
            <a:off x="1954031" y="1499871"/>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1</a:t>
            </a:r>
            <a:endParaRPr sz="3600" kern="0" dirty="0">
              <a:solidFill>
                <a:srgbClr val="92D050"/>
              </a:solidFill>
              <a:latin typeface="+mj-lt"/>
              <a:ea typeface="Calibri"/>
              <a:cs typeface="Calibri"/>
              <a:sym typeface="Calibri"/>
            </a:endParaRPr>
          </a:p>
        </p:txBody>
      </p:sp>
    </p:spTree>
    <p:extLst>
      <p:ext uri="{BB962C8B-B14F-4D97-AF65-F5344CB8AC3E}">
        <p14:creationId xmlns:p14="http://schemas.microsoft.com/office/powerpoint/2010/main" val="295870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3CCCE556-7B23-DA41-DCCA-6D5C84DDA7B6}"/>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7FF280D4-A4B6-0F13-A5B1-2EA6F5D254EE}"/>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AEF54B34-4BC9-7F32-A254-3106EAD5A3FD}"/>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4476FD58-7E99-16F0-ADCB-0E757995B45F}"/>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C82E975A-AD7B-17C3-ADB7-409F90946A41}"/>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2008F6E7-5C30-F2F9-01B1-8CFFEC06073C}"/>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A5E5CBE4-6EF4-8E49-6538-8F00F746A206}"/>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57AFD28E-EC12-88F5-4E89-0FAF6E8F7290}"/>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43C97D55-1E53-E253-4F1E-7F89003C8960}"/>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0C2000F4-3C55-BC6E-E01B-D3AC03CCE8E1}"/>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EEB0D0B-49E5-2A9D-0083-01F35CE37806}"/>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69713D9F-05B2-D9CB-1F72-117E18FBEFF7}"/>
                  </a:ext>
                </a:extLst>
              </p:cNvPr>
              <p:cNvSpPr txBox="1"/>
              <p:nvPr userDrawn="1"/>
            </p:nvSpPr>
            <p:spPr>
              <a:xfrm>
                <a:off x="7097749" y="6600502"/>
                <a:ext cx="1356724" cy="230832"/>
              </a:xfrm>
              <a:prstGeom prst="rect">
                <a:avLst/>
              </a:prstGeom>
              <a:noFill/>
              <a:ln>
                <a:noFill/>
              </a:ln>
            </p:spPr>
            <p:txBody>
              <a:bodyPr wrap="square" rtlCol="0">
                <a:spAutoFit/>
              </a:bodyPr>
              <a:lstStyle/>
              <a:p>
                <a:pPr algn="ctr"/>
                <a:r>
                  <a:rPr lang="pt-BR" sz="900" b="1" i="1" dirty="0">
                    <a:solidFill>
                      <a:schemeClr val="accent6">
                        <a:lumMod val="50000"/>
                      </a:schemeClr>
                    </a:solidFill>
                    <a:latin typeface="+mj-lt"/>
                  </a:rPr>
                  <a:t>Conclusions</a:t>
                </a:r>
              </a:p>
            </p:txBody>
          </p:sp>
          <p:sp>
            <p:nvSpPr>
              <p:cNvPr id="32" name="CaixaDeTexto 31">
                <a:extLst>
                  <a:ext uri="{FF2B5EF4-FFF2-40B4-BE49-F238E27FC236}">
                    <a16:creationId xmlns:a16="http://schemas.microsoft.com/office/drawing/2014/main" id="{D803E64B-9AF1-5DD6-AAEF-2481F4F7AB2A}"/>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5B4AEB2D-CC45-4696-1E57-F6B9C44B8EFF}"/>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3CEF9812-2453-D480-ECDD-524C323CCF6C}"/>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Conclusions</a:t>
            </a:r>
          </a:p>
        </p:txBody>
      </p:sp>
    </p:spTree>
    <p:extLst>
      <p:ext uri="{BB962C8B-B14F-4D97-AF65-F5344CB8AC3E}">
        <p14:creationId xmlns:p14="http://schemas.microsoft.com/office/powerpoint/2010/main" val="3933827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cxnSp>
        <p:nvCxnSpPr>
          <p:cNvPr id="57" name="Straight Connector 48">
            <a:extLst>
              <a:ext uri="{FF2B5EF4-FFF2-40B4-BE49-F238E27FC236}">
                <a16:creationId xmlns:a16="http://schemas.microsoft.com/office/drawing/2014/main" id="{6A35B349-5EA9-7A38-5813-80D7C6069DD6}"/>
              </a:ext>
            </a:extLst>
          </p:cNvPr>
          <p:cNvCxnSpPr>
            <a:cxnSpLocks/>
          </p:cNvCxnSpPr>
          <p:nvPr userDrawn="1"/>
        </p:nvCxnSpPr>
        <p:spPr>
          <a:xfrm>
            <a:off x="252000" y="2888679"/>
            <a:ext cx="8640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58" name="Imagem 57" descr="Tela de computador com jogo&#10;&#10;Descrição gerada automaticamente com confiança média">
            <a:extLst>
              <a:ext uri="{FF2B5EF4-FFF2-40B4-BE49-F238E27FC236}">
                <a16:creationId xmlns:a16="http://schemas.microsoft.com/office/drawing/2014/main" id="{7FF07A97-6E47-6A37-C4D2-860673F29E55}"/>
              </a:ext>
            </a:extLst>
          </p:cNvPr>
          <p:cNvPicPr>
            <a:picLocks noChangeAspect="1"/>
          </p:cNvPicPr>
          <p:nvPr userDrawn="1"/>
        </p:nvPicPr>
        <p:blipFill rotWithShape="1">
          <a:blip r:embed="rId3">
            <a:extLst>
              <a:ext uri="{BEBA8EAE-BF5A-486C-A8C5-ECC9F3942E4B}">
                <a14:imgProps xmlns:a14="http://schemas.microsoft.com/office/drawing/2010/main">
                  <a14:imgLayer r:embed="rId4">
                    <a14:imgEffect>
                      <a14:brightnessContrast contrast="50000"/>
                    </a14:imgEffect>
                  </a14:imgLayer>
                </a14:imgProps>
              </a:ext>
              <a:ext uri="{28A0092B-C50C-407E-A947-70E740481C1C}">
                <a14:useLocalDpi xmlns:a14="http://schemas.microsoft.com/office/drawing/2010/main" val="0"/>
              </a:ext>
            </a:extLst>
          </a:blip>
          <a:srcRect l="1290" r="20538"/>
          <a:stretch/>
        </p:blipFill>
        <p:spPr>
          <a:xfrm>
            <a:off x="4516550" y="3294171"/>
            <a:ext cx="4237704" cy="2994142"/>
          </a:xfrm>
          <a:prstGeom prst="rect">
            <a:avLst/>
          </a:prstGeom>
          <a:ln w="76200" cap="sq" cmpd="thickThin">
            <a:solidFill>
              <a:srgbClr val="000000"/>
            </a:solidFill>
            <a:prstDash val="solid"/>
            <a:miter lim="800000"/>
          </a:ln>
          <a:effectLst>
            <a:innerShdw blurRad="76200">
              <a:srgbClr val="000000"/>
            </a:innerShdw>
          </a:effectLst>
        </p:spPr>
      </p:pic>
      <p:sp>
        <p:nvSpPr>
          <p:cNvPr id="59" name="CaixaDeTexto 58">
            <a:extLst>
              <a:ext uri="{FF2B5EF4-FFF2-40B4-BE49-F238E27FC236}">
                <a16:creationId xmlns:a16="http://schemas.microsoft.com/office/drawing/2014/main" id="{EAAEFD5B-BA8A-E88F-051A-7CED615FEEDD}"/>
              </a:ext>
            </a:extLst>
          </p:cNvPr>
          <p:cNvSpPr txBox="1"/>
          <p:nvPr userDrawn="1"/>
        </p:nvSpPr>
        <p:spPr>
          <a:xfrm>
            <a:off x="4151870" y="668750"/>
            <a:ext cx="2302991" cy="464871"/>
          </a:xfrm>
          <a:prstGeom prst="rect">
            <a:avLst/>
          </a:prstGeom>
          <a:noFill/>
        </p:spPr>
        <p:txBody>
          <a:bodyPr wrap="square" rtlCol="0">
            <a:spAutoFit/>
          </a:bodyPr>
          <a:lstStyle/>
          <a:p>
            <a:pPr algn="ctr">
              <a:lnSpc>
                <a:spcPct val="150000"/>
              </a:lnSpc>
            </a:pPr>
            <a:r>
              <a:rPr lang="pt-BR" sz="1800" i="0" dirty="0" err="1">
                <a:solidFill>
                  <a:schemeClr val="tx1">
                    <a:lumMod val="95000"/>
                    <a:lumOff val="5000"/>
                  </a:schemeClr>
                </a:solidFill>
                <a:latin typeface="+mj-lt"/>
              </a:rPr>
              <a:t>Problem</a:t>
            </a:r>
            <a:r>
              <a:rPr lang="pt-BR" sz="1800" i="0" dirty="0">
                <a:solidFill>
                  <a:schemeClr val="tx1">
                    <a:lumMod val="95000"/>
                    <a:lumOff val="5000"/>
                  </a:schemeClr>
                </a:solidFill>
                <a:latin typeface="+mj-lt"/>
              </a:rPr>
              <a:t>  07</a:t>
            </a:r>
            <a:endParaRPr lang="pt-BR" sz="2400" i="1" dirty="0">
              <a:solidFill>
                <a:schemeClr val="tx1">
                  <a:lumMod val="95000"/>
                  <a:lumOff val="5000"/>
                </a:schemeClr>
              </a:solidFill>
              <a:latin typeface="+mj-lt"/>
            </a:endParaRPr>
          </a:p>
        </p:txBody>
      </p:sp>
      <p:sp>
        <p:nvSpPr>
          <p:cNvPr id="60" name="CaixaDeTexto 59">
            <a:extLst>
              <a:ext uri="{FF2B5EF4-FFF2-40B4-BE49-F238E27FC236}">
                <a16:creationId xmlns:a16="http://schemas.microsoft.com/office/drawing/2014/main" id="{9054FB5B-D915-A149-3910-D98B44F5A22B}"/>
              </a:ext>
            </a:extLst>
          </p:cNvPr>
          <p:cNvSpPr txBox="1"/>
          <p:nvPr userDrawn="1"/>
        </p:nvSpPr>
        <p:spPr>
          <a:xfrm>
            <a:off x="3833491" y="1189696"/>
            <a:ext cx="4572000" cy="584775"/>
          </a:xfrm>
          <a:prstGeom prst="rect">
            <a:avLst/>
          </a:prstGeom>
          <a:noFill/>
        </p:spPr>
        <p:txBody>
          <a:bodyPr wrap="square">
            <a:spAutoFit/>
          </a:bodyPr>
          <a:lstStyle/>
          <a:p>
            <a:r>
              <a:rPr lang="pt-BR" sz="3200" i="1" dirty="0">
                <a:solidFill>
                  <a:schemeClr val="tx1">
                    <a:lumMod val="95000"/>
                    <a:lumOff val="5000"/>
                  </a:schemeClr>
                </a:solidFill>
                <a:latin typeface="+mj-lt"/>
              </a:rPr>
              <a:t>Three-Sided Dice</a:t>
            </a:r>
            <a:endParaRPr lang="pt-BR" sz="3200" dirty="0">
              <a:solidFill>
                <a:schemeClr val="tx1">
                  <a:lumMod val="95000"/>
                  <a:lumOff val="5000"/>
                </a:schemeClr>
              </a:solidFill>
            </a:endParaRPr>
          </a:p>
        </p:txBody>
      </p:sp>
      <p:sp>
        <p:nvSpPr>
          <p:cNvPr id="62" name="CaixaDeTexto 61">
            <a:extLst>
              <a:ext uri="{FF2B5EF4-FFF2-40B4-BE49-F238E27FC236}">
                <a16:creationId xmlns:a16="http://schemas.microsoft.com/office/drawing/2014/main" id="{ADF72CF9-E592-4E80-A491-C14ED5C06FB7}"/>
              </a:ext>
            </a:extLst>
          </p:cNvPr>
          <p:cNvSpPr txBox="1"/>
          <p:nvPr userDrawn="1"/>
        </p:nvSpPr>
        <p:spPr>
          <a:xfrm>
            <a:off x="308584" y="3214028"/>
            <a:ext cx="3843286" cy="2978059"/>
          </a:xfrm>
          <a:prstGeom prst="rect">
            <a:avLst/>
          </a:prstGeom>
          <a:noFill/>
        </p:spPr>
        <p:txBody>
          <a:bodyPr wrap="square">
            <a:spAutoFit/>
          </a:bodyPr>
          <a:lstStyle/>
          <a:p>
            <a:pPr algn="just">
              <a:lnSpc>
                <a:spcPct val="200000"/>
              </a:lnSpc>
            </a:pPr>
            <a:r>
              <a:rPr lang="pt-BR" sz="1600" b="0" i="1" dirty="0">
                <a:solidFill>
                  <a:srgbClr val="64686D"/>
                </a:solidFill>
                <a:effectLst/>
                <a:latin typeface="+mj-lt"/>
              </a:rPr>
              <a:t>To land a coin on its side is often associated with the idea of a rare occurrence. What should be the physical and geometrical characteristics of a cylindrical dice so that it has the same probability to land on its side and one of its faces?</a:t>
            </a:r>
            <a:endParaRPr lang="pt-BR" sz="1600" i="1" dirty="0">
              <a:latin typeface="+mj-lt"/>
            </a:endParaRPr>
          </a:p>
        </p:txBody>
      </p:sp>
      <p:grpSp>
        <p:nvGrpSpPr>
          <p:cNvPr id="3" name="Agrupar 2">
            <a:extLst>
              <a:ext uri="{FF2B5EF4-FFF2-40B4-BE49-F238E27FC236}">
                <a16:creationId xmlns:a16="http://schemas.microsoft.com/office/drawing/2014/main" id="{13F25002-0581-2AD3-CB3E-5418D4C48D75}"/>
              </a:ext>
            </a:extLst>
          </p:cNvPr>
          <p:cNvGrpSpPr/>
          <p:nvPr userDrawn="1"/>
        </p:nvGrpSpPr>
        <p:grpSpPr>
          <a:xfrm>
            <a:off x="3337371" y="1890355"/>
            <a:ext cx="5501792" cy="400110"/>
            <a:chOff x="3655750" y="1985110"/>
            <a:chExt cx="5501792" cy="400110"/>
          </a:xfrm>
        </p:grpSpPr>
        <p:sp>
          <p:nvSpPr>
            <p:cNvPr id="61" name="CaixaDeTexto 60">
              <a:extLst>
                <a:ext uri="{FF2B5EF4-FFF2-40B4-BE49-F238E27FC236}">
                  <a16:creationId xmlns:a16="http://schemas.microsoft.com/office/drawing/2014/main" id="{471C4E2F-7FFE-73FD-6844-381D7D335C1D}"/>
                </a:ext>
              </a:extLst>
            </p:cNvPr>
            <p:cNvSpPr txBox="1"/>
            <p:nvPr userDrawn="1"/>
          </p:nvSpPr>
          <p:spPr>
            <a:xfrm>
              <a:off x="3655750" y="2000499"/>
              <a:ext cx="4572000" cy="369332"/>
            </a:xfrm>
            <a:prstGeom prst="rect">
              <a:avLst/>
            </a:prstGeom>
            <a:noFill/>
          </p:spPr>
          <p:txBody>
            <a:bodyPr wrap="square">
              <a:spAutoFit/>
            </a:bodyPr>
            <a:lstStyle/>
            <a:p>
              <a:r>
                <a:rPr lang="pt-BR" sz="1800" i="1" dirty="0" err="1">
                  <a:solidFill>
                    <a:schemeClr val="tx1">
                      <a:lumMod val="95000"/>
                      <a:lumOff val="5000"/>
                    </a:schemeClr>
                  </a:solidFill>
                  <a:latin typeface="+mj-lt"/>
                </a:rPr>
                <a:t>Reporter</a:t>
              </a:r>
              <a:r>
                <a:rPr lang="pt-BR" sz="1800" i="1" dirty="0">
                  <a:solidFill>
                    <a:schemeClr val="tx1">
                      <a:lumMod val="95000"/>
                      <a:lumOff val="5000"/>
                    </a:schemeClr>
                  </a:solidFill>
                  <a:latin typeface="+mj-lt"/>
                </a:rPr>
                <a:t>: </a:t>
              </a:r>
              <a:endParaRPr lang="pt-BR" sz="1800" dirty="0">
                <a:solidFill>
                  <a:schemeClr val="tx1">
                    <a:lumMod val="95000"/>
                    <a:lumOff val="5000"/>
                  </a:schemeClr>
                </a:solidFill>
              </a:endParaRPr>
            </a:p>
          </p:txBody>
        </p:sp>
        <p:sp>
          <p:nvSpPr>
            <p:cNvPr id="63" name="CaixaDeTexto 62">
              <a:extLst>
                <a:ext uri="{FF2B5EF4-FFF2-40B4-BE49-F238E27FC236}">
                  <a16:creationId xmlns:a16="http://schemas.microsoft.com/office/drawing/2014/main" id="{2F04F59F-34DE-6C67-A082-65E046F6AB6C}"/>
                </a:ext>
              </a:extLst>
            </p:cNvPr>
            <p:cNvSpPr txBox="1"/>
            <p:nvPr userDrawn="1"/>
          </p:nvSpPr>
          <p:spPr>
            <a:xfrm>
              <a:off x="4585542" y="1985110"/>
              <a:ext cx="4572000" cy="400110"/>
            </a:xfrm>
            <a:prstGeom prst="rect">
              <a:avLst/>
            </a:prstGeom>
            <a:noFill/>
          </p:spPr>
          <p:txBody>
            <a:bodyPr wrap="square">
              <a:spAutoFit/>
            </a:bodyPr>
            <a:lstStyle/>
            <a:p>
              <a:r>
                <a:rPr lang="pt-BR" sz="2000" i="1" dirty="0">
                  <a:solidFill>
                    <a:schemeClr val="tx1">
                      <a:lumMod val="95000"/>
                      <a:lumOff val="5000"/>
                    </a:schemeClr>
                  </a:solidFill>
                  <a:latin typeface="+mj-lt"/>
                </a:rPr>
                <a:t>Matheus Neme Campos Brustelo</a:t>
              </a:r>
              <a:endParaRPr lang="pt-BR" sz="2000" dirty="0">
                <a:solidFill>
                  <a:schemeClr val="tx1">
                    <a:lumMod val="95000"/>
                    <a:lumOff val="5000"/>
                  </a:schemeClr>
                </a:solidFill>
              </a:endParaRPr>
            </a:p>
          </p:txBody>
        </p:sp>
      </p:grpSp>
      <p:pic>
        <p:nvPicPr>
          <p:cNvPr id="64" name="Espaço Reservado para Imagem 20">
            <a:extLst>
              <a:ext uri="{FF2B5EF4-FFF2-40B4-BE49-F238E27FC236}">
                <a16:creationId xmlns:a16="http://schemas.microsoft.com/office/drawing/2014/main" id="{067AED06-42C7-A4F6-E72D-2265A2824D15}"/>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330" r="49280"/>
          <a:stretch/>
        </p:blipFill>
        <p:spPr>
          <a:xfrm>
            <a:off x="80242" y="568556"/>
            <a:ext cx="1484297" cy="2172825"/>
          </a:xfrm>
          <a:prstGeom prst="rect">
            <a:avLst/>
          </a:prstGeom>
        </p:spPr>
      </p:pic>
      <p:pic>
        <p:nvPicPr>
          <p:cNvPr id="65" name="Espaço Reservado para Imagem 20">
            <a:extLst>
              <a:ext uri="{FF2B5EF4-FFF2-40B4-BE49-F238E27FC236}">
                <a16:creationId xmlns:a16="http://schemas.microsoft.com/office/drawing/2014/main" id="{626FAEC8-FA4B-DEAF-99EA-E926CB029539}"/>
              </a:ext>
            </a:extLst>
          </p:cNvPr>
          <p:cNvPicPr>
            <a:picLocks noChangeAspect="1"/>
          </p:cNvPicPr>
          <p:nvPr userDrawn="1"/>
        </p:nvPicPr>
        <p:blipFill rotWithShape="1">
          <a:blip r:embed="rId5" cstate="print">
            <a:extLst>
              <a:ext uri="{28A0092B-C50C-407E-A947-70E740481C1C}">
                <a14:useLocalDpi xmlns:a14="http://schemas.microsoft.com/office/drawing/2010/main" val="0"/>
              </a:ext>
            </a:extLst>
          </a:blip>
          <a:srcRect l="54457" r="330"/>
          <a:stretch/>
        </p:blipFill>
        <p:spPr>
          <a:xfrm>
            <a:off x="1401043" y="564903"/>
            <a:ext cx="1331796" cy="2172825"/>
          </a:xfrm>
          <a:prstGeom prst="rect">
            <a:avLst/>
          </a:prstGeom>
        </p:spPr>
      </p:pic>
    </p:spTree>
    <p:extLst>
      <p:ext uri="{BB962C8B-B14F-4D97-AF65-F5344CB8AC3E}">
        <p14:creationId xmlns:p14="http://schemas.microsoft.com/office/powerpoint/2010/main" val="37802128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cSld name="1_observações">
    <p:spTree>
      <p:nvGrpSpPr>
        <p:cNvPr id="1" name=""/>
        <p:cNvGrpSpPr/>
        <p:nvPr/>
      </p:nvGrpSpPr>
      <p:grpSpPr>
        <a:xfrm>
          <a:off x="0" y="0"/>
          <a:ext cx="0" cy="0"/>
          <a:chOff x="0" y="0"/>
          <a:chExt cx="0" cy="0"/>
        </a:xfrm>
      </p:grpSpPr>
      <p:sp>
        <p:nvSpPr>
          <p:cNvPr id="9" name="CaixaDeTexto 8">
            <a:extLst>
              <a:ext uri="{FF2B5EF4-FFF2-40B4-BE49-F238E27FC236}">
                <a16:creationId xmlns:a16="http://schemas.microsoft.com/office/drawing/2014/main" id="{BEDF51E4-1C5F-7110-881A-842B29AC2E2E}"/>
              </a:ext>
            </a:extLst>
          </p:cNvPr>
          <p:cNvSpPr txBox="1"/>
          <p:nvPr userDrawn="1"/>
        </p:nvSpPr>
        <p:spPr>
          <a:xfrm>
            <a:off x="3080393" y="1536547"/>
            <a:ext cx="3125856" cy="923330"/>
          </a:xfrm>
          <a:prstGeom prst="rect">
            <a:avLst/>
          </a:prstGeom>
          <a:noFill/>
        </p:spPr>
        <p:txBody>
          <a:bodyPr wrap="none" lIns="0" tIns="0" rIns="0" bIns="0" rtlCol="0">
            <a:spAutoFit/>
          </a:bodyPr>
          <a:lstStyle/>
          <a:p>
            <a:pPr algn="l"/>
            <a:r>
              <a:rPr lang="pt-BR" sz="6000" b="0" i="1" dirty="0">
                <a:solidFill>
                  <a:schemeClr val="accent6">
                    <a:lumMod val="60000"/>
                    <a:lumOff val="40000"/>
                  </a:schemeClr>
                </a:solidFill>
                <a:latin typeface="+mj-lt"/>
                <a:cs typeface="Calibri Light" panose="020F0302020204030204" pitchFamily="34" charset="0"/>
              </a:rPr>
              <a:t>Obrigado!</a:t>
            </a:r>
          </a:p>
        </p:txBody>
      </p:sp>
      <p:sp>
        <p:nvSpPr>
          <p:cNvPr id="11" name="CaixaDeTexto 10">
            <a:extLst>
              <a:ext uri="{FF2B5EF4-FFF2-40B4-BE49-F238E27FC236}">
                <a16:creationId xmlns:a16="http://schemas.microsoft.com/office/drawing/2014/main" id="{9E870290-16D3-8ADD-93CE-CCB6EF954F03}"/>
              </a:ext>
            </a:extLst>
          </p:cNvPr>
          <p:cNvSpPr txBox="1"/>
          <p:nvPr userDrawn="1"/>
        </p:nvSpPr>
        <p:spPr>
          <a:xfrm>
            <a:off x="2933718" y="2853386"/>
            <a:ext cx="3419206" cy="923330"/>
          </a:xfrm>
          <a:prstGeom prst="rect">
            <a:avLst/>
          </a:prstGeom>
          <a:noFill/>
        </p:spPr>
        <p:txBody>
          <a:bodyPr wrap="none" lIns="0" tIns="0" rIns="0" bIns="0" rtlCol="0">
            <a:spAutoFit/>
          </a:bodyPr>
          <a:lstStyle/>
          <a:p>
            <a:pPr algn="l"/>
            <a:r>
              <a:rPr lang="en-US" sz="6000" b="0" i="1" dirty="0">
                <a:solidFill>
                  <a:schemeClr val="accent6">
                    <a:lumMod val="75000"/>
                  </a:schemeClr>
                </a:solidFill>
                <a:latin typeface="+mj-lt"/>
                <a:cs typeface="Calibri Light" panose="020F0302020204030204" pitchFamily="34" charset="0"/>
              </a:rPr>
              <a:t>Thank you!</a:t>
            </a:r>
          </a:p>
        </p:txBody>
      </p:sp>
      <p:sp>
        <p:nvSpPr>
          <p:cNvPr id="12" name="CaixaDeTexto 30">
            <a:extLst>
              <a:ext uri="{FF2B5EF4-FFF2-40B4-BE49-F238E27FC236}">
                <a16:creationId xmlns:a16="http://schemas.microsoft.com/office/drawing/2014/main" id="{CBF8A273-FCCF-6AB7-B90F-BDFE1184DBB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13" name="Straight Connector 48">
            <a:extLst>
              <a:ext uri="{FF2B5EF4-FFF2-40B4-BE49-F238E27FC236}">
                <a16:creationId xmlns:a16="http://schemas.microsoft.com/office/drawing/2014/main" id="{2830561B-7746-C2F5-815A-BC6C2B8FFDC1}"/>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4" name="Imagem 13">
            <a:extLst>
              <a:ext uri="{FF2B5EF4-FFF2-40B4-BE49-F238E27FC236}">
                <a16:creationId xmlns:a16="http://schemas.microsoft.com/office/drawing/2014/main" id="{BAFA73A5-A271-0002-EE8E-6AEDB9F225E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15" name="CaixaDeTexto 14">
            <a:extLst>
              <a:ext uri="{FF2B5EF4-FFF2-40B4-BE49-F238E27FC236}">
                <a16:creationId xmlns:a16="http://schemas.microsoft.com/office/drawing/2014/main" id="{01A27CDE-934C-E64F-B1E8-27E03C32BBD4}"/>
              </a:ext>
            </a:extLst>
          </p:cNvPr>
          <p:cNvSpPr txBox="1"/>
          <p:nvPr userDrawn="1"/>
        </p:nvSpPr>
        <p:spPr>
          <a:xfrm>
            <a:off x="2885842" y="4170225"/>
            <a:ext cx="3561850" cy="1015663"/>
          </a:xfrm>
          <a:prstGeom prst="rect">
            <a:avLst/>
          </a:prstGeom>
          <a:noFill/>
        </p:spPr>
        <p:txBody>
          <a:bodyPr wrap="square">
            <a:spAutoFit/>
          </a:bodyPr>
          <a:lstStyle/>
          <a:p>
            <a:r>
              <a:rPr lang="ro-RO" sz="6000" i="1" dirty="0">
                <a:solidFill>
                  <a:schemeClr val="accent6">
                    <a:lumMod val="50000"/>
                  </a:schemeClr>
                </a:solidFill>
                <a:latin typeface="+mj-lt"/>
              </a:rPr>
              <a:t>Mulțumiri!</a:t>
            </a:r>
            <a:endParaRPr lang="pt-BR" sz="6000" i="1" dirty="0">
              <a:solidFill>
                <a:schemeClr val="accent6">
                  <a:lumMod val="50000"/>
                </a:schemeClr>
              </a:solidFill>
              <a:latin typeface="+mj-lt"/>
            </a:endParaRPr>
          </a:p>
        </p:txBody>
      </p:sp>
    </p:spTree>
    <p:extLst>
      <p:ext uri="{BB962C8B-B14F-4D97-AF65-F5344CB8AC3E}">
        <p14:creationId xmlns:p14="http://schemas.microsoft.com/office/powerpoint/2010/main" val="8240723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a:t>
            </a:r>
          </a:p>
        </p:txBody>
      </p:sp>
    </p:spTree>
    <p:extLst>
      <p:ext uri="{BB962C8B-B14F-4D97-AF65-F5344CB8AC3E}">
        <p14:creationId xmlns:p14="http://schemas.microsoft.com/office/powerpoint/2010/main" val="26158348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2</a:t>
            </a:r>
          </a:p>
        </p:txBody>
      </p:sp>
    </p:spTree>
    <p:extLst>
      <p:ext uri="{BB962C8B-B14F-4D97-AF65-F5344CB8AC3E}">
        <p14:creationId xmlns:p14="http://schemas.microsoft.com/office/powerpoint/2010/main" val="118917341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3</a:t>
            </a:r>
          </a:p>
        </p:txBody>
      </p:sp>
    </p:spTree>
    <p:extLst>
      <p:ext uri="{BB962C8B-B14F-4D97-AF65-F5344CB8AC3E}">
        <p14:creationId xmlns:p14="http://schemas.microsoft.com/office/powerpoint/2010/main" val="213260527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4</a:t>
            </a:r>
          </a:p>
        </p:txBody>
      </p:sp>
    </p:spTree>
    <p:extLst>
      <p:ext uri="{BB962C8B-B14F-4D97-AF65-F5344CB8AC3E}">
        <p14:creationId xmlns:p14="http://schemas.microsoft.com/office/powerpoint/2010/main" val="9356879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5</a:t>
            </a:r>
          </a:p>
        </p:txBody>
      </p:sp>
    </p:spTree>
    <p:extLst>
      <p:ext uri="{BB962C8B-B14F-4D97-AF65-F5344CB8AC3E}">
        <p14:creationId xmlns:p14="http://schemas.microsoft.com/office/powerpoint/2010/main" val="42103320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6</a:t>
            </a:r>
          </a:p>
        </p:txBody>
      </p:sp>
    </p:spTree>
    <p:extLst>
      <p:ext uri="{BB962C8B-B14F-4D97-AF65-F5344CB8AC3E}">
        <p14:creationId xmlns:p14="http://schemas.microsoft.com/office/powerpoint/2010/main" val="3468885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7</a:t>
            </a:r>
          </a:p>
        </p:txBody>
      </p:sp>
    </p:spTree>
    <p:extLst>
      <p:ext uri="{BB962C8B-B14F-4D97-AF65-F5344CB8AC3E}">
        <p14:creationId xmlns:p14="http://schemas.microsoft.com/office/powerpoint/2010/main" val="36542645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Slide de Título">
    <p:spTree>
      <p:nvGrpSpPr>
        <p:cNvPr id="1" name=""/>
        <p:cNvGrpSpPr/>
        <p:nvPr/>
      </p:nvGrpSpPr>
      <p:grpSpPr>
        <a:xfrm>
          <a:off x="0" y="0"/>
          <a:ext cx="0" cy="0"/>
          <a:chOff x="0" y="0"/>
          <a:chExt cx="0" cy="0"/>
        </a:xfrm>
      </p:grpSpPr>
      <p:pic>
        <p:nvPicPr>
          <p:cNvPr id="77" name="Imagem 76">
            <a:extLst>
              <a:ext uri="{FF2B5EF4-FFF2-40B4-BE49-F238E27FC236}">
                <a16:creationId xmlns:a16="http://schemas.microsoft.com/office/drawing/2014/main" id="{175AC30A-4116-C362-3B07-4571A9E3D661}"/>
              </a:ext>
            </a:extLst>
          </p:cNvPr>
          <p:cNvPicPr>
            <a:picLocks/>
          </p:cNvPicPr>
          <p:nvPr userDrawn="1"/>
        </p:nvPicPr>
        <p:blipFill>
          <a:blip r:embed="rId2">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pic>
        <p:nvPicPr>
          <p:cNvPr id="78" name="Imagem 77">
            <a:extLst>
              <a:ext uri="{FF2B5EF4-FFF2-40B4-BE49-F238E27FC236}">
                <a16:creationId xmlns:a16="http://schemas.microsoft.com/office/drawing/2014/main" id="{786E0A3E-9DF6-A694-E577-835C706B751A}"/>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47" name="Imagem 46">
            <a:extLst>
              <a:ext uri="{FF2B5EF4-FFF2-40B4-BE49-F238E27FC236}">
                <a16:creationId xmlns:a16="http://schemas.microsoft.com/office/drawing/2014/main" id="{E99FCE3C-1B80-401D-309F-02F8118DFB16}"/>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48" name="Imagem 47">
            <a:extLst>
              <a:ext uri="{FF2B5EF4-FFF2-40B4-BE49-F238E27FC236}">
                <a16:creationId xmlns:a16="http://schemas.microsoft.com/office/drawing/2014/main" id="{58FA330A-077F-A76B-1D43-5B2D1ADA3EE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49" name="Imagem 48">
            <a:extLst>
              <a:ext uri="{FF2B5EF4-FFF2-40B4-BE49-F238E27FC236}">
                <a16:creationId xmlns:a16="http://schemas.microsoft.com/office/drawing/2014/main" id="{0DA47C44-BE36-34F9-3A2C-375A30E0CFE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50" name="Agrupar 49">
            <a:extLst>
              <a:ext uri="{FF2B5EF4-FFF2-40B4-BE49-F238E27FC236}">
                <a16:creationId xmlns:a16="http://schemas.microsoft.com/office/drawing/2014/main" id="{5F18D698-86AA-BE85-CF84-521CF162C61A}"/>
              </a:ext>
            </a:extLst>
          </p:cNvPr>
          <p:cNvGrpSpPr/>
          <p:nvPr userDrawn="1"/>
        </p:nvGrpSpPr>
        <p:grpSpPr>
          <a:xfrm>
            <a:off x="1952292" y="1504328"/>
            <a:ext cx="5408124" cy="720000"/>
            <a:chOff x="1410470" y="1370687"/>
            <a:chExt cx="5408124" cy="720000"/>
          </a:xfrm>
        </p:grpSpPr>
        <p:sp>
          <p:nvSpPr>
            <p:cNvPr id="51" name="Google Shape;263;p3">
              <a:extLst>
                <a:ext uri="{FF2B5EF4-FFF2-40B4-BE49-F238E27FC236}">
                  <a16:creationId xmlns:a16="http://schemas.microsoft.com/office/drawing/2014/main" id="{87B4C789-299E-27E3-F78E-63170939420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6C597B09-D115-A6BD-7CF6-7EC996236703}"/>
                </a:ext>
              </a:extLst>
            </p:cNvPr>
            <p:cNvGrpSpPr/>
            <p:nvPr userDrawn="1"/>
          </p:nvGrpSpPr>
          <p:grpSpPr>
            <a:xfrm>
              <a:off x="2234340" y="1498247"/>
              <a:ext cx="4584254" cy="530910"/>
              <a:chOff x="2272440" y="1501506"/>
              <a:chExt cx="4584254" cy="530910"/>
            </a:xfrm>
          </p:grpSpPr>
          <p:sp>
            <p:nvSpPr>
              <p:cNvPr id="53" name="Google Shape;261;p3">
                <a:extLst>
                  <a:ext uri="{FF2B5EF4-FFF2-40B4-BE49-F238E27FC236}">
                    <a16:creationId xmlns:a16="http://schemas.microsoft.com/office/drawing/2014/main" id="{57D5BAD3-1193-D09A-26F8-833D698B431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54" name="CaixaDeTexto 53">
                <a:extLst>
                  <a:ext uri="{FF2B5EF4-FFF2-40B4-BE49-F238E27FC236}">
                    <a16:creationId xmlns:a16="http://schemas.microsoft.com/office/drawing/2014/main" id="{45E048C0-EF7B-EC38-E368-71DBD8AFADD2}"/>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55" name="Agrupar 54">
            <a:extLst>
              <a:ext uri="{FF2B5EF4-FFF2-40B4-BE49-F238E27FC236}">
                <a16:creationId xmlns:a16="http://schemas.microsoft.com/office/drawing/2014/main" id="{14DF3F39-8B01-B161-9B1C-1850D65C5682}"/>
              </a:ext>
            </a:extLst>
          </p:cNvPr>
          <p:cNvGrpSpPr/>
          <p:nvPr userDrawn="1"/>
        </p:nvGrpSpPr>
        <p:grpSpPr>
          <a:xfrm>
            <a:off x="1952292" y="3306160"/>
            <a:ext cx="5858928" cy="720000"/>
            <a:chOff x="1375371" y="2474101"/>
            <a:chExt cx="5858927" cy="720000"/>
          </a:xfrm>
        </p:grpSpPr>
        <p:grpSp>
          <p:nvGrpSpPr>
            <p:cNvPr id="56" name="Agrupar 55">
              <a:extLst>
                <a:ext uri="{FF2B5EF4-FFF2-40B4-BE49-F238E27FC236}">
                  <a16:creationId xmlns:a16="http://schemas.microsoft.com/office/drawing/2014/main" id="{B3F7D04E-CC0A-7E98-9F01-7F5CF4BAEFE8}"/>
                </a:ext>
              </a:extLst>
            </p:cNvPr>
            <p:cNvGrpSpPr/>
            <p:nvPr userDrawn="1"/>
          </p:nvGrpSpPr>
          <p:grpSpPr>
            <a:xfrm>
              <a:off x="2329274" y="2646403"/>
              <a:ext cx="4905024" cy="485640"/>
              <a:chOff x="2329274" y="2705010"/>
              <a:chExt cx="4905024" cy="485640"/>
            </a:xfrm>
          </p:grpSpPr>
          <p:sp>
            <p:nvSpPr>
              <p:cNvPr id="58" name="Google Shape;262;p3">
                <a:extLst>
                  <a:ext uri="{FF2B5EF4-FFF2-40B4-BE49-F238E27FC236}">
                    <a16:creationId xmlns:a16="http://schemas.microsoft.com/office/drawing/2014/main" id="{54B3ED76-5032-88F7-000D-560171104170}"/>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59" name="CaixaDeTexto 58">
                <a:extLst>
                  <a:ext uri="{FF2B5EF4-FFF2-40B4-BE49-F238E27FC236}">
                    <a16:creationId xmlns:a16="http://schemas.microsoft.com/office/drawing/2014/main" id="{FBAF7F02-65D5-E2DD-347E-15E5D1032323}"/>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57" name="Google Shape;263;p3">
              <a:extLst>
                <a:ext uri="{FF2B5EF4-FFF2-40B4-BE49-F238E27FC236}">
                  <a16:creationId xmlns:a16="http://schemas.microsoft.com/office/drawing/2014/main" id="{F223E92C-320A-37A9-B4A7-70F2EF544793}"/>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60" name="Agrupar 59">
            <a:extLst>
              <a:ext uri="{FF2B5EF4-FFF2-40B4-BE49-F238E27FC236}">
                <a16:creationId xmlns:a16="http://schemas.microsoft.com/office/drawing/2014/main" id="{C5F753AA-9A01-9F27-0FE8-4C0375605CB9}"/>
              </a:ext>
            </a:extLst>
          </p:cNvPr>
          <p:cNvGrpSpPr/>
          <p:nvPr userDrawn="1"/>
        </p:nvGrpSpPr>
        <p:grpSpPr>
          <a:xfrm>
            <a:off x="1943034" y="2409102"/>
            <a:ext cx="5062514" cy="720000"/>
            <a:chOff x="1371472" y="3518119"/>
            <a:chExt cx="5062514" cy="720000"/>
          </a:xfrm>
        </p:grpSpPr>
        <p:sp>
          <p:nvSpPr>
            <p:cNvPr id="61" name="Google Shape;263;p3">
              <a:extLst>
                <a:ext uri="{FF2B5EF4-FFF2-40B4-BE49-F238E27FC236}">
                  <a16:creationId xmlns:a16="http://schemas.microsoft.com/office/drawing/2014/main" id="{CE961968-8E21-CC47-C929-A83F55E54655}"/>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43341AED-6B2C-E13B-4C9C-2DB567E6287B}"/>
                </a:ext>
              </a:extLst>
            </p:cNvPr>
            <p:cNvGrpSpPr/>
            <p:nvPr userDrawn="1"/>
          </p:nvGrpSpPr>
          <p:grpSpPr>
            <a:xfrm>
              <a:off x="3036592" y="3607158"/>
              <a:ext cx="3397394" cy="577293"/>
              <a:chOff x="3036592" y="3607158"/>
              <a:chExt cx="3397394" cy="577293"/>
            </a:xfrm>
          </p:grpSpPr>
          <p:sp>
            <p:nvSpPr>
              <p:cNvPr id="63" name="CaixaDeTexto 62">
                <a:extLst>
                  <a:ext uri="{FF2B5EF4-FFF2-40B4-BE49-F238E27FC236}">
                    <a16:creationId xmlns:a16="http://schemas.microsoft.com/office/drawing/2014/main" id="{BC1A00B4-2539-1970-B22C-D0414964A5B8}"/>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64" name="CaixaDeTexto 63">
                <a:extLst>
                  <a:ext uri="{FF2B5EF4-FFF2-40B4-BE49-F238E27FC236}">
                    <a16:creationId xmlns:a16="http://schemas.microsoft.com/office/drawing/2014/main" id="{49FD347B-9308-663E-7917-9CCEB84E8F62}"/>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65" name="Agrupar 64">
            <a:extLst>
              <a:ext uri="{FF2B5EF4-FFF2-40B4-BE49-F238E27FC236}">
                <a16:creationId xmlns:a16="http://schemas.microsoft.com/office/drawing/2014/main" id="{AEF96BB5-0075-F195-47DA-1DC75EBED2BE}"/>
              </a:ext>
            </a:extLst>
          </p:cNvPr>
          <p:cNvGrpSpPr/>
          <p:nvPr userDrawn="1"/>
        </p:nvGrpSpPr>
        <p:grpSpPr>
          <a:xfrm>
            <a:off x="1954390" y="4190445"/>
            <a:ext cx="4975704" cy="720000"/>
            <a:chOff x="1381746" y="4652701"/>
            <a:chExt cx="4975704" cy="720000"/>
          </a:xfrm>
        </p:grpSpPr>
        <p:sp>
          <p:nvSpPr>
            <p:cNvPr id="66" name="Google Shape;263;p3">
              <a:extLst>
                <a:ext uri="{FF2B5EF4-FFF2-40B4-BE49-F238E27FC236}">
                  <a16:creationId xmlns:a16="http://schemas.microsoft.com/office/drawing/2014/main" id="{D8A85B3D-300B-06E2-DF48-5428D86E2AFE}"/>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67" name="Agrupar 66">
              <a:extLst>
                <a:ext uri="{FF2B5EF4-FFF2-40B4-BE49-F238E27FC236}">
                  <a16:creationId xmlns:a16="http://schemas.microsoft.com/office/drawing/2014/main" id="{3B3AAA65-6A66-B09C-18ED-5148BB0799B0}"/>
                </a:ext>
              </a:extLst>
            </p:cNvPr>
            <p:cNvGrpSpPr/>
            <p:nvPr userDrawn="1"/>
          </p:nvGrpSpPr>
          <p:grpSpPr>
            <a:xfrm>
              <a:off x="3254536" y="4720111"/>
              <a:ext cx="3102914" cy="605738"/>
              <a:chOff x="3254536" y="4720111"/>
              <a:chExt cx="3102914" cy="605738"/>
            </a:xfrm>
          </p:grpSpPr>
          <p:sp>
            <p:nvSpPr>
              <p:cNvPr id="68" name="CaixaDeTexto 67">
                <a:extLst>
                  <a:ext uri="{FF2B5EF4-FFF2-40B4-BE49-F238E27FC236}">
                    <a16:creationId xmlns:a16="http://schemas.microsoft.com/office/drawing/2014/main" id="{07D7BD0C-C5D0-D123-2E34-E049437A79B3}"/>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69" name="CaixaDeTexto 68">
                <a:extLst>
                  <a:ext uri="{FF2B5EF4-FFF2-40B4-BE49-F238E27FC236}">
                    <a16:creationId xmlns:a16="http://schemas.microsoft.com/office/drawing/2014/main" id="{5DF8A420-811E-FAA3-2E20-A29E3E6443E3}"/>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70" name="Agrupar 69">
            <a:extLst>
              <a:ext uri="{FF2B5EF4-FFF2-40B4-BE49-F238E27FC236}">
                <a16:creationId xmlns:a16="http://schemas.microsoft.com/office/drawing/2014/main" id="{457CE394-6589-83C3-6CE2-F72FA3D8EF3E}"/>
              </a:ext>
            </a:extLst>
          </p:cNvPr>
          <p:cNvGrpSpPr/>
          <p:nvPr userDrawn="1"/>
        </p:nvGrpSpPr>
        <p:grpSpPr>
          <a:xfrm>
            <a:off x="1943805" y="5111112"/>
            <a:ext cx="4154136" cy="720000"/>
            <a:chOff x="1340650" y="4652701"/>
            <a:chExt cx="4154135" cy="720000"/>
          </a:xfrm>
        </p:grpSpPr>
        <p:sp>
          <p:nvSpPr>
            <p:cNvPr id="71" name="Google Shape;263;p3">
              <a:extLst>
                <a:ext uri="{FF2B5EF4-FFF2-40B4-BE49-F238E27FC236}">
                  <a16:creationId xmlns:a16="http://schemas.microsoft.com/office/drawing/2014/main" id="{2367CD96-0213-A629-C8CB-89585433697F}"/>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72" name="Agrupar 71">
              <a:extLst>
                <a:ext uri="{FF2B5EF4-FFF2-40B4-BE49-F238E27FC236}">
                  <a16:creationId xmlns:a16="http://schemas.microsoft.com/office/drawing/2014/main" id="{5532D159-80AF-FA8D-FAF5-2A4F1FB996F2}"/>
                </a:ext>
              </a:extLst>
            </p:cNvPr>
            <p:cNvGrpSpPr/>
            <p:nvPr userDrawn="1"/>
          </p:nvGrpSpPr>
          <p:grpSpPr>
            <a:xfrm>
              <a:off x="3596335" y="4693263"/>
              <a:ext cx="1898450" cy="621794"/>
              <a:chOff x="3596335" y="4693263"/>
              <a:chExt cx="1898450" cy="621794"/>
            </a:xfrm>
          </p:grpSpPr>
          <p:sp>
            <p:nvSpPr>
              <p:cNvPr id="73" name="CaixaDeTexto 72">
                <a:extLst>
                  <a:ext uri="{FF2B5EF4-FFF2-40B4-BE49-F238E27FC236}">
                    <a16:creationId xmlns:a16="http://schemas.microsoft.com/office/drawing/2014/main" id="{FA72855D-7B27-FE1D-094F-679E8360B363}"/>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74" name="CaixaDeTexto 73">
                <a:extLst>
                  <a:ext uri="{FF2B5EF4-FFF2-40B4-BE49-F238E27FC236}">
                    <a16:creationId xmlns:a16="http://schemas.microsoft.com/office/drawing/2014/main" id="{CD5BB149-8C52-7B1F-FC4C-7D0F98D51EBA}"/>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75" name="Retângulo 74">
            <a:extLst>
              <a:ext uri="{FF2B5EF4-FFF2-40B4-BE49-F238E27FC236}">
                <a16:creationId xmlns:a16="http://schemas.microsoft.com/office/drawing/2014/main" id="{6E0C7862-90D9-37A6-ED9F-5A9D7D860593}"/>
              </a:ext>
            </a:extLst>
          </p:cNvPr>
          <p:cNvSpPr/>
          <p:nvPr userDrawn="1"/>
        </p:nvSpPr>
        <p:spPr>
          <a:xfrm>
            <a:off x="1868383" y="2395749"/>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6" name="Google Shape;263;p3">
            <a:extLst>
              <a:ext uri="{FF2B5EF4-FFF2-40B4-BE49-F238E27FC236}">
                <a16:creationId xmlns:a16="http://schemas.microsoft.com/office/drawing/2014/main" id="{C7E4AF8D-76C3-07C7-BA27-626025E1AB60}"/>
              </a:ext>
            </a:extLst>
          </p:cNvPr>
          <p:cNvSpPr>
            <a:spLocks noChangeAspect="1"/>
          </p:cNvSpPr>
          <p:nvPr userDrawn="1"/>
        </p:nvSpPr>
        <p:spPr>
          <a:xfrm>
            <a:off x="1944199" y="2404439"/>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2</a:t>
            </a:r>
            <a:endParaRPr sz="3600" kern="0" dirty="0">
              <a:solidFill>
                <a:srgbClr val="92D050"/>
              </a:solidFill>
              <a:latin typeface="+mj-lt"/>
              <a:ea typeface="Calibri"/>
              <a:cs typeface="Calibri"/>
              <a:sym typeface="Calibri"/>
            </a:endParaRPr>
          </a:p>
        </p:txBody>
      </p:sp>
      <p:sp>
        <p:nvSpPr>
          <p:cNvPr id="79" name="Slide Number Placeholder 5">
            <a:extLst>
              <a:ext uri="{FF2B5EF4-FFF2-40B4-BE49-F238E27FC236}">
                <a16:creationId xmlns:a16="http://schemas.microsoft.com/office/drawing/2014/main" id="{CB748FFC-A2F5-54FC-6F87-AF4D29052BF1}"/>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80" name="Retângulo 79">
            <a:extLst>
              <a:ext uri="{FF2B5EF4-FFF2-40B4-BE49-F238E27FC236}">
                <a16:creationId xmlns:a16="http://schemas.microsoft.com/office/drawing/2014/main" id="{8D810310-97E3-7C93-0C12-B5F157C04551}"/>
              </a:ext>
            </a:extLst>
          </p:cNvPr>
          <p:cNvSpPr/>
          <p:nvPr userDrawn="1"/>
        </p:nvSpPr>
        <p:spPr>
          <a:xfrm>
            <a:off x="1302327" y="1357746"/>
            <a:ext cx="6622473" cy="907987"/>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40442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wipe(left)">
                                      <p:cBhvr>
                                        <p:cTn id="7" dur="500"/>
                                        <p:tgtEl>
                                          <p:spTgt spid="7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8</a:t>
            </a:r>
          </a:p>
        </p:txBody>
      </p:sp>
    </p:spTree>
    <p:extLst>
      <p:ext uri="{BB962C8B-B14F-4D97-AF65-F5344CB8AC3E}">
        <p14:creationId xmlns:p14="http://schemas.microsoft.com/office/powerpoint/2010/main" val="29406712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9</a:t>
            </a:r>
          </a:p>
        </p:txBody>
      </p:sp>
    </p:spTree>
    <p:extLst>
      <p:ext uri="{BB962C8B-B14F-4D97-AF65-F5344CB8AC3E}">
        <p14:creationId xmlns:p14="http://schemas.microsoft.com/office/powerpoint/2010/main" val="13473113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2" name="Retângulo 1">
            <a:extLst>
              <a:ext uri="{FF2B5EF4-FFF2-40B4-BE49-F238E27FC236}">
                <a16:creationId xmlns:a16="http://schemas.microsoft.com/office/drawing/2014/main" id="{81427A75-4BF0-ACDB-5871-7EF96F2DD886}"/>
              </a:ext>
            </a:extLst>
          </p:cNvPr>
          <p:cNvSpPr/>
          <p:nvPr userDrawn="1"/>
        </p:nvSpPr>
        <p:spPr>
          <a:xfrm>
            <a:off x="0" y="6412523"/>
            <a:ext cx="9144000" cy="445477"/>
          </a:xfrm>
          <a:prstGeom prst="rect">
            <a:avLst/>
          </a:prstGeom>
          <a:solidFill>
            <a:schemeClr val="accent6">
              <a:lumMod val="20000"/>
              <a:lumOff val="80000"/>
            </a:schemeClr>
          </a:solidFill>
          <a:ln>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 name="CaixaDeTexto 2">
            <a:extLst>
              <a:ext uri="{FF2B5EF4-FFF2-40B4-BE49-F238E27FC236}">
                <a16:creationId xmlns:a16="http://schemas.microsoft.com/office/drawing/2014/main" id="{8E955A6D-81BC-58A0-3459-C39935A534B1}"/>
              </a:ext>
            </a:extLst>
          </p:cNvPr>
          <p:cNvSpPr txBox="1"/>
          <p:nvPr userDrawn="1"/>
        </p:nvSpPr>
        <p:spPr>
          <a:xfrm>
            <a:off x="1500" y="6402324"/>
            <a:ext cx="1698345" cy="461665"/>
          </a:xfrm>
          <a:prstGeom prst="rect">
            <a:avLst/>
          </a:prstGeom>
          <a:noFill/>
        </p:spPr>
        <p:txBody>
          <a:bodyPr wrap="square" rtlCol="0">
            <a:spAutoFit/>
          </a:bodyPr>
          <a:lstStyle/>
          <a:p>
            <a:r>
              <a:rPr lang="pt-BR" sz="2400" i="1" u="sng" dirty="0" err="1">
                <a:solidFill>
                  <a:schemeClr val="tx1">
                    <a:lumMod val="75000"/>
                    <a:lumOff val="25000"/>
                  </a:schemeClr>
                </a:solidFill>
                <a:latin typeface="+mj-lt"/>
              </a:rPr>
              <a:t>Appendix</a:t>
            </a:r>
            <a:r>
              <a:rPr lang="pt-BR" sz="2400" i="1" u="sng" dirty="0">
                <a:solidFill>
                  <a:schemeClr val="tx1">
                    <a:lumMod val="75000"/>
                    <a:lumOff val="25000"/>
                  </a:schemeClr>
                </a:solidFill>
                <a:latin typeface="+mj-lt"/>
              </a:rPr>
              <a:t> 10</a:t>
            </a:r>
          </a:p>
        </p:txBody>
      </p:sp>
    </p:spTree>
    <p:extLst>
      <p:ext uri="{BB962C8B-B14F-4D97-AF65-F5344CB8AC3E}">
        <p14:creationId xmlns:p14="http://schemas.microsoft.com/office/powerpoint/2010/main" val="1021964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Slide de Título">
    <p:spTree>
      <p:nvGrpSpPr>
        <p:cNvPr id="1" name=""/>
        <p:cNvGrpSpPr/>
        <p:nvPr/>
      </p:nvGrpSpPr>
      <p:grpSpPr>
        <a:xfrm>
          <a:off x="0" y="0"/>
          <a:ext cx="0" cy="0"/>
          <a:chOff x="0" y="0"/>
          <a:chExt cx="0" cy="0"/>
        </a:xfrm>
      </p:grpSpPr>
      <p:pic>
        <p:nvPicPr>
          <p:cNvPr id="68" name="Imagem 67">
            <a:extLst>
              <a:ext uri="{FF2B5EF4-FFF2-40B4-BE49-F238E27FC236}">
                <a16:creationId xmlns:a16="http://schemas.microsoft.com/office/drawing/2014/main" id="{C88B7A6B-0B68-85C8-D5CA-35E3C21C61DE}"/>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7" name="Imagem 66">
            <a:extLst>
              <a:ext uri="{FF2B5EF4-FFF2-40B4-BE49-F238E27FC236}">
                <a16:creationId xmlns:a16="http://schemas.microsoft.com/office/drawing/2014/main" id="{40B25036-CC28-2B6A-39C3-171C87E228D6}"/>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6" name="Slide Number Placeholder 5">
            <a:extLst>
              <a:ext uri="{FF2B5EF4-FFF2-40B4-BE49-F238E27FC236}">
                <a16:creationId xmlns:a16="http://schemas.microsoft.com/office/drawing/2014/main" id="{0432F4D1-F993-D704-9F3A-2B99165568A5}"/>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37" name="Imagem 36">
            <a:extLst>
              <a:ext uri="{FF2B5EF4-FFF2-40B4-BE49-F238E27FC236}">
                <a16:creationId xmlns:a16="http://schemas.microsoft.com/office/drawing/2014/main" id="{DC731E13-E205-C29F-ECC5-A839DF7AEC69}"/>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38" name="Imagem 37">
            <a:extLst>
              <a:ext uri="{FF2B5EF4-FFF2-40B4-BE49-F238E27FC236}">
                <a16:creationId xmlns:a16="http://schemas.microsoft.com/office/drawing/2014/main" id="{FC619777-A5DB-D6BA-65E6-AAAD3F4893BD}"/>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6D47A4EE-9E13-0158-F885-4C4460286492}"/>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40" name="Agrupar 39">
            <a:extLst>
              <a:ext uri="{FF2B5EF4-FFF2-40B4-BE49-F238E27FC236}">
                <a16:creationId xmlns:a16="http://schemas.microsoft.com/office/drawing/2014/main" id="{85ACA66A-53E7-5272-1314-C414B43D75CE}"/>
              </a:ext>
            </a:extLst>
          </p:cNvPr>
          <p:cNvGrpSpPr/>
          <p:nvPr userDrawn="1"/>
        </p:nvGrpSpPr>
        <p:grpSpPr>
          <a:xfrm>
            <a:off x="1952292" y="1504328"/>
            <a:ext cx="5408124" cy="720000"/>
            <a:chOff x="1410470" y="1370687"/>
            <a:chExt cx="5408124" cy="720000"/>
          </a:xfrm>
        </p:grpSpPr>
        <p:sp>
          <p:nvSpPr>
            <p:cNvPr id="41" name="Google Shape;263;p3">
              <a:extLst>
                <a:ext uri="{FF2B5EF4-FFF2-40B4-BE49-F238E27FC236}">
                  <a16:creationId xmlns:a16="http://schemas.microsoft.com/office/drawing/2014/main" id="{83D73D2E-86C4-9189-0063-9F5FA6267411}"/>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42" name="Agrupar 41">
              <a:extLst>
                <a:ext uri="{FF2B5EF4-FFF2-40B4-BE49-F238E27FC236}">
                  <a16:creationId xmlns:a16="http://schemas.microsoft.com/office/drawing/2014/main" id="{C1D890AB-FCA8-D8D2-F0E4-3249B79764C6}"/>
                </a:ext>
              </a:extLst>
            </p:cNvPr>
            <p:cNvGrpSpPr/>
            <p:nvPr userDrawn="1"/>
          </p:nvGrpSpPr>
          <p:grpSpPr>
            <a:xfrm>
              <a:off x="2234340" y="1498247"/>
              <a:ext cx="4584254" cy="530910"/>
              <a:chOff x="2272440" y="1501506"/>
              <a:chExt cx="4584254" cy="530910"/>
            </a:xfrm>
          </p:grpSpPr>
          <p:sp>
            <p:nvSpPr>
              <p:cNvPr id="43" name="Google Shape;261;p3">
                <a:extLst>
                  <a:ext uri="{FF2B5EF4-FFF2-40B4-BE49-F238E27FC236}">
                    <a16:creationId xmlns:a16="http://schemas.microsoft.com/office/drawing/2014/main" id="{607DA5A0-B748-5B71-B134-FE76454D28F4}"/>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44" name="CaixaDeTexto 43">
                <a:extLst>
                  <a:ext uri="{FF2B5EF4-FFF2-40B4-BE49-F238E27FC236}">
                    <a16:creationId xmlns:a16="http://schemas.microsoft.com/office/drawing/2014/main" id="{58A739E6-26EE-8968-D5E1-13046DF5F791}"/>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45" name="Agrupar 44">
            <a:extLst>
              <a:ext uri="{FF2B5EF4-FFF2-40B4-BE49-F238E27FC236}">
                <a16:creationId xmlns:a16="http://schemas.microsoft.com/office/drawing/2014/main" id="{B6DBEF1C-5133-4ACF-59A7-EE275D162979}"/>
              </a:ext>
            </a:extLst>
          </p:cNvPr>
          <p:cNvGrpSpPr/>
          <p:nvPr userDrawn="1"/>
        </p:nvGrpSpPr>
        <p:grpSpPr>
          <a:xfrm>
            <a:off x="1952292" y="3306160"/>
            <a:ext cx="5858928" cy="720000"/>
            <a:chOff x="1375371" y="2474101"/>
            <a:chExt cx="5858927" cy="720000"/>
          </a:xfrm>
        </p:grpSpPr>
        <p:grpSp>
          <p:nvGrpSpPr>
            <p:cNvPr id="46" name="Agrupar 45">
              <a:extLst>
                <a:ext uri="{FF2B5EF4-FFF2-40B4-BE49-F238E27FC236}">
                  <a16:creationId xmlns:a16="http://schemas.microsoft.com/office/drawing/2014/main" id="{AAA2D84E-A06F-454B-471B-075AC3BF26A8}"/>
                </a:ext>
              </a:extLst>
            </p:cNvPr>
            <p:cNvGrpSpPr/>
            <p:nvPr userDrawn="1"/>
          </p:nvGrpSpPr>
          <p:grpSpPr>
            <a:xfrm>
              <a:off x="2329274" y="2646403"/>
              <a:ext cx="4905024" cy="485640"/>
              <a:chOff x="2329274" y="2705010"/>
              <a:chExt cx="4905024" cy="485640"/>
            </a:xfrm>
          </p:grpSpPr>
          <p:sp>
            <p:nvSpPr>
              <p:cNvPr id="48" name="Google Shape;262;p3">
                <a:extLst>
                  <a:ext uri="{FF2B5EF4-FFF2-40B4-BE49-F238E27FC236}">
                    <a16:creationId xmlns:a16="http://schemas.microsoft.com/office/drawing/2014/main" id="{3E6E3F77-5A2D-80D8-A6B8-56BE880377EC}"/>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49" name="CaixaDeTexto 48">
                <a:extLst>
                  <a:ext uri="{FF2B5EF4-FFF2-40B4-BE49-F238E27FC236}">
                    <a16:creationId xmlns:a16="http://schemas.microsoft.com/office/drawing/2014/main" id="{1EC19701-15A4-531C-66E3-C0A8EADB509E}"/>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47" name="Google Shape;263;p3">
              <a:extLst>
                <a:ext uri="{FF2B5EF4-FFF2-40B4-BE49-F238E27FC236}">
                  <a16:creationId xmlns:a16="http://schemas.microsoft.com/office/drawing/2014/main" id="{BFD39088-0F66-E483-F880-A5E4EAA0397B}"/>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50" name="Agrupar 49">
            <a:extLst>
              <a:ext uri="{FF2B5EF4-FFF2-40B4-BE49-F238E27FC236}">
                <a16:creationId xmlns:a16="http://schemas.microsoft.com/office/drawing/2014/main" id="{46598504-9229-0D51-D539-B9DA259FFFDE}"/>
              </a:ext>
            </a:extLst>
          </p:cNvPr>
          <p:cNvGrpSpPr/>
          <p:nvPr userDrawn="1"/>
        </p:nvGrpSpPr>
        <p:grpSpPr>
          <a:xfrm>
            <a:off x="1943034" y="2409102"/>
            <a:ext cx="5062514" cy="720000"/>
            <a:chOff x="1371472" y="3518119"/>
            <a:chExt cx="5062514" cy="720000"/>
          </a:xfrm>
        </p:grpSpPr>
        <p:sp>
          <p:nvSpPr>
            <p:cNvPr id="51" name="Google Shape;263;p3">
              <a:extLst>
                <a:ext uri="{FF2B5EF4-FFF2-40B4-BE49-F238E27FC236}">
                  <a16:creationId xmlns:a16="http://schemas.microsoft.com/office/drawing/2014/main" id="{B0044D75-C5AE-996A-1EAC-442A76253E24}"/>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52" name="Agrupar 51">
              <a:extLst>
                <a:ext uri="{FF2B5EF4-FFF2-40B4-BE49-F238E27FC236}">
                  <a16:creationId xmlns:a16="http://schemas.microsoft.com/office/drawing/2014/main" id="{9CD1A1F7-7B5C-B340-C8EC-1F5CB1B52896}"/>
                </a:ext>
              </a:extLst>
            </p:cNvPr>
            <p:cNvGrpSpPr/>
            <p:nvPr userDrawn="1"/>
          </p:nvGrpSpPr>
          <p:grpSpPr>
            <a:xfrm>
              <a:off x="3036592" y="3607158"/>
              <a:ext cx="3397394" cy="577293"/>
              <a:chOff x="3036592" y="3607158"/>
              <a:chExt cx="3397394" cy="577293"/>
            </a:xfrm>
          </p:grpSpPr>
          <p:sp>
            <p:nvSpPr>
              <p:cNvPr id="53" name="CaixaDeTexto 52">
                <a:extLst>
                  <a:ext uri="{FF2B5EF4-FFF2-40B4-BE49-F238E27FC236}">
                    <a16:creationId xmlns:a16="http://schemas.microsoft.com/office/drawing/2014/main" id="{958BADF3-F0DE-C51F-055D-FE357B3005D0}"/>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54" name="CaixaDeTexto 53">
                <a:extLst>
                  <a:ext uri="{FF2B5EF4-FFF2-40B4-BE49-F238E27FC236}">
                    <a16:creationId xmlns:a16="http://schemas.microsoft.com/office/drawing/2014/main" id="{0736E2D7-8032-956D-E333-09001515ABD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55" name="Agrupar 54">
            <a:extLst>
              <a:ext uri="{FF2B5EF4-FFF2-40B4-BE49-F238E27FC236}">
                <a16:creationId xmlns:a16="http://schemas.microsoft.com/office/drawing/2014/main" id="{A8D3A9C8-D414-33FF-59CE-1B51E3A74697}"/>
              </a:ext>
            </a:extLst>
          </p:cNvPr>
          <p:cNvGrpSpPr/>
          <p:nvPr userDrawn="1"/>
        </p:nvGrpSpPr>
        <p:grpSpPr>
          <a:xfrm>
            <a:off x="1954390" y="4190445"/>
            <a:ext cx="4975704" cy="720000"/>
            <a:chOff x="1381746" y="4652701"/>
            <a:chExt cx="4975704" cy="720000"/>
          </a:xfrm>
        </p:grpSpPr>
        <p:sp>
          <p:nvSpPr>
            <p:cNvPr id="56" name="Google Shape;263;p3">
              <a:extLst>
                <a:ext uri="{FF2B5EF4-FFF2-40B4-BE49-F238E27FC236}">
                  <a16:creationId xmlns:a16="http://schemas.microsoft.com/office/drawing/2014/main" id="{97C682B0-B67D-AF12-703A-7085D473710A}"/>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57" name="Agrupar 56">
              <a:extLst>
                <a:ext uri="{FF2B5EF4-FFF2-40B4-BE49-F238E27FC236}">
                  <a16:creationId xmlns:a16="http://schemas.microsoft.com/office/drawing/2014/main" id="{16177AB2-BCFA-9276-60CB-5350BF7E5E9F}"/>
                </a:ext>
              </a:extLst>
            </p:cNvPr>
            <p:cNvGrpSpPr/>
            <p:nvPr userDrawn="1"/>
          </p:nvGrpSpPr>
          <p:grpSpPr>
            <a:xfrm>
              <a:off x="3254536" y="4720111"/>
              <a:ext cx="3102914" cy="605738"/>
              <a:chOff x="3254536" y="4720111"/>
              <a:chExt cx="3102914" cy="605738"/>
            </a:xfrm>
          </p:grpSpPr>
          <p:sp>
            <p:nvSpPr>
              <p:cNvPr id="58" name="CaixaDeTexto 57">
                <a:extLst>
                  <a:ext uri="{FF2B5EF4-FFF2-40B4-BE49-F238E27FC236}">
                    <a16:creationId xmlns:a16="http://schemas.microsoft.com/office/drawing/2014/main" id="{930C6CC0-3D41-A291-FA83-6DEE3AFB0CAD}"/>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59" name="CaixaDeTexto 58">
                <a:extLst>
                  <a:ext uri="{FF2B5EF4-FFF2-40B4-BE49-F238E27FC236}">
                    <a16:creationId xmlns:a16="http://schemas.microsoft.com/office/drawing/2014/main" id="{EACE4B36-1742-61E6-33F6-31333D2074A9}"/>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60" name="Agrupar 59">
            <a:extLst>
              <a:ext uri="{FF2B5EF4-FFF2-40B4-BE49-F238E27FC236}">
                <a16:creationId xmlns:a16="http://schemas.microsoft.com/office/drawing/2014/main" id="{F8E030E7-B09A-5E84-71B8-C95A66DE254F}"/>
              </a:ext>
            </a:extLst>
          </p:cNvPr>
          <p:cNvGrpSpPr/>
          <p:nvPr userDrawn="1"/>
        </p:nvGrpSpPr>
        <p:grpSpPr>
          <a:xfrm>
            <a:off x="1943805" y="5111112"/>
            <a:ext cx="4154136" cy="720000"/>
            <a:chOff x="1340650" y="4652701"/>
            <a:chExt cx="4154135" cy="720000"/>
          </a:xfrm>
        </p:grpSpPr>
        <p:sp>
          <p:nvSpPr>
            <p:cNvPr id="61" name="Google Shape;263;p3">
              <a:extLst>
                <a:ext uri="{FF2B5EF4-FFF2-40B4-BE49-F238E27FC236}">
                  <a16:creationId xmlns:a16="http://schemas.microsoft.com/office/drawing/2014/main" id="{17A06C0E-490B-4044-9389-F75B07A1EE3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62" name="Agrupar 61">
              <a:extLst>
                <a:ext uri="{FF2B5EF4-FFF2-40B4-BE49-F238E27FC236}">
                  <a16:creationId xmlns:a16="http://schemas.microsoft.com/office/drawing/2014/main" id="{133F2561-AEDE-A0BD-84B0-D22F45E3536C}"/>
                </a:ext>
              </a:extLst>
            </p:cNvPr>
            <p:cNvGrpSpPr/>
            <p:nvPr userDrawn="1"/>
          </p:nvGrpSpPr>
          <p:grpSpPr>
            <a:xfrm>
              <a:off x="3596335" y="4693263"/>
              <a:ext cx="1898450" cy="621794"/>
              <a:chOff x="3596335" y="4693263"/>
              <a:chExt cx="1898450" cy="621794"/>
            </a:xfrm>
          </p:grpSpPr>
          <p:sp>
            <p:nvSpPr>
              <p:cNvPr id="63" name="CaixaDeTexto 62">
                <a:extLst>
                  <a:ext uri="{FF2B5EF4-FFF2-40B4-BE49-F238E27FC236}">
                    <a16:creationId xmlns:a16="http://schemas.microsoft.com/office/drawing/2014/main" id="{944974E1-38AB-725C-56B5-2787195627D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64" name="CaixaDeTexto 63">
                <a:extLst>
                  <a:ext uri="{FF2B5EF4-FFF2-40B4-BE49-F238E27FC236}">
                    <a16:creationId xmlns:a16="http://schemas.microsoft.com/office/drawing/2014/main" id="{6175E1CA-2720-A4EB-46CF-60E9B68AC43E}"/>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65" name="Retângulo 64">
            <a:extLst>
              <a:ext uri="{FF2B5EF4-FFF2-40B4-BE49-F238E27FC236}">
                <a16:creationId xmlns:a16="http://schemas.microsoft.com/office/drawing/2014/main" id="{BFA7E071-3910-B240-91C6-D66731E16A90}"/>
              </a:ext>
            </a:extLst>
          </p:cNvPr>
          <p:cNvSpPr/>
          <p:nvPr userDrawn="1"/>
        </p:nvSpPr>
        <p:spPr>
          <a:xfrm>
            <a:off x="1868383" y="3296297"/>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6" name="Google Shape;263;p3">
            <a:extLst>
              <a:ext uri="{FF2B5EF4-FFF2-40B4-BE49-F238E27FC236}">
                <a16:creationId xmlns:a16="http://schemas.microsoft.com/office/drawing/2014/main" id="{7C7337C6-1587-9480-7C43-F4DE9BE7D006}"/>
              </a:ext>
            </a:extLst>
          </p:cNvPr>
          <p:cNvSpPr>
            <a:spLocks noChangeAspect="1"/>
          </p:cNvSpPr>
          <p:nvPr userDrawn="1"/>
        </p:nvSpPr>
        <p:spPr>
          <a:xfrm>
            <a:off x="1958054" y="3304990"/>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3</a:t>
            </a:r>
            <a:endParaRPr sz="3600" kern="0" dirty="0">
              <a:solidFill>
                <a:srgbClr val="92D050"/>
              </a:solidFill>
              <a:latin typeface="+mj-lt"/>
              <a:ea typeface="Calibri"/>
              <a:cs typeface="Calibri"/>
              <a:sym typeface="Calibri"/>
            </a:endParaRPr>
          </a:p>
        </p:txBody>
      </p:sp>
      <p:sp>
        <p:nvSpPr>
          <p:cNvPr id="69" name="Retângulo 68">
            <a:extLst>
              <a:ext uri="{FF2B5EF4-FFF2-40B4-BE49-F238E27FC236}">
                <a16:creationId xmlns:a16="http://schemas.microsoft.com/office/drawing/2014/main" id="{49FA6736-21AC-09B9-EB70-92A723DE3B5F}"/>
              </a:ext>
            </a:extLst>
          </p:cNvPr>
          <p:cNvSpPr/>
          <p:nvPr userDrawn="1"/>
        </p:nvSpPr>
        <p:spPr>
          <a:xfrm>
            <a:off x="1302327" y="1357746"/>
            <a:ext cx="6622473" cy="1843928"/>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1248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Slide de Título">
    <p:spTree>
      <p:nvGrpSpPr>
        <p:cNvPr id="1" name=""/>
        <p:cNvGrpSpPr/>
        <p:nvPr/>
      </p:nvGrpSpPr>
      <p:grpSpPr>
        <a:xfrm>
          <a:off x="0" y="0"/>
          <a:ext cx="0" cy="0"/>
          <a:chOff x="0" y="0"/>
          <a:chExt cx="0" cy="0"/>
        </a:xfrm>
      </p:grpSpPr>
      <p:pic>
        <p:nvPicPr>
          <p:cNvPr id="40" name="Imagem 39">
            <a:extLst>
              <a:ext uri="{FF2B5EF4-FFF2-40B4-BE49-F238E27FC236}">
                <a16:creationId xmlns:a16="http://schemas.microsoft.com/office/drawing/2014/main" id="{AE2C01F4-DED9-645F-9B8D-1FF4928335CD}"/>
              </a:ext>
            </a:extLst>
          </p:cNvPr>
          <p:cNvPicPr>
            <a:picLocks/>
          </p:cNvPicPr>
          <p:nvPr userDrawn="1"/>
        </p:nvPicPr>
        <p:blipFill>
          <a:blip r:embed="rId2">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39" name="Imagem 38">
            <a:extLst>
              <a:ext uri="{FF2B5EF4-FFF2-40B4-BE49-F238E27FC236}">
                <a16:creationId xmlns:a16="http://schemas.microsoft.com/office/drawing/2014/main" id="{7EA6A82C-4700-D359-69D3-4199FD7D46AC}"/>
              </a:ext>
            </a:extLst>
          </p:cNvPr>
          <p:cNvPicPr>
            <a:picLocks/>
          </p:cNvPicPr>
          <p:nvPr userDrawn="1"/>
        </p:nvPicPr>
        <p:blipFill>
          <a:blip r:embed="rId3">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sp>
        <p:nvSpPr>
          <p:cNvPr id="5" name="Slide Number Placeholder 5">
            <a:extLst>
              <a:ext uri="{FF2B5EF4-FFF2-40B4-BE49-F238E27FC236}">
                <a16:creationId xmlns:a16="http://schemas.microsoft.com/office/drawing/2014/main" id="{5BB7E8E8-3FE2-14C2-4A88-38B914936F1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6" name="Imagem 5">
            <a:extLst>
              <a:ext uri="{FF2B5EF4-FFF2-40B4-BE49-F238E27FC236}">
                <a16:creationId xmlns:a16="http://schemas.microsoft.com/office/drawing/2014/main" id="{EAC63734-2F37-7008-8008-10EB00BD86DF}"/>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7" name="Imagem 6">
            <a:extLst>
              <a:ext uri="{FF2B5EF4-FFF2-40B4-BE49-F238E27FC236}">
                <a16:creationId xmlns:a16="http://schemas.microsoft.com/office/drawing/2014/main" id="{1156D103-A140-D825-717E-96E34F8D9B1A}"/>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1" name="Imagem 10">
            <a:extLst>
              <a:ext uri="{FF2B5EF4-FFF2-40B4-BE49-F238E27FC236}">
                <a16:creationId xmlns:a16="http://schemas.microsoft.com/office/drawing/2014/main" id="{59C54CF4-514D-1E44-5DB2-3FA3FE88E34E}"/>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2" name="Agrupar 11">
            <a:extLst>
              <a:ext uri="{FF2B5EF4-FFF2-40B4-BE49-F238E27FC236}">
                <a16:creationId xmlns:a16="http://schemas.microsoft.com/office/drawing/2014/main" id="{DE829C40-0287-2B63-EA42-881096D58C94}"/>
              </a:ext>
            </a:extLst>
          </p:cNvPr>
          <p:cNvGrpSpPr/>
          <p:nvPr userDrawn="1"/>
        </p:nvGrpSpPr>
        <p:grpSpPr>
          <a:xfrm>
            <a:off x="1952292" y="1504328"/>
            <a:ext cx="5408124" cy="720000"/>
            <a:chOff x="1410470" y="1370687"/>
            <a:chExt cx="5408124" cy="720000"/>
          </a:xfrm>
        </p:grpSpPr>
        <p:sp>
          <p:nvSpPr>
            <p:cNvPr id="13" name="Google Shape;263;p3">
              <a:extLst>
                <a:ext uri="{FF2B5EF4-FFF2-40B4-BE49-F238E27FC236}">
                  <a16:creationId xmlns:a16="http://schemas.microsoft.com/office/drawing/2014/main" id="{81ED38A4-15BF-4623-4E7A-CB751542AC7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4" name="Agrupar 13">
              <a:extLst>
                <a:ext uri="{FF2B5EF4-FFF2-40B4-BE49-F238E27FC236}">
                  <a16:creationId xmlns:a16="http://schemas.microsoft.com/office/drawing/2014/main" id="{7C7B09C1-2846-C312-954F-473C12B87E28}"/>
                </a:ext>
              </a:extLst>
            </p:cNvPr>
            <p:cNvGrpSpPr/>
            <p:nvPr userDrawn="1"/>
          </p:nvGrpSpPr>
          <p:grpSpPr>
            <a:xfrm>
              <a:off x="2234340" y="1498247"/>
              <a:ext cx="4584254" cy="530910"/>
              <a:chOff x="2272440" y="1501506"/>
              <a:chExt cx="4584254" cy="530910"/>
            </a:xfrm>
          </p:grpSpPr>
          <p:sp>
            <p:nvSpPr>
              <p:cNvPr id="15" name="Google Shape;261;p3">
                <a:extLst>
                  <a:ext uri="{FF2B5EF4-FFF2-40B4-BE49-F238E27FC236}">
                    <a16:creationId xmlns:a16="http://schemas.microsoft.com/office/drawing/2014/main" id="{9C1F8796-2F62-F570-0237-EF56FAFB60DA}"/>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6" name="CaixaDeTexto 15">
                <a:extLst>
                  <a:ext uri="{FF2B5EF4-FFF2-40B4-BE49-F238E27FC236}">
                    <a16:creationId xmlns:a16="http://schemas.microsoft.com/office/drawing/2014/main" id="{011107A9-22E5-5BC6-24D4-79FAB5C5DA95}"/>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7" name="Agrupar 16">
            <a:extLst>
              <a:ext uri="{FF2B5EF4-FFF2-40B4-BE49-F238E27FC236}">
                <a16:creationId xmlns:a16="http://schemas.microsoft.com/office/drawing/2014/main" id="{8110C8D1-78A9-E5F4-A4E4-887B5F005966}"/>
              </a:ext>
            </a:extLst>
          </p:cNvPr>
          <p:cNvGrpSpPr/>
          <p:nvPr userDrawn="1"/>
        </p:nvGrpSpPr>
        <p:grpSpPr>
          <a:xfrm>
            <a:off x="1952292" y="3306160"/>
            <a:ext cx="5858928" cy="720000"/>
            <a:chOff x="1375371" y="2474101"/>
            <a:chExt cx="5858927" cy="720000"/>
          </a:xfrm>
        </p:grpSpPr>
        <p:grpSp>
          <p:nvGrpSpPr>
            <p:cNvPr id="18" name="Agrupar 17">
              <a:extLst>
                <a:ext uri="{FF2B5EF4-FFF2-40B4-BE49-F238E27FC236}">
                  <a16:creationId xmlns:a16="http://schemas.microsoft.com/office/drawing/2014/main" id="{2E2C2627-EC93-D48B-BA97-F20D342CCAA6}"/>
                </a:ext>
              </a:extLst>
            </p:cNvPr>
            <p:cNvGrpSpPr/>
            <p:nvPr userDrawn="1"/>
          </p:nvGrpSpPr>
          <p:grpSpPr>
            <a:xfrm>
              <a:off x="2329274" y="2646403"/>
              <a:ext cx="4905024" cy="485640"/>
              <a:chOff x="2329274" y="2705010"/>
              <a:chExt cx="4905024" cy="485640"/>
            </a:xfrm>
          </p:grpSpPr>
          <p:sp>
            <p:nvSpPr>
              <p:cNvPr id="20" name="Google Shape;262;p3">
                <a:extLst>
                  <a:ext uri="{FF2B5EF4-FFF2-40B4-BE49-F238E27FC236}">
                    <a16:creationId xmlns:a16="http://schemas.microsoft.com/office/drawing/2014/main" id="{D1304A2D-7585-614B-12BB-E0E560C45BF5}"/>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1" name="CaixaDeTexto 20">
                <a:extLst>
                  <a:ext uri="{FF2B5EF4-FFF2-40B4-BE49-F238E27FC236}">
                    <a16:creationId xmlns:a16="http://schemas.microsoft.com/office/drawing/2014/main" id="{BFC276D0-F9FB-6AB8-7577-5C55333A865F}"/>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19" name="Google Shape;263;p3">
              <a:extLst>
                <a:ext uri="{FF2B5EF4-FFF2-40B4-BE49-F238E27FC236}">
                  <a16:creationId xmlns:a16="http://schemas.microsoft.com/office/drawing/2014/main" id="{9F7500DC-0D4A-9D64-0C37-A739C7E5A66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2" name="Agrupar 21">
            <a:extLst>
              <a:ext uri="{FF2B5EF4-FFF2-40B4-BE49-F238E27FC236}">
                <a16:creationId xmlns:a16="http://schemas.microsoft.com/office/drawing/2014/main" id="{1CDF7EFD-D5B2-EC0D-D558-59BBAA799A98}"/>
              </a:ext>
            </a:extLst>
          </p:cNvPr>
          <p:cNvGrpSpPr/>
          <p:nvPr userDrawn="1"/>
        </p:nvGrpSpPr>
        <p:grpSpPr>
          <a:xfrm>
            <a:off x="1943034" y="2409102"/>
            <a:ext cx="5062514" cy="720000"/>
            <a:chOff x="1371472" y="3518119"/>
            <a:chExt cx="5062514" cy="720000"/>
          </a:xfrm>
        </p:grpSpPr>
        <p:sp>
          <p:nvSpPr>
            <p:cNvPr id="23" name="Google Shape;263;p3">
              <a:extLst>
                <a:ext uri="{FF2B5EF4-FFF2-40B4-BE49-F238E27FC236}">
                  <a16:creationId xmlns:a16="http://schemas.microsoft.com/office/drawing/2014/main" id="{DFF883BB-EF91-E5B2-6061-6E21B8BFE45B}"/>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4" name="Agrupar 23">
              <a:extLst>
                <a:ext uri="{FF2B5EF4-FFF2-40B4-BE49-F238E27FC236}">
                  <a16:creationId xmlns:a16="http://schemas.microsoft.com/office/drawing/2014/main" id="{6BD4F702-0F32-00A8-12F6-21BCB70EA1D3}"/>
                </a:ext>
              </a:extLst>
            </p:cNvPr>
            <p:cNvGrpSpPr/>
            <p:nvPr userDrawn="1"/>
          </p:nvGrpSpPr>
          <p:grpSpPr>
            <a:xfrm>
              <a:off x="3036592" y="3607158"/>
              <a:ext cx="3397394" cy="577293"/>
              <a:chOff x="3036592" y="3607158"/>
              <a:chExt cx="3397394" cy="577293"/>
            </a:xfrm>
          </p:grpSpPr>
          <p:sp>
            <p:nvSpPr>
              <p:cNvPr id="25" name="CaixaDeTexto 24">
                <a:extLst>
                  <a:ext uri="{FF2B5EF4-FFF2-40B4-BE49-F238E27FC236}">
                    <a16:creationId xmlns:a16="http://schemas.microsoft.com/office/drawing/2014/main" id="{C9062608-7916-BEAD-28B9-04E48700F2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6" name="CaixaDeTexto 25">
                <a:extLst>
                  <a:ext uri="{FF2B5EF4-FFF2-40B4-BE49-F238E27FC236}">
                    <a16:creationId xmlns:a16="http://schemas.microsoft.com/office/drawing/2014/main" id="{C685717F-A5B8-2515-4007-E531D22B3939}"/>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7" name="Agrupar 26">
            <a:extLst>
              <a:ext uri="{FF2B5EF4-FFF2-40B4-BE49-F238E27FC236}">
                <a16:creationId xmlns:a16="http://schemas.microsoft.com/office/drawing/2014/main" id="{5EE4B29E-424B-8D7C-B647-D198C043861F}"/>
              </a:ext>
            </a:extLst>
          </p:cNvPr>
          <p:cNvGrpSpPr/>
          <p:nvPr userDrawn="1"/>
        </p:nvGrpSpPr>
        <p:grpSpPr>
          <a:xfrm>
            <a:off x="1954390" y="4190445"/>
            <a:ext cx="4975704" cy="720000"/>
            <a:chOff x="1381746" y="4652701"/>
            <a:chExt cx="4975704" cy="720000"/>
          </a:xfrm>
        </p:grpSpPr>
        <p:sp>
          <p:nvSpPr>
            <p:cNvPr id="28" name="Google Shape;263;p3">
              <a:extLst>
                <a:ext uri="{FF2B5EF4-FFF2-40B4-BE49-F238E27FC236}">
                  <a16:creationId xmlns:a16="http://schemas.microsoft.com/office/drawing/2014/main" id="{7E05CC26-BE3F-0ACF-EE3C-20EB4CCA3FD1}"/>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29" name="Agrupar 28">
              <a:extLst>
                <a:ext uri="{FF2B5EF4-FFF2-40B4-BE49-F238E27FC236}">
                  <a16:creationId xmlns:a16="http://schemas.microsoft.com/office/drawing/2014/main" id="{62556093-38F2-8DF2-8B05-82CC5E99CAF1}"/>
                </a:ext>
              </a:extLst>
            </p:cNvPr>
            <p:cNvGrpSpPr/>
            <p:nvPr userDrawn="1"/>
          </p:nvGrpSpPr>
          <p:grpSpPr>
            <a:xfrm>
              <a:off x="3254536" y="4720111"/>
              <a:ext cx="3102914" cy="605738"/>
              <a:chOff x="3254536" y="4720111"/>
              <a:chExt cx="3102914" cy="605738"/>
            </a:xfrm>
          </p:grpSpPr>
          <p:sp>
            <p:nvSpPr>
              <p:cNvPr id="30" name="CaixaDeTexto 29">
                <a:extLst>
                  <a:ext uri="{FF2B5EF4-FFF2-40B4-BE49-F238E27FC236}">
                    <a16:creationId xmlns:a16="http://schemas.microsoft.com/office/drawing/2014/main" id="{C6CCB859-6953-F2E5-CF06-A2915E6F5AD6}"/>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1" name="CaixaDeTexto 30">
                <a:extLst>
                  <a:ext uri="{FF2B5EF4-FFF2-40B4-BE49-F238E27FC236}">
                    <a16:creationId xmlns:a16="http://schemas.microsoft.com/office/drawing/2014/main" id="{6C79D6CB-D299-0803-788D-AD04012D0466}"/>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2" name="Agrupar 31">
            <a:extLst>
              <a:ext uri="{FF2B5EF4-FFF2-40B4-BE49-F238E27FC236}">
                <a16:creationId xmlns:a16="http://schemas.microsoft.com/office/drawing/2014/main" id="{E6E0AA65-C1AB-D5D4-1722-43EA088B0BAB}"/>
              </a:ext>
            </a:extLst>
          </p:cNvPr>
          <p:cNvGrpSpPr/>
          <p:nvPr userDrawn="1"/>
        </p:nvGrpSpPr>
        <p:grpSpPr>
          <a:xfrm>
            <a:off x="1943805" y="5111112"/>
            <a:ext cx="4154136" cy="720000"/>
            <a:chOff x="1340650" y="4652701"/>
            <a:chExt cx="4154135" cy="720000"/>
          </a:xfrm>
        </p:grpSpPr>
        <p:sp>
          <p:nvSpPr>
            <p:cNvPr id="33" name="Google Shape;263;p3">
              <a:extLst>
                <a:ext uri="{FF2B5EF4-FFF2-40B4-BE49-F238E27FC236}">
                  <a16:creationId xmlns:a16="http://schemas.microsoft.com/office/drawing/2014/main" id="{4FD1CFE6-82D9-A9C1-18AF-A0C3E896373D}"/>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4" name="Agrupar 33">
              <a:extLst>
                <a:ext uri="{FF2B5EF4-FFF2-40B4-BE49-F238E27FC236}">
                  <a16:creationId xmlns:a16="http://schemas.microsoft.com/office/drawing/2014/main" id="{791B6DCE-8AB1-995A-4BBA-93150260B352}"/>
                </a:ext>
              </a:extLst>
            </p:cNvPr>
            <p:cNvGrpSpPr/>
            <p:nvPr userDrawn="1"/>
          </p:nvGrpSpPr>
          <p:grpSpPr>
            <a:xfrm>
              <a:off x="3596335" y="4693263"/>
              <a:ext cx="1898450" cy="621794"/>
              <a:chOff x="3596335" y="4693263"/>
              <a:chExt cx="1898450" cy="621794"/>
            </a:xfrm>
          </p:grpSpPr>
          <p:sp>
            <p:nvSpPr>
              <p:cNvPr id="35" name="CaixaDeTexto 34">
                <a:extLst>
                  <a:ext uri="{FF2B5EF4-FFF2-40B4-BE49-F238E27FC236}">
                    <a16:creationId xmlns:a16="http://schemas.microsoft.com/office/drawing/2014/main" id="{6637FADE-9C24-303A-3C7F-635769F047B9}"/>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6" name="CaixaDeTexto 35">
                <a:extLst>
                  <a:ext uri="{FF2B5EF4-FFF2-40B4-BE49-F238E27FC236}">
                    <a16:creationId xmlns:a16="http://schemas.microsoft.com/office/drawing/2014/main" id="{66C06C43-E3A8-BB2F-CA64-3F4C98EC11FB}"/>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7" name="Retângulo 36">
            <a:extLst>
              <a:ext uri="{FF2B5EF4-FFF2-40B4-BE49-F238E27FC236}">
                <a16:creationId xmlns:a16="http://schemas.microsoft.com/office/drawing/2014/main" id="{1D430249-FB6C-C7B9-0060-0444D55E5B65}"/>
              </a:ext>
            </a:extLst>
          </p:cNvPr>
          <p:cNvSpPr/>
          <p:nvPr userDrawn="1"/>
        </p:nvSpPr>
        <p:spPr>
          <a:xfrm>
            <a:off x="1868383" y="4182993"/>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8" name="Google Shape;263;p3">
            <a:extLst>
              <a:ext uri="{FF2B5EF4-FFF2-40B4-BE49-F238E27FC236}">
                <a16:creationId xmlns:a16="http://schemas.microsoft.com/office/drawing/2014/main" id="{A908D452-2B69-DC4F-3156-C900B4108087}"/>
              </a:ext>
            </a:extLst>
          </p:cNvPr>
          <p:cNvSpPr>
            <a:spLocks noChangeAspect="1"/>
          </p:cNvSpPr>
          <p:nvPr userDrawn="1"/>
        </p:nvSpPr>
        <p:spPr>
          <a:xfrm>
            <a:off x="1958054" y="4191687"/>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4</a:t>
            </a:r>
            <a:endParaRPr sz="3600" kern="0" dirty="0">
              <a:solidFill>
                <a:srgbClr val="92D050"/>
              </a:solidFill>
              <a:latin typeface="+mj-lt"/>
              <a:ea typeface="Calibri"/>
              <a:cs typeface="Calibri"/>
              <a:sym typeface="Calibri"/>
            </a:endParaRPr>
          </a:p>
        </p:txBody>
      </p:sp>
      <p:sp>
        <p:nvSpPr>
          <p:cNvPr id="41" name="Retângulo 40">
            <a:extLst>
              <a:ext uri="{FF2B5EF4-FFF2-40B4-BE49-F238E27FC236}">
                <a16:creationId xmlns:a16="http://schemas.microsoft.com/office/drawing/2014/main" id="{B68E3432-57B2-7581-46D0-337FEACB9D94}"/>
              </a:ext>
            </a:extLst>
          </p:cNvPr>
          <p:cNvSpPr/>
          <p:nvPr userDrawn="1"/>
        </p:nvSpPr>
        <p:spPr>
          <a:xfrm>
            <a:off x="1302327" y="1357745"/>
            <a:ext cx="6622473" cy="2771183"/>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72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left)">
                                      <p:cBhvr>
                                        <p:cTn id="7" dur="500"/>
                                        <p:tgtEl>
                                          <p:spTgt spid="37"/>
                                        </p:tgtEl>
                                      </p:cBhvr>
                                    </p:animEffect>
                                  </p:childTnLst>
                                </p:cTn>
                              </p:par>
                              <p:par>
                                <p:cTn id="8" presetID="1"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Slide de Título">
    <p:spTree>
      <p:nvGrpSpPr>
        <p:cNvPr id="1" name=""/>
        <p:cNvGrpSpPr/>
        <p:nvPr/>
      </p:nvGrpSpPr>
      <p:grpSpPr>
        <a:xfrm>
          <a:off x="0" y="0"/>
          <a:ext cx="0" cy="0"/>
          <a:chOff x="0" y="0"/>
          <a:chExt cx="0" cy="0"/>
        </a:xfrm>
      </p:grpSpPr>
      <p:sp>
        <p:nvSpPr>
          <p:cNvPr id="8" name="CaixaDeTexto 30">
            <a:extLst>
              <a:ext uri="{FF2B5EF4-FFF2-40B4-BE49-F238E27FC236}">
                <a16:creationId xmlns:a16="http://schemas.microsoft.com/office/drawing/2014/main" id="{7478F47E-3B42-7377-93D0-EE6570A9F9B6}"/>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9" name="Straight Connector 48">
            <a:extLst>
              <a:ext uri="{FF2B5EF4-FFF2-40B4-BE49-F238E27FC236}">
                <a16:creationId xmlns:a16="http://schemas.microsoft.com/office/drawing/2014/main" id="{DE9D9FF0-2421-C50C-F574-70659B678455}"/>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10" name="Imagem 9">
            <a:extLst>
              <a:ext uri="{FF2B5EF4-FFF2-40B4-BE49-F238E27FC236}">
                <a16:creationId xmlns:a16="http://schemas.microsoft.com/office/drawing/2014/main" id="{136A1228-D351-2841-9DC2-54442F4E145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pic>
        <p:nvPicPr>
          <p:cNvPr id="5" name="Imagem 4">
            <a:extLst>
              <a:ext uri="{FF2B5EF4-FFF2-40B4-BE49-F238E27FC236}">
                <a16:creationId xmlns:a16="http://schemas.microsoft.com/office/drawing/2014/main" id="{27E845A4-E832-9C99-1990-BEC004A5B184}"/>
              </a:ext>
            </a:extLst>
          </p:cNvPr>
          <p:cNvPicPr>
            <a:picLocks/>
          </p:cNvPicPr>
          <p:nvPr userDrawn="1"/>
        </p:nvPicPr>
        <p:blipFill>
          <a:blip r:embed="rId3">
            <a:alphaModFix amt="20000"/>
          </a:blip>
          <a:srcRect t="16807" r="18696" b="46896"/>
          <a:stretch>
            <a:fillRect/>
          </a:stretch>
        </p:blipFill>
        <p:spPr>
          <a:xfrm>
            <a:off x="1868383" y="5095855"/>
            <a:ext cx="5451951" cy="730800"/>
          </a:xfrm>
          <a:custGeom>
            <a:avLst/>
            <a:gdLst>
              <a:gd name="connsiteX0" fmla="*/ 0 w 5451951"/>
              <a:gd name="connsiteY0" fmla="*/ 0 h 732937"/>
              <a:gd name="connsiteX1" fmla="*/ 5451951 w 5451951"/>
              <a:gd name="connsiteY1" fmla="*/ 0 h 732937"/>
              <a:gd name="connsiteX2" fmla="*/ 5451951 w 5451951"/>
              <a:gd name="connsiteY2" fmla="*/ 732937 h 732937"/>
              <a:gd name="connsiteX3" fmla="*/ 0 w 5451951"/>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451951" h="732937">
                <a:moveTo>
                  <a:pt x="0" y="0"/>
                </a:moveTo>
                <a:lnTo>
                  <a:pt x="5451951" y="0"/>
                </a:lnTo>
                <a:lnTo>
                  <a:pt x="5451951" y="732937"/>
                </a:lnTo>
                <a:lnTo>
                  <a:pt x="0" y="732937"/>
                </a:lnTo>
                <a:close/>
              </a:path>
            </a:pathLst>
          </a:custGeom>
          <a:ln>
            <a:solidFill>
              <a:schemeClr val="bg2">
                <a:lumMod val="50000"/>
              </a:schemeClr>
            </a:solidFill>
          </a:ln>
        </p:spPr>
      </p:pic>
      <p:pic>
        <p:nvPicPr>
          <p:cNvPr id="6" name="Imagem 5">
            <a:extLst>
              <a:ext uri="{FF2B5EF4-FFF2-40B4-BE49-F238E27FC236}">
                <a16:creationId xmlns:a16="http://schemas.microsoft.com/office/drawing/2014/main" id="{1F033A6F-0D27-E37C-511B-2A91C16F6CB0}"/>
              </a:ext>
            </a:extLst>
          </p:cNvPr>
          <p:cNvPicPr>
            <a:picLocks/>
          </p:cNvPicPr>
          <p:nvPr userDrawn="1"/>
        </p:nvPicPr>
        <p:blipFill>
          <a:blip r:embed="rId4">
            <a:alphaModFix amt="20000"/>
          </a:blip>
          <a:srcRect t="18226" r="21715" b="54832"/>
          <a:stretch>
            <a:fillRect/>
          </a:stretch>
        </p:blipFill>
        <p:spPr>
          <a:xfrm>
            <a:off x="1868383" y="4197810"/>
            <a:ext cx="5449928" cy="730800"/>
          </a:xfrm>
          <a:custGeom>
            <a:avLst/>
            <a:gdLst>
              <a:gd name="connsiteX0" fmla="*/ 0 w 5019606"/>
              <a:gd name="connsiteY0" fmla="*/ 0 h 732937"/>
              <a:gd name="connsiteX1" fmla="*/ 5019606 w 5019606"/>
              <a:gd name="connsiteY1" fmla="*/ 0 h 732937"/>
              <a:gd name="connsiteX2" fmla="*/ 5019606 w 5019606"/>
              <a:gd name="connsiteY2" fmla="*/ 732937 h 732937"/>
              <a:gd name="connsiteX3" fmla="*/ 0 w 5019606"/>
              <a:gd name="connsiteY3" fmla="*/ 732937 h 732937"/>
            </a:gdLst>
            <a:ahLst/>
            <a:cxnLst>
              <a:cxn ang="0">
                <a:pos x="connsiteX0" y="connsiteY0"/>
              </a:cxn>
              <a:cxn ang="0">
                <a:pos x="connsiteX1" y="connsiteY1"/>
              </a:cxn>
              <a:cxn ang="0">
                <a:pos x="connsiteX2" y="connsiteY2"/>
              </a:cxn>
              <a:cxn ang="0">
                <a:pos x="connsiteX3" y="connsiteY3"/>
              </a:cxn>
            </a:cxnLst>
            <a:rect l="l" t="t" r="r" b="b"/>
            <a:pathLst>
              <a:path w="5019606" h="732937">
                <a:moveTo>
                  <a:pt x="0" y="0"/>
                </a:moveTo>
                <a:lnTo>
                  <a:pt x="5019606" y="0"/>
                </a:lnTo>
                <a:lnTo>
                  <a:pt x="5019606" y="732937"/>
                </a:lnTo>
                <a:lnTo>
                  <a:pt x="0" y="732937"/>
                </a:lnTo>
                <a:close/>
              </a:path>
            </a:pathLst>
          </a:custGeom>
          <a:ln>
            <a:solidFill>
              <a:schemeClr val="bg2">
                <a:lumMod val="50000"/>
              </a:schemeClr>
            </a:solidFill>
          </a:ln>
        </p:spPr>
      </p:pic>
      <p:sp>
        <p:nvSpPr>
          <p:cNvPr id="7" name="Slide Number Placeholder 5">
            <a:extLst>
              <a:ext uri="{FF2B5EF4-FFF2-40B4-BE49-F238E27FC236}">
                <a16:creationId xmlns:a16="http://schemas.microsoft.com/office/drawing/2014/main" id="{D6B2159C-D5B0-FB19-7096-F5A9E865B31B}"/>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pic>
        <p:nvPicPr>
          <p:cNvPr id="11" name="Imagem 10">
            <a:extLst>
              <a:ext uri="{FF2B5EF4-FFF2-40B4-BE49-F238E27FC236}">
                <a16:creationId xmlns:a16="http://schemas.microsoft.com/office/drawing/2014/main" id="{9DF29D9E-9EF6-48DD-D7CE-ECA5FBAD328B}"/>
              </a:ext>
            </a:extLst>
          </p:cNvPr>
          <p:cNvPicPr>
            <a:picLocks/>
          </p:cNvPicPr>
          <p:nvPr userDrawn="1"/>
        </p:nvPicPr>
        <p:blipFill>
          <a:blip r:embed="rId5">
            <a:alphaModFix amt="20000"/>
          </a:blip>
          <a:srcRect t="27345" r="9504" b="45669"/>
          <a:stretch>
            <a:fillRect/>
          </a:stretch>
        </p:blipFill>
        <p:spPr>
          <a:xfrm>
            <a:off x="1868383" y="2399581"/>
            <a:ext cx="5451951" cy="730800"/>
          </a:xfrm>
          <a:custGeom>
            <a:avLst/>
            <a:gdLst>
              <a:gd name="connsiteX0" fmla="*/ 0 w 4933805"/>
              <a:gd name="connsiteY0" fmla="*/ 0 h 748142"/>
              <a:gd name="connsiteX1" fmla="*/ 4933805 w 4933805"/>
              <a:gd name="connsiteY1" fmla="*/ 0 h 748142"/>
              <a:gd name="connsiteX2" fmla="*/ 4933805 w 4933805"/>
              <a:gd name="connsiteY2" fmla="*/ 748142 h 748142"/>
              <a:gd name="connsiteX3" fmla="*/ 0 w 4933805"/>
              <a:gd name="connsiteY3" fmla="*/ 748142 h 748142"/>
            </a:gdLst>
            <a:ahLst/>
            <a:cxnLst>
              <a:cxn ang="0">
                <a:pos x="connsiteX0" y="connsiteY0"/>
              </a:cxn>
              <a:cxn ang="0">
                <a:pos x="connsiteX1" y="connsiteY1"/>
              </a:cxn>
              <a:cxn ang="0">
                <a:pos x="connsiteX2" y="connsiteY2"/>
              </a:cxn>
              <a:cxn ang="0">
                <a:pos x="connsiteX3" y="connsiteY3"/>
              </a:cxn>
            </a:cxnLst>
            <a:rect l="l" t="t" r="r" b="b"/>
            <a:pathLst>
              <a:path w="4933805" h="748142">
                <a:moveTo>
                  <a:pt x="0" y="0"/>
                </a:moveTo>
                <a:lnTo>
                  <a:pt x="4933805" y="0"/>
                </a:lnTo>
                <a:lnTo>
                  <a:pt x="4933805" y="748142"/>
                </a:lnTo>
                <a:lnTo>
                  <a:pt x="0" y="748142"/>
                </a:lnTo>
                <a:close/>
              </a:path>
            </a:pathLst>
          </a:custGeom>
          <a:ln>
            <a:solidFill>
              <a:schemeClr val="bg2">
                <a:lumMod val="50000"/>
              </a:schemeClr>
            </a:solidFill>
          </a:ln>
        </p:spPr>
      </p:pic>
      <p:pic>
        <p:nvPicPr>
          <p:cNvPr id="12" name="Imagem 11">
            <a:extLst>
              <a:ext uri="{FF2B5EF4-FFF2-40B4-BE49-F238E27FC236}">
                <a16:creationId xmlns:a16="http://schemas.microsoft.com/office/drawing/2014/main" id="{F25E585E-93F4-451D-92C0-C338DF748414}"/>
              </a:ext>
            </a:extLst>
          </p:cNvPr>
          <p:cNvPicPr>
            <a:picLocks noChangeAspect="1"/>
          </p:cNvPicPr>
          <p:nvPr userDrawn="1"/>
        </p:nvPicPr>
        <p:blipFill rotWithShape="1">
          <a:blip r:embed="rId6">
            <a:alphaModFix amt="20000"/>
            <a:extLst>
              <a:ext uri="{BEBA8EAE-BF5A-486C-A8C5-ECC9F3942E4B}">
                <a14:imgProps xmlns:a14="http://schemas.microsoft.com/office/drawing/2010/main">
                  <a14:imgLayer r:embed="rId7">
                    <a14:imgEffect>
                      <a14:saturation sat="0"/>
                    </a14:imgEffect>
                  </a14:imgLayer>
                </a14:imgProps>
              </a:ext>
            </a:extLst>
          </a:blip>
          <a:srcRect l="7123" t="11619" r="88751" b="37085"/>
          <a:stretch/>
        </p:blipFill>
        <p:spPr>
          <a:xfrm rot="16200000">
            <a:off x="4227890" y="938120"/>
            <a:ext cx="732937" cy="5451951"/>
          </a:xfrm>
          <a:custGeom>
            <a:avLst/>
            <a:gdLst>
              <a:gd name="connsiteX0" fmla="*/ 732937 w 732937"/>
              <a:gd name="connsiteY0" fmla="*/ 0 h 5451951"/>
              <a:gd name="connsiteX1" fmla="*/ 732937 w 732937"/>
              <a:gd name="connsiteY1" fmla="*/ 5451951 h 5451951"/>
              <a:gd name="connsiteX2" fmla="*/ 0 w 732937"/>
              <a:gd name="connsiteY2" fmla="*/ 5451951 h 5451951"/>
              <a:gd name="connsiteX3" fmla="*/ 0 w 732937"/>
              <a:gd name="connsiteY3" fmla="*/ 0 h 5451951"/>
            </a:gdLst>
            <a:ahLst/>
            <a:cxnLst>
              <a:cxn ang="0">
                <a:pos x="connsiteX0" y="connsiteY0"/>
              </a:cxn>
              <a:cxn ang="0">
                <a:pos x="connsiteX1" y="connsiteY1"/>
              </a:cxn>
              <a:cxn ang="0">
                <a:pos x="connsiteX2" y="connsiteY2"/>
              </a:cxn>
              <a:cxn ang="0">
                <a:pos x="connsiteX3" y="connsiteY3"/>
              </a:cxn>
            </a:cxnLst>
            <a:rect l="l" t="t" r="r" b="b"/>
            <a:pathLst>
              <a:path w="732937" h="5451951">
                <a:moveTo>
                  <a:pt x="732937" y="0"/>
                </a:moveTo>
                <a:lnTo>
                  <a:pt x="732937" y="5451951"/>
                </a:lnTo>
                <a:lnTo>
                  <a:pt x="0" y="5451951"/>
                </a:lnTo>
                <a:lnTo>
                  <a:pt x="0" y="0"/>
                </a:lnTo>
                <a:close/>
              </a:path>
            </a:pathLst>
          </a:custGeom>
          <a:ln>
            <a:solidFill>
              <a:schemeClr val="bg2">
                <a:lumMod val="50000"/>
              </a:schemeClr>
            </a:solidFill>
          </a:ln>
        </p:spPr>
      </p:pic>
      <p:pic>
        <p:nvPicPr>
          <p:cNvPr id="13" name="Imagem 12">
            <a:extLst>
              <a:ext uri="{FF2B5EF4-FFF2-40B4-BE49-F238E27FC236}">
                <a16:creationId xmlns:a16="http://schemas.microsoft.com/office/drawing/2014/main" id="{86CF9810-2C23-E851-E11C-0082EE5B583C}"/>
              </a:ext>
            </a:extLst>
          </p:cNvPr>
          <p:cNvPicPr>
            <a:picLocks noChangeAspect="1"/>
          </p:cNvPicPr>
          <p:nvPr userDrawn="1"/>
        </p:nvPicPr>
        <p:blipFill>
          <a:blip r:embed="rId8">
            <a:alphaModFix amt="20000"/>
            <a:extLst>
              <a:ext uri="{BEBA8EAE-BF5A-486C-A8C5-ECC9F3942E4B}">
                <a14:imgProps xmlns:a14="http://schemas.microsoft.com/office/drawing/2010/main">
                  <a14:imgLayer r:embed="rId9">
                    <a14:imgEffect>
                      <a14:saturation sat="33000"/>
                    </a14:imgEffect>
                  </a14:imgLayer>
                </a14:imgProps>
              </a:ext>
            </a:extLst>
          </a:blip>
          <a:stretch>
            <a:fillRect/>
          </a:stretch>
        </p:blipFill>
        <p:spPr>
          <a:xfrm>
            <a:off x="1870407" y="1503363"/>
            <a:ext cx="5451951" cy="734660"/>
          </a:xfrm>
          <a:prstGeom prst="rect">
            <a:avLst/>
          </a:prstGeom>
          <a:ln>
            <a:solidFill>
              <a:schemeClr val="bg2">
                <a:lumMod val="50000"/>
              </a:schemeClr>
            </a:solidFill>
          </a:ln>
        </p:spPr>
      </p:pic>
      <p:grpSp>
        <p:nvGrpSpPr>
          <p:cNvPr id="14" name="Agrupar 13">
            <a:extLst>
              <a:ext uri="{FF2B5EF4-FFF2-40B4-BE49-F238E27FC236}">
                <a16:creationId xmlns:a16="http://schemas.microsoft.com/office/drawing/2014/main" id="{55416BAE-AE43-F46F-32E1-DFED6115D737}"/>
              </a:ext>
            </a:extLst>
          </p:cNvPr>
          <p:cNvGrpSpPr/>
          <p:nvPr userDrawn="1"/>
        </p:nvGrpSpPr>
        <p:grpSpPr>
          <a:xfrm>
            <a:off x="1952292" y="1504328"/>
            <a:ext cx="5408124" cy="720000"/>
            <a:chOff x="1410470" y="1370687"/>
            <a:chExt cx="5408124" cy="720000"/>
          </a:xfrm>
        </p:grpSpPr>
        <p:sp>
          <p:nvSpPr>
            <p:cNvPr id="15" name="Google Shape;263;p3">
              <a:extLst>
                <a:ext uri="{FF2B5EF4-FFF2-40B4-BE49-F238E27FC236}">
                  <a16:creationId xmlns:a16="http://schemas.microsoft.com/office/drawing/2014/main" id="{9F8D24A2-FEC7-63E2-E903-16DFBBA30A18}"/>
                </a:ext>
              </a:extLst>
            </p:cNvPr>
            <p:cNvSpPr>
              <a:spLocks noChangeAspect="1"/>
            </p:cNvSpPr>
            <p:nvPr/>
          </p:nvSpPr>
          <p:spPr>
            <a:xfrm>
              <a:off x="1410470" y="1370687"/>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1</a:t>
              </a:r>
              <a:endParaRPr sz="3600" kern="0" dirty="0">
                <a:solidFill>
                  <a:schemeClr val="tx1">
                    <a:lumMod val="65000"/>
                    <a:lumOff val="35000"/>
                  </a:schemeClr>
                </a:solidFill>
                <a:latin typeface="+mj-lt"/>
                <a:ea typeface="Calibri"/>
                <a:cs typeface="Calibri"/>
                <a:sym typeface="Calibri"/>
              </a:endParaRPr>
            </a:p>
          </p:txBody>
        </p:sp>
        <p:grpSp>
          <p:nvGrpSpPr>
            <p:cNvPr id="16" name="Agrupar 15">
              <a:extLst>
                <a:ext uri="{FF2B5EF4-FFF2-40B4-BE49-F238E27FC236}">
                  <a16:creationId xmlns:a16="http://schemas.microsoft.com/office/drawing/2014/main" id="{C2114C00-40E5-4DFD-CD7B-6B6FF6CC852B}"/>
                </a:ext>
              </a:extLst>
            </p:cNvPr>
            <p:cNvGrpSpPr/>
            <p:nvPr userDrawn="1"/>
          </p:nvGrpSpPr>
          <p:grpSpPr>
            <a:xfrm>
              <a:off x="2234340" y="1498247"/>
              <a:ext cx="4584254" cy="530910"/>
              <a:chOff x="2272440" y="1501506"/>
              <a:chExt cx="4584254" cy="530910"/>
            </a:xfrm>
          </p:grpSpPr>
          <p:sp>
            <p:nvSpPr>
              <p:cNvPr id="17" name="Google Shape;261;p3">
                <a:extLst>
                  <a:ext uri="{FF2B5EF4-FFF2-40B4-BE49-F238E27FC236}">
                    <a16:creationId xmlns:a16="http://schemas.microsoft.com/office/drawing/2014/main" id="{CE736B7F-23FB-6CC2-29A8-407958233F2F}"/>
                  </a:ext>
                </a:extLst>
              </p:cNvPr>
              <p:cNvSpPr/>
              <p:nvPr/>
            </p:nvSpPr>
            <p:spPr>
              <a:xfrm>
                <a:off x="3286155" y="1501506"/>
                <a:ext cx="2201225" cy="414030"/>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en-US" sz="2000" b="0" i="1" kern="0" dirty="0">
                    <a:solidFill>
                      <a:srgbClr val="000000"/>
                    </a:solidFill>
                    <a:latin typeface="Calibri Light" panose="020F0302020204030204" pitchFamily="34" charset="0"/>
                    <a:ea typeface="Calibri"/>
                    <a:cs typeface="Calibri Light" panose="020F0302020204030204" pitchFamily="34" charset="0"/>
                    <a:sym typeface="Calibri"/>
                  </a:rPr>
                  <a:t>Introduction</a:t>
                </a:r>
              </a:p>
              <a:p>
                <a:pPr algn="ctr" defTabSz="685783">
                  <a:buClr>
                    <a:srgbClr val="000000"/>
                  </a:buClr>
                  <a:defRPr/>
                </a:pPr>
                <a:endParaRPr sz="1100" b="0" i="1" kern="0" dirty="0">
                  <a:solidFill>
                    <a:srgbClr val="000000"/>
                  </a:solidFill>
                  <a:latin typeface="Calibri Light" panose="020F0302020204030204" pitchFamily="34" charset="0"/>
                  <a:cs typeface="Calibri Light" panose="020F0302020204030204" pitchFamily="34" charset="0"/>
                  <a:sym typeface="Arial"/>
                </a:endParaRPr>
              </a:p>
            </p:txBody>
          </p:sp>
          <p:sp>
            <p:nvSpPr>
              <p:cNvPr id="18" name="CaixaDeTexto 17">
                <a:extLst>
                  <a:ext uri="{FF2B5EF4-FFF2-40B4-BE49-F238E27FC236}">
                    <a16:creationId xmlns:a16="http://schemas.microsoft.com/office/drawing/2014/main" id="{0B62699F-79A0-A160-E8C1-9D90A37F37D7}"/>
                  </a:ext>
                </a:extLst>
              </p:cNvPr>
              <p:cNvSpPr txBox="1"/>
              <p:nvPr userDrawn="1"/>
            </p:nvSpPr>
            <p:spPr>
              <a:xfrm>
                <a:off x="2272440" y="1724639"/>
                <a:ext cx="4584254" cy="307777"/>
              </a:xfrm>
              <a:prstGeom prst="rect">
                <a:avLst/>
              </a:prstGeom>
              <a:noFill/>
            </p:spPr>
            <p:txBody>
              <a:bodyPr wrap="square">
                <a:spAutoFit/>
              </a:bodyPr>
              <a:lstStyle/>
              <a:p>
                <a:pPr algn="ctr" defTabSz="685783">
                  <a:buClr>
                    <a:srgbClr val="000000"/>
                  </a:buClr>
                  <a:defRPr/>
                </a:pPr>
                <a:r>
                  <a:rPr lang="en-US" sz="1400" b="0" i="1" kern="0" dirty="0">
                    <a:solidFill>
                      <a:schemeClr val="bg2">
                        <a:lumMod val="25000"/>
                      </a:schemeClr>
                    </a:solidFill>
                    <a:latin typeface="+mj-lt"/>
                    <a:ea typeface="Calibri"/>
                    <a:cs typeface="Calibri"/>
                    <a:sym typeface="Calibri"/>
                  </a:rPr>
                  <a:t>Reproduction of the phenomenon, key observations</a:t>
                </a:r>
              </a:p>
            </p:txBody>
          </p:sp>
        </p:grpSp>
      </p:grpSp>
      <p:grpSp>
        <p:nvGrpSpPr>
          <p:cNvPr id="19" name="Agrupar 18">
            <a:extLst>
              <a:ext uri="{FF2B5EF4-FFF2-40B4-BE49-F238E27FC236}">
                <a16:creationId xmlns:a16="http://schemas.microsoft.com/office/drawing/2014/main" id="{29074559-00BC-CECD-3311-22FA185F406B}"/>
              </a:ext>
            </a:extLst>
          </p:cNvPr>
          <p:cNvGrpSpPr/>
          <p:nvPr userDrawn="1"/>
        </p:nvGrpSpPr>
        <p:grpSpPr>
          <a:xfrm>
            <a:off x="1952292" y="3306160"/>
            <a:ext cx="5858928" cy="720000"/>
            <a:chOff x="1375371" y="2474101"/>
            <a:chExt cx="5858927" cy="720000"/>
          </a:xfrm>
        </p:grpSpPr>
        <p:grpSp>
          <p:nvGrpSpPr>
            <p:cNvPr id="20" name="Agrupar 19">
              <a:extLst>
                <a:ext uri="{FF2B5EF4-FFF2-40B4-BE49-F238E27FC236}">
                  <a16:creationId xmlns:a16="http://schemas.microsoft.com/office/drawing/2014/main" id="{26E21D23-AD76-AAA5-0382-FA089438CE3A}"/>
                </a:ext>
              </a:extLst>
            </p:cNvPr>
            <p:cNvGrpSpPr/>
            <p:nvPr userDrawn="1"/>
          </p:nvGrpSpPr>
          <p:grpSpPr>
            <a:xfrm>
              <a:off x="2329274" y="2646403"/>
              <a:ext cx="4905024" cy="485640"/>
              <a:chOff x="2329274" y="2705010"/>
              <a:chExt cx="4905024" cy="485640"/>
            </a:xfrm>
          </p:grpSpPr>
          <p:sp>
            <p:nvSpPr>
              <p:cNvPr id="22" name="Google Shape;262;p3">
                <a:extLst>
                  <a:ext uri="{FF2B5EF4-FFF2-40B4-BE49-F238E27FC236}">
                    <a16:creationId xmlns:a16="http://schemas.microsoft.com/office/drawing/2014/main" id="{4190FBDB-EE1B-07E7-4826-7F51B75FAB0B}"/>
                  </a:ext>
                </a:extLst>
              </p:cNvPr>
              <p:cNvSpPr/>
              <p:nvPr/>
            </p:nvSpPr>
            <p:spPr>
              <a:xfrm>
                <a:off x="2992685" y="2705010"/>
                <a:ext cx="4063992" cy="338554"/>
              </a:xfrm>
              <a:prstGeom prst="rect">
                <a:avLst/>
              </a:prstGeom>
              <a:no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methodology</a:t>
                </a:r>
              </a:p>
              <a:p>
                <a:pPr algn="ctr" defTabSz="685783">
                  <a:buClr>
                    <a:srgbClr val="000000"/>
                  </a:buClr>
                  <a:defRPr/>
                </a:pPr>
                <a:r>
                  <a:rPr lang="pt-BR" sz="1100" i="1" kern="0" dirty="0">
                    <a:solidFill>
                      <a:srgbClr val="000000"/>
                    </a:solidFill>
                    <a:latin typeface="Calibri"/>
                    <a:ea typeface="Calibri"/>
                    <a:cs typeface="Calibri"/>
                    <a:sym typeface="Calibri"/>
                  </a:rPr>
                  <a:t> </a:t>
                </a:r>
                <a:endParaRPr sz="1100" i="1" kern="0" dirty="0">
                  <a:solidFill>
                    <a:srgbClr val="000000"/>
                  </a:solidFill>
                  <a:latin typeface="Calibri"/>
                  <a:ea typeface="Calibri"/>
                  <a:cs typeface="Calibri"/>
                  <a:sym typeface="Calibri"/>
                </a:endParaRPr>
              </a:p>
            </p:txBody>
          </p:sp>
          <p:sp>
            <p:nvSpPr>
              <p:cNvPr id="23" name="CaixaDeTexto 22">
                <a:extLst>
                  <a:ext uri="{FF2B5EF4-FFF2-40B4-BE49-F238E27FC236}">
                    <a16:creationId xmlns:a16="http://schemas.microsoft.com/office/drawing/2014/main" id="{FAA446B8-77E2-A52B-B8CC-C9D296AE9A4A}"/>
                  </a:ext>
                </a:extLst>
              </p:cNvPr>
              <p:cNvSpPr txBox="1"/>
              <p:nvPr userDrawn="1"/>
            </p:nvSpPr>
            <p:spPr>
              <a:xfrm>
                <a:off x="2329274" y="2882873"/>
                <a:ext cx="490502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Definition of relevant parameters, data analysis procedure </a:t>
                </a:r>
              </a:p>
            </p:txBody>
          </p:sp>
        </p:grpSp>
        <p:sp>
          <p:nvSpPr>
            <p:cNvPr id="21" name="Google Shape;263;p3">
              <a:extLst>
                <a:ext uri="{FF2B5EF4-FFF2-40B4-BE49-F238E27FC236}">
                  <a16:creationId xmlns:a16="http://schemas.microsoft.com/office/drawing/2014/main" id="{790C5D32-0392-2E5D-2F83-0DC0BB2916DF}"/>
                </a:ext>
              </a:extLst>
            </p:cNvPr>
            <p:cNvSpPr>
              <a:spLocks noChangeAspect="1"/>
            </p:cNvSpPr>
            <p:nvPr userDrawn="1"/>
          </p:nvSpPr>
          <p:spPr>
            <a:xfrm>
              <a:off x="1375371" y="24741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3</a:t>
              </a:r>
              <a:endParaRPr sz="3600" kern="0" dirty="0">
                <a:solidFill>
                  <a:schemeClr val="tx1">
                    <a:lumMod val="65000"/>
                    <a:lumOff val="35000"/>
                  </a:schemeClr>
                </a:solidFill>
                <a:latin typeface="+mj-lt"/>
                <a:ea typeface="Calibri"/>
                <a:cs typeface="Calibri"/>
                <a:sym typeface="Calibri"/>
              </a:endParaRPr>
            </a:p>
          </p:txBody>
        </p:sp>
      </p:grpSp>
      <p:grpSp>
        <p:nvGrpSpPr>
          <p:cNvPr id="24" name="Agrupar 23">
            <a:extLst>
              <a:ext uri="{FF2B5EF4-FFF2-40B4-BE49-F238E27FC236}">
                <a16:creationId xmlns:a16="http://schemas.microsoft.com/office/drawing/2014/main" id="{BC7BB97D-75DB-FBA7-4CDF-7D43A1649CF3}"/>
              </a:ext>
            </a:extLst>
          </p:cNvPr>
          <p:cNvGrpSpPr/>
          <p:nvPr userDrawn="1"/>
        </p:nvGrpSpPr>
        <p:grpSpPr>
          <a:xfrm>
            <a:off x="1943034" y="2409102"/>
            <a:ext cx="5062514" cy="720000"/>
            <a:chOff x="1371472" y="3518119"/>
            <a:chExt cx="5062514" cy="720000"/>
          </a:xfrm>
        </p:grpSpPr>
        <p:sp>
          <p:nvSpPr>
            <p:cNvPr id="25" name="Google Shape;263;p3">
              <a:extLst>
                <a:ext uri="{FF2B5EF4-FFF2-40B4-BE49-F238E27FC236}">
                  <a16:creationId xmlns:a16="http://schemas.microsoft.com/office/drawing/2014/main" id="{04FE703C-6317-302C-2E24-F51074FC9D42}"/>
                </a:ext>
              </a:extLst>
            </p:cNvPr>
            <p:cNvSpPr>
              <a:spLocks noChangeAspect="1"/>
            </p:cNvSpPr>
            <p:nvPr userDrawn="1"/>
          </p:nvSpPr>
          <p:spPr>
            <a:xfrm>
              <a:off x="1371472" y="3518119"/>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2</a:t>
              </a:r>
              <a:endParaRPr sz="3600" kern="0" dirty="0">
                <a:solidFill>
                  <a:schemeClr val="tx1">
                    <a:lumMod val="65000"/>
                    <a:lumOff val="35000"/>
                  </a:schemeClr>
                </a:solidFill>
                <a:latin typeface="+mj-lt"/>
                <a:ea typeface="Calibri"/>
                <a:cs typeface="Calibri"/>
                <a:sym typeface="Calibri"/>
              </a:endParaRPr>
            </a:p>
          </p:txBody>
        </p:sp>
        <p:grpSp>
          <p:nvGrpSpPr>
            <p:cNvPr id="26" name="Agrupar 25">
              <a:extLst>
                <a:ext uri="{FF2B5EF4-FFF2-40B4-BE49-F238E27FC236}">
                  <a16:creationId xmlns:a16="http://schemas.microsoft.com/office/drawing/2014/main" id="{099C237B-22DC-E23E-446E-2C573C717834}"/>
                </a:ext>
              </a:extLst>
            </p:cNvPr>
            <p:cNvGrpSpPr/>
            <p:nvPr userDrawn="1"/>
          </p:nvGrpSpPr>
          <p:grpSpPr>
            <a:xfrm>
              <a:off x="3036592" y="3607158"/>
              <a:ext cx="3397394" cy="577293"/>
              <a:chOff x="3036592" y="3607158"/>
              <a:chExt cx="3397394" cy="577293"/>
            </a:xfrm>
          </p:grpSpPr>
          <p:sp>
            <p:nvSpPr>
              <p:cNvPr id="27" name="CaixaDeTexto 26">
                <a:extLst>
                  <a:ext uri="{FF2B5EF4-FFF2-40B4-BE49-F238E27FC236}">
                    <a16:creationId xmlns:a16="http://schemas.microsoft.com/office/drawing/2014/main" id="{0E4EE410-DC87-7125-42E3-C04E8D1C193A}"/>
                  </a:ext>
                </a:extLst>
              </p:cNvPr>
              <p:cNvSpPr txBox="1"/>
              <p:nvPr userDrawn="1"/>
            </p:nvSpPr>
            <p:spPr>
              <a:xfrm>
                <a:off x="3254925" y="3607158"/>
                <a:ext cx="3179061"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Theorethical analysis</a:t>
                </a:r>
              </a:p>
            </p:txBody>
          </p:sp>
          <p:sp>
            <p:nvSpPr>
              <p:cNvPr id="28" name="CaixaDeTexto 27">
                <a:extLst>
                  <a:ext uri="{FF2B5EF4-FFF2-40B4-BE49-F238E27FC236}">
                    <a16:creationId xmlns:a16="http://schemas.microsoft.com/office/drawing/2014/main" id="{96229B0B-4FB5-1D6F-FB8A-D24FAEFD2BD3}"/>
                  </a:ext>
                </a:extLst>
              </p:cNvPr>
              <p:cNvSpPr txBox="1"/>
              <p:nvPr userDrawn="1"/>
            </p:nvSpPr>
            <p:spPr>
              <a:xfrm>
                <a:off x="3036592" y="3876674"/>
                <a:ext cx="3167504"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Quantitative and qualitative analysis</a:t>
                </a:r>
              </a:p>
            </p:txBody>
          </p:sp>
        </p:grpSp>
      </p:grpSp>
      <p:grpSp>
        <p:nvGrpSpPr>
          <p:cNvPr id="29" name="Agrupar 28">
            <a:extLst>
              <a:ext uri="{FF2B5EF4-FFF2-40B4-BE49-F238E27FC236}">
                <a16:creationId xmlns:a16="http://schemas.microsoft.com/office/drawing/2014/main" id="{2FA851E4-B84E-CC01-961C-8C4B3AA04312}"/>
              </a:ext>
            </a:extLst>
          </p:cNvPr>
          <p:cNvGrpSpPr/>
          <p:nvPr userDrawn="1"/>
        </p:nvGrpSpPr>
        <p:grpSpPr>
          <a:xfrm>
            <a:off x="1954390" y="4190445"/>
            <a:ext cx="4975704" cy="720000"/>
            <a:chOff x="1381746" y="4652701"/>
            <a:chExt cx="4975704" cy="720000"/>
          </a:xfrm>
        </p:grpSpPr>
        <p:sp>
          <p:nvSpPr>
            <p:cNvPr id="30" name="Google Shape;263;p3">
              <a:extLst>
                <a:ext uri="{FF2B5EF4-FFF2-40B4-BE49-F238E27FC236}">
                  <a16:creationId xmlns:a16="http://schemas.microsoft.com/office/drawing/2014/main" id="{BC30A358-0652-7648-C991-88D213FD94C2}"/>
                </a:ext>
              </a:extLst>
            </p:cNvPr>
            <p:cNvSpPr>
              <a:spLocks noChangeAspect="1"/>
            </p:cNvSpPr>
            <p:nvPr userDrawn="1"/>
          </p:nvSpPr>
          <p:spPr>
            <a:xfrm>
              <a:off x="1381746"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4</a:t>
              </a:r>
              <a:endParaRPr sz="3600" kern="0" dirty="0">
                <a:solidFill>
                  <a:schemeClr val="tx1">
                    <a:lumMod val="65000"/>
                    <a:lumOff val="35000"/>
                  </a:schemeClr>
                </a:solidFill>
                <a:latin typeface="+mj-lt"/>
                <a:ea typeface="Calibri"/>
                <a:cs typeface="Calibri"/>
                <a:sym typeface="Calibri"/>
              </a:endParaRPr>
            </a:p>
          </p:txBody>
        </p:sp>
        <p:grpSp>
          <p:nvGrpSpPr>
            <p:cNvPr id="31" name="Agrupar 30">
              <a:extLst>
                <a:ext uri="{FF2B5EF4-FFF2-40B4-BE49-F238E27FC236}">
                  <a16:creationId xmlns:a16="http://schemas.microsoft.com/office/drawing/2014/main" id="{791D7E34-6AD6-47EC-FBFB-2DB44EDE1ECC}"/>
                </a:ext>
              </a:extLst>
            </p:cNvPr>
            <p:cNvGrpSpPr/>
            <p:nvPr userDrawn="1"/>
          </p:nvGrpSpPr>
          <p:grpSpPr>
            <a:xfrm>
              <a:off x="3254536" y="4720111"/>
              <a:ext cx="3102914" cy="605738"/>
              <a:chOff x="3254536" y="4720111"/>
              <a:chExt cx="3102914" cy="605738"/>
            </a:xfrm>
          </p:grpSpPr>
          <p:sp>
            <p:nvSpPr>
              <p:cNvPr id="32" name="CaixaDeTexto 31">
                <a:extLst>
                  <a:ext uri="{FF2B5EF4-FFF2-40B4-BE49-F238E27FC236}">
                    <a16:creationId xmlns:a16="http://schemas.microsoft.com/office/drawing/2014/main" id="{D0855395-3AF2-AD80-7FCE-22129B0F7021}"/>
                  </a:ext>
                </a:extLst>
              </p:cNvPr>
              <p:cNvSpPr txBox="1"/>
              <p:nvPr userDrawn="1"/>
            </p:nvSpPr>
            <p:spPr>
              <a:xfrm>
                <a:off x="3254536" y="4720111"/>
                <a:ext cx="3102914"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Experimental results</a:t>
                </a:r>
              </a:p>
            </p:txBody>
          </p:sp>
          <p:sp>
            <p:nvSpPr>
              <p:cNvPr id="33" name="CaixaDeTexto 32">
                <a:extLst>
                  <a:ext uri="{FF2B5EF4-FFF2-40B4-BE49-F238E27FC236}">
                    <a16:creationId xmlns:a16="http://schemas.microsoft.com/office/drawing/2014/main" id="{9A7EF5D3-7AAF-34AF-EACB-59F8CF036DA7}"/>
                  </a:ext>
                </a:extLst>
              </p:cNvPr>
              <p:cNvSpPr txBox="1"/>
              <p:nvPr userDrawn="1"/>
            </p:nvSpPr>
            <p:spPr>
              <a:xfrm>
                <a:off x="3431641" y="5018072"/>
                <a:ext cx="2252015"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Data analysis and results</a:t>
                </a:r>
              </a:p>
            </p:txBody>
          </p:sp>
        </p:grpSp>
      </p:grpSp>
      <p:grpSp>
        <p:nvGrpSpPr>
          <p:cNvPr id="34" name="Agrupar 33">
            <a:extLst>
              <a:ext uri="{FF2B5EF4-FFF2-40B4-BE49-F238E27FC236}">
                <a16:creationId xmlns:a16="http://schemas.microsoft.com/office/drawing/2014/main" id="{0D79B4EC-7627-128E-B995-3504BFADBE53}"/>
              </a:ext>
            </a:extLst>
          </p:cNvPr>
          <p:cNvGrpSpPr/>
          <p:nvPr userDrawn="1"/>
        </p:nvGrpSpPr>
        <p:grpSpPr>
          <a:xfrm>
            <a:off x="1943805" y="5111112"/>
            <a:ext cx="4154136" cy="720000"/>
            <a:chOff x="1340650" y="4652701"/>
            <a:chExt cx="4154135" cy="720000"/>
          </a:xfrm>
        </p:grpSpPr>
        <p:sp>
          <p:nvSpPr>
            <p:cNvPr id="35" name="Google Shape;263;p3">
              <a:extLst>
                <a:ext uri="{FF2B5EF4-FFF2-40B4-BE49-F238E27FC236}">
                  <a16:creationId xmlns:a16="http://schemas.microsoft.com/office/drawing/2014/main" id="{69999C39-400B-BA4D-20E1-CCA11F8437A9}"/>
                </a:ext>
              </a:extLst>
            </p:cNvPr>
            <p:cNvSpPr>
              <a:spLocks noChangeAspect="1"/>
            </p:cNvSpPr>
            <p:nvPr userDrawn="1"/>
          </p:nvSpPr>
          <p:spPr>
            <a:xfrm>
              <a:off x="1340650" y="4652701"/>
              <a:ext cx="719995" cy="720000"/>
            </a:xfrm>
            <a:prstGeom prst="ellipse">
              <a:avLst/>
            </a:prstGeom>
            <a:solidFill>
              <a:schemeClr val="bg1">
                <a:lumMod val="95000"/>
              </a:schemeClr>
            </a:solidFill>
            <a:ln w="19050" cap="flat" cmpd="sng">
              <a:solidFill>
                <a:schemeClr val="tx1">
                  <a:lumMod val="65000"/>
                  <a:lumOff val="35000"/>
                </a:schemeClr>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chemeClr val="tx1">
                      <a:lumMod val="65000"/>
                      <a:lumOff val="35000"/>
                    </a:schemeClr>
                  </a:solidFill>
                  <a:latin typeface="+mj-lt"/>
                  <a:ea typeface="Calibri"/>
                  <a:cs typeface="Calibri"/>
                  <a:sym typeface="Calibri"/>
                </a:rPr>
                <a:t>5</a:t>
              </a:r>
              <a:endParaRPr sz="3600" kern="0" dirty="0">
                <a:solidFill>
                  <a:schemeClr val="tx1">
                    <a:lumMod val="65000"/>
                    <a:lumOff val="35000"/>
                  </a:schemeClr>
                </a:solidFill>
                <a:latin typeface="+mj-lt"/>
                <a:ea typeface="Calibri"/>
                <a:cs typeface="Calibri"/>
                <a:sym typeface="Calibri"/>
              </a:endParaRPr>
            </a:p>
          </p:txBody>
        </p:sp>
        <p:grpSp>
          <p:nvGrpSpPr>
            <p:cNvPr id="36" name="Agrupar 35">
              <a:extLst>
                <a:ext uri="{FF2B5EF4-FFF2-40B4-BE49-F238E27FC236}">
                  <a16:creationId xmlns:a16="http://schemas.microsoft.com/office/drawing/2014/main" id="{C611CFB3-2D2E-06E8-0ADD-1C0A83381A33}"/>
                </a:ext>
              </a:extLst>
            </p:cNvPr>
            <p:cNvGrpSpPr/>
            <p:nvPr userDrawn="1"/>
          </p:nvGrpSpPr>
          <p:grpSpPr>
            <a:xfrm>
              <a:off x="3596335" y="4693263"/>
              <a:ext cx="1898450" cy="621794"/>
              <a:chOff x="3596335" y="4693263"/>
              <a:chExt cx="1898450" cy="621794"/>
            </a:xfrm>
          </p:grpSpPr>
          <p:sp>
            <p:nvSpPr>
              <p:cNvPr id="37" name="CaixaDeTexto 36">
                <a:extLst>
                  <a:ext uri="{FF2B5EF4-FFF2-40B4-BE49-F238E27FC236}">
                    <a16:creationId xmlns:a16="http://schemas.microsoft.com/office/drawing/2014/main" id="{DF344023-402A-1B86-3987-76D51722519F}"/>
                  </a:ext>
                </a:extLst>
              </p:cNvPr>
              <p:cNvSpPr txBox="1"/>
              <p:nvPr userDrawn="1"/>
            </p:nvSpPr>
            <p:spPr>
              <a:xfrm>
                <a:off x="3596335" y="4693263"/>
                <a:ext cx="1898450" cy="400110"/>
              </a:xfrm>
              <a:prstGeom prst="rect">
                <a:avLst/>
              </a:prstGeom>
              <a:noFill/>
            </p:spPr>
            <p:txBody>
              <a:bodyPr wrap="square">
                <a:spAutoFit/>
              </a:bodyPr>
              <a:lstStyle/>
              <a:p>
                <a:r>
                  <a:rPr lang="pt-BR" sz="2000" b="0" i="1" dirty="0">
                    <a:solidFill>
                      <a:schemeClr val="tx1"/>
                    </a:solidFill>
                    <a:latin typeface="Calibri Light" panose="020F0302020204030204" pitchFamily="34" charset="0"/>
                    <a:cs typeface="Calibri Light" panose="020F0302020204030204" pitchFamily="34" charset="0"/>
                  </a:rPr>
                  <a:t>Conclusions</a:t>
                </a:r>
              </a:p>
            </p:txBody>
          </p:sp>
          <p:sp>
            <p:nvSpPr>
              <p:cNvPr id="38" name="CaixaDeTexto 37">
                <a:extLst>
                  <a:ext uri="{FF2B5EF4-FFF2-40B4-BE49-F238E27FC236}">
                    <a16:creationId xmlns:a16="http://schemas.microsoft.com/office/drawing/2014/main" id="{0D1B902F-C0C0-9033-DB33-320EBE633D75}"/>
                  </a:ext>
                </a:extLst>
              </p:cNvPr>
              <p:cNvSpPr txBox="1"/>
              <p:nvPr userDrawn="1"/>
            </p:nvSpPr>
            <p:spPr>
              <a:xfrm>
                <a:off x="3873031" y="5007280"/>
                <a:ext cx="1395761" cy="307777"/>
              </a:xfrm>
              <a:prstGeom prst="rect">
                <a:avLst/>
              </a:prstGeom>
              <a:noFill/>
            </p:spPr>
            <p:txBody>
              <a:bodyPr wrap="square">
                <a:spAutoFit/>
              </a:bodyPr>
              <a:lstStyle/>
              <a:p>
                <a:r>
                  <a:rPr lang="pt-BR" sz="1400" b="0" i="1" dirty="0">
                    <a:solidFill>
                      <a:schemeClr val="bg2">
                        <a:lumMod val="50000"/>
                      </a:schemeClr>
                    </a:solidFill>
                    <a:latin typeface="Calibri Light" panose="020F0302020204030204" pitchFamily="34" charset="0"/>
                    <a:cs typeface="Calibri Light" panose="020F0302020204030204" pitchFamily="34" charset="0"/>
                  </a:rPr>
                  <a:t>Summary</a:t>
                </a:r>
              </a:p>
            </p:txBody>
          </p:sp>
        </p:grpSp>
      </p:grpSp>
      <p:sp>
        <p:nvSpPr>
          <p:cNvPr id="39" name="Retângulo 38">
            <a:extLst>
              <a:ext uri="{FF2B5EF4-FFF2-40B4-BE49-F238E27FC236}">
                <a16:creationId xmlns:a16="http://schemas.microsoft.com/office/drawing/2014/main" id="{A8036A32-C5BE-D1C8-BE55-186C92398880}"/>
              </a:ext>
            </a:extLst>
          </p:cNvPr>
          <p:cNvSpPr/>
          <p:nvPr userDrawn="1"/>
        </p:nvSpPr>
        <p:spPr>
          <a:xfrm>
            <a:off x="1868383" y="5083541"/>
            <a:ext cx="5451951" cy="734660"/>
          </a:xfrm>
          <a:prstGeom prst="rect">
            <a:avLst/>
          </a:prstGeom>
          <a:solidFill>
            <a:schemeClr val="accent6">
              <a:lumMod val="75000"/>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40" name="Google Shape;263;p3">
            <a:extLst>
              <a:ext uri="{FF2B5EF4-FFF2-40B4-BE49-F238E27FC236}">
                <a16:creationId xmlns:a16="http://schemas.microsoft.com/office/drawing/2014/main" id="{D3B93BC8-9FBC-2E43-AEEF-A70BA4ECD818}"/>
              </a:ext>
            </a:extLst>
          </p:cNvPr>
          <p:cNvSpPr>
            <a:spLocks noChangeAspect="1"/>
          </p:cNvSpPr>
          <p:nvPr userDrawn="1"/>
        </p:nvSpPr>
        <p:spPr>
          <a:xfrm>
            <a:off x="1944199" y="5106092"/>
            <a:ext cx="719995" cy="720000"/>
          </a:xfrm>
          <a:prstGeom prst="ellipse">
            <a:avLst/>
          </a:prstGeom>
          <a:solidFill>
            <a:schemeClr val="bg1"/>
          </a:solidFill>
          <a:ln w="19050" cap="flat" cmpd="sng">
            <a:solidFill>
              <a:srgbClr val="92D050"/>
            </a:solidFill>
            <a:prstDash val="solid"/>
            <a:miter lim="800000"/>
            <a:headEnd type="none" w="sm" len="sm"/>
            <a:tailEnd type="none" w="sm" len="sm"/>
          </a:ln>
        </p:spPr>
        <p:txBody>
          <a:bodyPr spcFirstLastPara="1" wrap="square" lIns="68569" tIns="34275" rIns="68569" bIns="34275" anchor="ctr" anchorCtr="0">
            <a:noAutofit/>
          </a:bodyPr>
          <a:lstStyle/>
          <a:p>
            <a:pPr algn="ctr" defTabSz="685783">
              <a:buClr>
                <a:srgbClr val="000000"/>
              </a:buClr>
              <a:defRPr/>
            </a:pPr>
            <a:r>
              <a:rPr lang="pt-BR" sz="3600" kern="0" dirty="0">
                <a:solidFill>
                  <a:srgbClr val="92D050"/>
                </a:solidFill>
                <a:latin typeface="+mj-lt"/>
                <a:ea typeface="Calibri"/>
                <a:cs typeface="Calibri"/>
                <a:sym typeface="Calibri"/>
              </a:rPr>
              <a:t>5</a:t>
            </a:r>
            <a:endParaRPr sz="3600" kern="0" dirty="0">
              <a:solidFill>
                <a:srgbClr val="92D050"/>
              </a:solidFill>
              <a:latin typeface="+mj-lt"/>
              <a:ea typeface="Calibri"/>
              <a:cs typeface="Calibri"/>
              <a:sym typeface="Calibri"/>
            </a:endParaRPr>
          </a:p>
        </p:txBody>
      </p:sp>
      <p:sp>
        <p:nvSpPr>
          <p:cNvPr id="42" name="Retângulo 41">
            <a:extLst>
              <a:ext uri="{FF2B5EF4-FFF2-40B4-BE49-F238E27FC236}">
                <a16:creationId xmlns:a16="http://schemas.microsoft.com/office/drawing/2014/main" id="{8C18FDC6-2665-0AC4-F281-D5C41B5FC59E}"/>
              </a:ext>
            </a:extLst>
          </p:cNvPr>
          <p:cNvSpPr/>
          <p:nvPr userDrawn="1"/>
        </p:nvSpPr>
        <p:spPr>
          <a:xfrm>
            <a:off x="1302327" y="1357746"/>
            <a:ext cx="6622473" cy="3681062"/>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38718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par>
                                <p:cTn id="8" presetID="1" presetClass="entr" presetSubtype="0" fill="hold" grpId="0" nodeType="withEffect">
                                  <p:stCondLst>
                                    <p:cond delay="0"/>
                                  </p:stCondLst>
                                  <p:childTnLst>
                                    <p:set>
                                      <p:cBhvr>
                                        <p:cTn id="9"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170528"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11" name="Agrupar 10">
            <a:extLst>
              <a:ext uri="{FF2B5EF4-FFF2-40B4-BE49-F238E27FC236}">
                <a16:creationId xmlns:a16="http://schemas.microsoft.com/office/drawing/2014/main" id="{F5667F7F-A6B7-C1D9-28BE-CEF3216706D2}"/>
              </a:ext>
            </a:extLst>
          </p:cNvPr>
          <p:cNvGrpSpPr/>
          <p:nvPr userDrawn="1"/>
        </p:nvGrpSpPr>
        <p:grpSpPr>
          <a:xfrm>
            <a:off x="63264" y="6600502"/>
            <a:ext cx="8574911" cy="235008"/>
            <a:chOff x="63264" y="6600502"/>
            <a:chExt cx="8574911" cy="235008"/>
          </a:xfrm>
        </p:grpSpPr>
        <p:grpSp>
          <p:nvGrpSpPr>
            <p:cNvPr id="12" name="Agrupar 11">
              <a:extLst>
                <a:ext uri="{FF2B5EF4-FFF2-40B4-BE49-F238E27FC236}">
                  <a16:creationId xmlns:a16="http://schemas.microsoft.com/office/drawing/2014/main" id="{CC0C076B-35B4-6A16-86B6-5D236FBD7046}"/>
                </a:ext>
              </a:extLst>
            </p:cNvPr>
            <p:cNvGrpSpPr/>
            <p:nvPr userDrawn="1"/>
          </p:nvGrpSpPr>
          <p:grpSpPr>
            <a:xfrm>
              <a:off x="80528" y="6626477"/>
              <a:ext cx="8557647" cy="187489"/>
              <a:chOff x="80528" y="6626477"/>
              <a:chExt cx="8557647" cy="187489"/>
            </a:xfrm>
          </p:grpSpPr>
          <p:sp>
            <p:nvSpPr>
              <p:cNvPr id="19" name="Pentágono 18">
                <a:extLst>
                  <a:ext uri="{FF2B5EF4-FFF2-40B4-BE49-F238E27FC236}">
                    <a16:creationId xmlns:a16="http://schemas.microsoft.com/office/drawing/2014/main" id="{52C4A457-ACCC-17BC-B9E7-AD20FD862949}"/>
                  </a:ext>
                </a:extLst>
              </p:cNvPr>
              <p:cNvSpPr/>
              <p:nvPr userDrawn="1"/>
            </p:nvSpPr>
            <p:spPr>
              <a:xfrm>
                <a:off x="80528" y="6626477"/>
                <a:ext cx="1800000" cy="187489"/>
              </a:xfrm>
              <a:prstGeom prst="homePlate">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Divisa 19">
                <a:extLst>
                  <a:ext uri="{FF2B5EF4-FFF2-40B4-BE49-F238E27FC236}">
                    <a16:creationId xmlns:a16="http://schemas.microsoft.com/office/drawing/2014/main" id="{197CF893-B2AE-F04B-DC6C-307B05CE8110}"/>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1" name="Divisa 20">
                <a:extLst>
                  <a:ext uri="{FF2B5EF4-FFF2-40B4-BE49-F238E27FC236}">
                    <a16:creationId xmlns:a16="http://schemas.microsoft.com/office/drawing/2014/main" id="{B509E64D-FA59-68CA-0044-A6DFA824544E}"/>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2" name="Divisa 21">
                <a:extLst>
                  <a:ext uri="{FF2B5EF4-FFF2-40B4-BE49-F238E27FC236}">
                    <a16:creationId xmlns:a16="http://schemas.microsoft.com/office/drawing/2014/main" id="{DF2E9CA1-BEEC-53CC-FF3B-C5AAEB99AFAB}"/>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23" name="Divisa 105">
                <a:extLst>
                  <a:ext uri="{FF2B5EF4-FFF2-40B4-BE49-F238E27FC236}">
                    <a16:creationId xmlns:a16="http://schemas.microsoft.com/office/drawing/2014/main" id="{77B75B77-6FD0-E95D-84F2-2B9647BD45F7}"/>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13" name="Agrupar 12">
              <a:extLst>
                <a:ext uri="{FF2B5EF4-FFF2-40B4-BE49-F238E27FC236}">
                  <a16:creationId xmlns:a16="http://schemas.microsoft.com/office/drawing/2014/main" id="{8435B720-65EE-11F7-0199-FD3799051F70}"/>
                </a:ext>
              </a:extLst>
            </p:cNvPr>
            <p:cNvGrpSpPr/>
            <p:nvPr userDrawn="1"/>
          </p:nvGrpSpPr>
          <p:grpSpPr>
            <a:xfrm>
              <a:off x="63264" y="6600502"/>
              <a:ext cx="8391209" cy="235008"/>
              <a:chOff x="63264" y="6600502"/>
              <a:chExt cx="8391209" cy="235008"/>
            </a:xfrm>
          </p:grpSpPr>
          <p:sp>
            <p:nvSpPr>
              <p:cNvPr id="14" name="CaixaDeTexto 13">
                <a:extLst>
                  <a:ext uri="{FF2B5EF4-FFF2-40B4-BE49-F238E27FC236}">
                    <a16:creationId xmlns:a16="http://schemas.microsoft.com/office/drawing/2014/main" id="{7BD768C5-747B-75B7-8420-FBA3125270FF}"/>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Introduction</a:t>
                </a:r>
              </a:p>
            </p:txBody>
          </p:sp>
          <p:sp>
            <p:nvSpPr>
              <p:cNvPr id="15" name="CaixaDeTexto 14">
                <a:extLst>
                  <a:ext uri="{FF2B5EF4-FFF2-40B4-BE49-F238E27FC236}">
                    <a16:creationId xmlns:a16="http://schemas.microsoft.com/office/drawing/2014/main" id="{6C0EF7B8-1FFB-69CE-2A5A-17FC1CCF75D8}"/>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16" name="CaixaDeTexto 15">
                <a:extLst>
                  <a:ext uri="{FF2B5EF4-FFF2-40B4-BE49-F238E27FC236}">
                    <a16:creationId xmlns:a16="http://schemas.microsoft.com/office/drawing/2014/main" id="{C41FF005-DC3A-5E3E-CD6E-0A23EE9D5F0D}"/>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17" name="CaixaDeTexto 16">
                <a:extLst>
                  <a:ext uri="{FF2B5EF4-FFF2-40B4-BE49-F238E27FC236}">
                    <a16:creationId xmlns:a16="http://schemas.microsoft.com/office/drawing/2014/main" id="{84CE4A80-21B4-81BC-FC68-15CC38C15E3E}"/>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18" name="CaixaDeTexto 17">
                <a:extLst>
                  <a:ext uri="{FF2B5EF4-FFF2-40B4-BE49-F238E27FC236}">
                    <a16:creationId xmlns:a16="http://schemas.microsoft.com/office/drawing/2014/main" id="{7059E829-A626-CFB2-CE3E-B4CDEB88A806}"/>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24" name="Slide Number Placeholder 5">
            <a:extLst>
              <a:ext uri="{FF2B5EF4-FFF2-40B4-BE49-F238E27FC236}">
                <a16:creationId xmlns:a16="http://schemas.microsoft.com/office/drawing/2014/main" id="{419DE443-E1D0-2802-F843-63794AB061D8}"/>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25" name="CaixaDeTexto 1">
            <a:extLst>
              <a:ext uri="{FF2B5EF4-FFF2-40B4-BE49-F238E27FC236}">
                <a16:creationId xmlns:a16="http://schemas.microsoft.com/office/drawing/2014/main" id="{BBE25185-C0B9-8A71-491B-C6CF27C798E3}"/>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Introduction</a:t>
            </a:r>
          </a:p>
        </p:txBody>
      </p:sp>
    </p:spTree>
    <p:extLst>
      <p:ext uri="{BB962C8B-B14F-4D97-AF65-F5344CB8AC3E}">
        <p14:creationId xmlns:p14="http://schemas.microsoft.com/office/powerpoint/2010/main" val="306811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5BF4E803-3C52-31A0-3DC4-33535433BCAE}"/>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DEC54E2-380A-86F9-BAB6-CE883CA6C2F8}"/>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2E633D60-4627-793E-7833-D64DB1587E43}"/>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476F3A3-1BC1-8F9A-6326-15D62F070260}"/>
                  </a:ext>
                </a:extLst>
              </p:cNvPr>
              <p:cNvSpPr/>
              <p:nvPr userDrawn="1"/>
            </p:nvSpPr>
            <p:spPr>
              <a:xfrm>
                <a:off x="1829376"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9668BADB-965D-C8CC-9543-F4ACC24FA782}"/>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C9534CD1-C7A6-8BBF-99AB-DDC5C208B37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86E47451-D02E-2C6E-8037-390C91A9931E}"/>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17E8C923-ED0F-B065-F5E4-82EDF4FA1F17}"/>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B5A76A26-6679-1405-A3D4-3BD5F07608B9}"/>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C069EF5F-BDF1-EE48-6B55-7E9F1420A363}"/>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0" name="CaixaDeTexto 29">
                <a:extLst>
                  <a:ext uri="{FF2B5EF4-FFF2-40B4-BE49-F238E27FC236}">
                    <a16:creationId xmlns:a16="http://schemas.microsoft.com/office/drawing/2014/main" id="{98F827C6-53C6-6375-4B6B-7C5954B707FF}"/>
                  </a:ext>
                </a:extLst>
              </p:cNvPr>
              <p:cNvSpPr txBox="1"/>
              <p:nvPr userDrawn="1"/>
            </p:nvSpPr>
            <p:spPr>
              <a:xfrm>
                <a:off x="2097214" y="6600502"/>
                <a:ext cx="1202675" cy="230832"/>
              </a:xfrm>
              <a:prstGeom prst="rect">
                <a:avLst/>
              </a:prstGeom>
              <a:noFill/>
            </p:spPr>
            <p:txBody>
              <a:bodyPr wrap="square" rtlCol="0">
                <a:spAutoFit/>
              </a:bodyPr>
              <a:lstStyle/>
              <a:p>
                <a:r>
                  <a:rPr lang="pt-BR" sz="900" b="1" i="1" dirty="0">
                    <a:solidFill>
                      <a:schemeClr val="accent6">
                        <a:lumMod val="50000"/>
                      </a:schemeClr>
                    </a:solidFill>
                    <a:latin typeface="+mj-lt"/>
                  </a:rPr>
                  <a:t>Theoretical analysis</a:t>
                </a:r>
              </a:p>
            </p:txBody>
          </p:sp>
          <p:sp>
            <p:nvSpPr>
              <p:cNvPr id="31" name="CaixaDeTexto 30">
                <a:extLst>
                  <a:ext uri="{FF2B5EF4-FFF2-40B4-BE49-F238E27FC236}">
                    <a16:creationId xmlns:a16="http://schemas.microsoft.com/office/drawing/2014/main" id="{D134DE1C-9899-8268-12EF-50BF100AFD00}"/>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2C06E9AA-CCD9-BA56-CA9E-B93A549E56B4}"/>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48231728-265F-77B0-4085-7E6A6C6E0B23}"/>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41F105-E826-4192-85E5-670CF3DBCA36}"/>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Theoretical analysis</a:t>
            </a:r>
          </a:p>
        </p:txBody>
      </p:sp>
    </p:spTree>
    <p:extLst>
      <p:ext uri="{BB962C8B-B14F-4D97-AF65-F5344CB8AC3E}">
        <p14:creationId xmlns:p14="http://schemas.microsoft.com/office/powerpoint/2010/main" val="3790489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5" name="Agrupar 24">
            <a:extLst>
              <a:ext uri="{FF2B5EF4-FFF2-40B4-BE49-F238E27FC236}">
                <a16:creationId xmlns:a16="http://schemas.microsoft.com/office/drawing/2014/main" id="{FC23956F-20B9-00DD-0366-4CCB4CF66E4B}"/>
              </a:ext>
            </a:extLst>
          </p:cNvPr>
          <p:cNvGrpSpPr/>
          <p:nvPr userDrawn="1"/>
        </p:nvGrpSpPr>
        <p:grpSpPr>
          <a:xfrm>
            <a:off x="63264" y="6600502"/>
            <a:ext cx="8574911" cy="235008"/>
            <a:chOff x="63264" y="6600502"/>
            <a:chExt cx="8574911" cy="235008"/>
          </a:xfrm>
        </p:grpSpPr>
        <p:grpSp>
          <p:nvGrpSpPr>
            <p:cNvPr id="26" name="Agrupar 25">
              <a:extLst>
                <a:ext uri="{FF2B5EF4-FFF2-40B4-BE49-F238E27FC236}">
                  <a16:creationId xmlns:a16="http://schemas.microsoft.com/office/drawing/2014/main" id="{85FF89FE-640B-4E63-3054-C9E6A8C10150}"/>
                </a:ext>
              </a:extLst>
            </p:cNvPr>
            <p:cNvGrpSpPr/>
            <p:nvPr userDrawn="1"/>
          </p:nvGrpSpPr>
          <p:grpSpPr>
            <a:xfrm>
              <a:off x="80528" y="6626477"/>
              <a:ext cx="8557647" cy="187489"/>
              <a:chOff x="80528" y="6626477"/>
              <a:chExt cx="8557647" cy="187489"/>
            </a:xfrm>
          </p:grpSpPr>
          <p:sp>
            <p:nvSpPr>
              <p:cNvPr id="33" name="Pentágono 32">
                <a:extLst>
                  <a:ext uri="{FF2B5EF4-FFF2-40B4-BE49-F238E27FC236}">
                    <a16:creationId xmlns:a16="http://schemas.microsoft.com/office/drawing/2014/main" id="{8EEC8852-5126-48AA-9BA3-CF14D15EB527}"/>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Divisa 33">
                <a:extLst>
                  <a:ext uri="{FF2B5EF4-FFF2-40B4-BE49-F238E27FC236}">
                    <a16:creationId xmlns:a16="http://schemas.microsoft.com/office/drawing/2014/main" id="{DEDA314E-FDDA-CBD0-66F0-65CB46BABB7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5" name="Divisa 34">
                <a:extLst>
                  <a:ext uri="{FF2B5EF4-FFF2-40B4-BE49-F238E27FC236}">
                    <a16:creationId xmlns:a16="http://schemas.microsoft.com/office/drawing/2014/main" id="{D78D627A-3240-0B79-4C33-7266F5FC3D03}"/>
                  </a:ext>
                </a:extLst>
              </p:cNvPr>
              <p:cNvSpPr/>
              <p:nvPr userDrawn="1"/>
            </p:nvSpPr>
            <p:spPr>
              <a:xfrm>
                <a:off x="3542224"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3DB1812C-5EC6-7A47-D14E-348FA83B1CB6}"/>
                  </a:ext>
                </a:extLst>
              </p:cNvPr>
              <p:cNvSpPr/>
              <p:nvPr userDrawn="1"/>
            </p:nvSpPr>
            <p:spPr>
              <a:xfrm>
                <a:off x="5255072"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105">
                <a:extLst>
                  <a:ext uri="{FF2B5EF4-FFF2-40B4-BE49-F238E27FC236}">
                    <a16:creationId xmlns:a16="http://schemas.microsoft.com/office/drawing/2014/main" id="{B55F3D8F-8E5B-8A65-92EE-6EB929C625A2}"/>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7" name="Agrupar 26">
              <a:extLst>
                <a:ext uri="{FF2B5EF4-FFF2-40B4-BE49-F238E27FC236}">
                  <a16:creationId xmlns:a16="http://schemas.microsoft.com/office/drawing/2014/main" id="{00210C29-4F51-8920-CC03-91723A86AB39}"/>
                </a:ext>
              </a:extLst>
            </p:cNvPr>
            <p:cNvGrpSpPr/>
            <p:nvPr userDrawn="1"/>
          </p:nvGrpSpPr>
          <p:grpSpPr>
            <a:xfrm>
              <a:off x="63264" y="6600502"/>
              <a:ext cx="8391209" cy="235008"/>
              <a:chOff x="63264" y="6600502"/>
              <a:chExt cx="8391209" cy="235008"/>
            </a:xfrm>
          </p:grpSpPr>
          <p:sp>
            <p:nvSpPr>
              <p:cNvPr id="28" name="CaixaDeTexto 27">
                <a:extLst>
                  <a:ext uri="{FF2B5EF4-FFF2-40B4-BE49-F238E27FC236}">
                    <a16:creationId xmlns:a16="http://schemas.microsoft.com/office/drawing/2014/main" id="{3D13BD61-1D71-353B-EEAC-02FF87C979B4}"/>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29" name="CaixaDeTexto 28">
                <a:extLst>
                  <a:ext uri="{FF2B5EF4-FFF2-40B4-BE49-F238E27FC236}">
                    <a16:creationId xmlns:a16="http://schemas.microsoft.com/office/drawing/2014/main" id="{E16CB437-A564-12A3-D965-6592ED31D86C}"/>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1" i="1" dirty="0">
                    <a:solidFill>
                      <a:schemeClr val="accent6">
                        <a:lumMod val="50000"/>
                      </a:schemeClr>
                    </a:solidFill>
                    <a:latin typeface="+mj-lt"/>
                  </a:rPr>
                  <a:t>Experimental methodology</a:t>
                </a:r>
              </a:p>
            </p:txBody>
          </p:sp>
          <p:sp>
            <p:nvSpPr>
              <p:cNvPr id="30" name="CaixaDeTexto 29">
                <a:extLst>
                  <a:ext uri="{FF2B5EF4-FFF2-40B4-BE49-F238E27FC236}">
                    <a16:creationId xmlns:a16="http://schemas.microsoft.com/office/drawing/2014/main" id="{570D3CC9-CC03-6F8C-DC16-A741582123D3}"/>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1" name="CaixaDeTexto 30">
                <a:extLst>
                  <a:ext uri="{FF2B5EF4-FFF2-40B4-BE49-F238E27FC236}">
                    <a16:creationId xmlns:a16="http://schemas.microsoft.com/office/drawing/2014/main" id="{2D93AF04-79E8-054E-AD5C-C6A7A931E3B6}"/>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2" name="CaixaDeTexto 31">
                <a:extLst>
                  <a:ext uri="{FF2B5EF4-FFF2-40B4-BE49-F238E27FC236}">
                    <a16:creationId xmlns:a16="http://schemas.microsoft.com/office/drawing/2014/main" id="{5A21361B-6C17-164E-705E-9F1E42D831FC}"/>
                  </a:ext>
                </a:extLst>
              </p:cNvPr>
              <p:cNvSpPr txBox="1"/>
              <p:nvPr userDrawn="1"/>
            </p:nvSpPr>
            <p:spPr>
              <a:xfrm>
                <a:off x="5532518" y="6600503"/>
                <a:ext cx="1878024" cy="230832"/>
              </a:xfrm>
              <a:prstGeom prst="rect">
                <a:avLst/>
              </a:prstGeom>
              <a:noFill/>
            </p:spPr>
            <p:txBody>
              <a:bodyPr wrap="square" rtlCol="0">
                <a:spAutoFit/>
              </a:bodyPr>
              <a:lstStyle/>
              <a:p>
                <a:r>
                  <a:rPr lang="pt-BR" sz="900" i="1" dirty="0">
                    <a:latin typeface="+mj-lt"/>
                  </a:rPr>
                  <a:t>Experimental results</a:t>
                </a:r>
              </a:p>
            </p:txBody>
          </p:sp>
        </p:grpSp>
      </p:grpSp>
      <p:sp>
        <p:nvSpPr>
          <p:cNvPr id="38" name="Slide Number Placeholder 5">
            <a:extLst>
              <a:ext uri="{FF2B5EF4-FFF2-40B4-BE49-F238E27FC236}">
                <a16:creationId xmlns:a16="http://schemas.microsoft.com/office/drawing/2014/main" id="{E3780525-8B42-77A2-5F23-13856CC3BE67}"/>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B0DAE2AD-48F8-1D95-198B-04E15F3D2D60}"/>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methodology</a:t>
            </a:r>
          </a:p>
        </p:txBody>
      </p:sp>
    </p:spTree>
    <p:extLst>
      <p:ext uri="{BB962C8B-B14F-4D97-AF65-F5344CB8AC3E}">
        <p14:creationId xmlns:p14="http://schemas.microsoft.com/office/powerpoint/2010/main" val="878921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Título e Conteúdo">
    <p:spTree>
      <p:nvGrpSpPr>
        <p:cNvPr id="1" name=""/>
        <p:cNvGrpSpPr/>
        <p:nvPr/>
      </p:nvGrpSpPr>
      <p:grpSpPr>
        <a:xfrm>
          <a:off x="0" y="0"/>
          <a:ext cx="0" cy="0"/>
          <a:chOff x="0" y="0"/>
          <a:chExt cx="0" cy="0"/>
        </a:xfrm>
      </p:grpSpPr>
      <p:sp>
        <p:nvSpPr>
          <p:cNvPr id="7" name="CaixaDeTexto 30">
            <a:extLst>
              <a:ext uri="{FF2B5EF4-FFF2-40B4-BE49-F238E27FC236}">
                <a16:creationId xmlns:a16="http://schemas.microsoft.com/office/drawing/2014/main" id="{79C278CF-08F9-5DFD-9F9A-D4075E58182C}"/>
              </a:ext>
            </a:extLst>
          </p:cNvPr>
          <p:cNvSpPr txBox="1"/>
          <p:nvPr userDrawn="1"/>
        </p:nvSpPr>
        <p:spPr>
          <a:xfrm>
            <a:off x="205253" y="168666"/>
            <a:ext cx="811697" cy="246221"/>
          </a:xfrm>
          <a:prstGeom prst="rect">
            <a:avLst/>
          </a:prstGeom>
          <a:noFill/>
        </p:spPr>
        <p:txBody>
          <a:bodyPr wrap="none" lIns="0" tIns="0" rIns="0" bIns="0" rtlCol="0" anchor="ctr" anchorCtr="0">
            <a:spAutoFit/>
          </a:bodyPr>
          <a:lstStyle/>
          <a:p>
            <a:pPr algn="l"/>
            <a:r>
              <a:rPr lang="en-US" sz="1600" b="0" i="0" dirty="0">
                <a:solidFill>
                  <a:schemeClr val="tx1">
                    <a:lumMod val="75000"/>
                    <a:lumOff val="25000"/>
                  </a:schemeClr>
                </a:solidFill>
                <a:latin typeface="Calibri Light" panose="020F0302020204030204" pitchFamily="34" charset="0"/>
                <a:cs typeface="Calibri Light" panose="020F0302020204030204" pitchFamily="34" charset="0"/>
              </a:rPr>
              <a:t>IYPT 2022</a:t>
            </a:r>
            <a:endParaRPr lang="pt-BR" sz="1600" b="0" i="0" dirty="0">
              <a:solidFill>
                <a:schemeClr val="tx1">
                  <a:lumMod val="75000"/>
                  <a:lumOff val="25000"/>
                </a:schemeClr>
              </a:solidFill>
              <a:latin typeface="Calibri Light" panose="020F0302020204030204" pitchFamily="34" charset="0"/>
              <a:cs typeface="Calibri Light" panose="020F0302020204030204" pitchFamily="34" charset="0"/>
            </a:endParaRPr>
          </a:p>
        </p:txBody>
      </p:sp>
      <p:cxnSp>
        <p:nvCxnSpPr>
          <p:cNvPr id="8" name="Straight Connector 48">
            <a:extLst>
              <a:ext uri="{FF2B5EF4-FFF2-40B4-BE49-F238E27FC236}">
                <a16:creationId xmlns:a16="http://schemas.microsoft.com/office/drawing/2014/main" id="{93743C20-0041-C03E-F023-2676415915FC}"/>
              </a:ext>
            </a:extLst>
          </p:cNvPr>
          <p:cNvCxnSpPr>
            <a:cxnSpLocks/>
          </p:cNvCxnSpPr>
          <p:nvPr userDrawn="1"/>
        </p:nvCxnSpPr>
        <p:spPr>
          <a:xfrm>
            <a:off x="1142469" y="297879"/>
            <a:ext cx="7236000" cy="0"/>
          </a:xfrm>
          <a:prstGeom prst="line">
            <a:avLst/>
          </a:prstGeom>
          <a:ln w="38100">
            <a:gradFill flip="none" rotWithShape="1">
              <a:gsLst>
                <a:gs pos="27000">
                  <a:srgbClr val="028F02">
                    <a:lumMod val="98000"/>
                    <a:lumOff val="2000"/>
                  </a:srgbClr>
                </a:gs>
                <a:gs pos="8000">
                  <a:srgbClr val="00B050"/>
                </a:gs>
                <a:gs pos="67000">
                  <a:srgbClr val="038405">
                    <a:lumMod val="98563"/>
                    <a:lumOff val="1437"/>
                  </a:srgbClr>
                </a:gs>
                <a:gs pos="96000">
                  <a:srgbClr val="037505"/>
                </a:gs>
              </a:gsLst>
              <a:lin ang="5400000" scaled="0"/>
              <a:tileRect/>
            </a:gradFill>
          </a:ln>
        </p:spPr>
        <p:style>
          <a:lnRef idx="1">
            <a:schemeClr val="accent1"/>
          </a:lnRef>
          <a:fillRef idx="0">
            <a:schemeClr val="accent1"/>
          </a:fillRef>
          <a:effectRef idx="0">
            <a:schemeClr val="accent1"/>
          </a:effectRef>
          <a:fontRef idx="minor">
            <a:schemeClr val="tx1"/>
          </a:fontRef>
        </p:style>
      </p:cxnSp>
      <p:pic>
        <p:nvPicPr>
          <p:cNvPr id="9" name="Imagem 8">
            <a:extLst>
              <a:ext uri="{FF2B5EF4-FFF2-40B4-BE49-F238E27FC236}">
                <a16:creationId xmlns:a16="http://schemas.microsoft.com/office/drawing/2014/main" id="{3F4C88C8-BB2F-5C52-11DF-69208DF615A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80083" y="26894"/>
            <a:ext cx="612000" cy="612000"/>
          </a:xfrm>
          <a:prstGeom prst="rect">
            <a:avLst/>
          </a:prstGeom>
        </p:spPr>
      </p:pic>
      <p:grpSp>
        <p:nvGrpSpPr>
          <p:cNvPr id="26" name="Agrupar 25">
            <a:extLst>
              <a:ext uri="{FF2B5EF4-FFF2-40B4-BE49-F238E27FC236}">
                <a16:creationId xmlns:a16="http://schemas.microsoft.com/office/drawing/2014/main" id="{E665E9B0-DC37-0900-C8A1-83C9F3AD29AA}"/>
              </a:ext>
            </a:extLst>
          </p:cNvPr>
          <p:cNvGrpSpPr/>
          <p:nvPr userDrawn="1"/>
        </p:nvGrpSpPr>
        <p:grpSpPr>
          <a:xfrm>
            <a:off x="63264" y="6600502"/>
            <a:ext cx="8574911" cy="235008"/>
            <a:chOff x="63264" y="6600502"/>
            <a:chExt cx="8574911" cy="235008"/>
          </a:xfrm>
        </p:grpSpPr>
        <p:grpSp>
          <p:nvGrpSpPr>
            <p:cNvPr id="27" name="Agrupar 26">
              <a:extLst>
                <a:ext uri="{FF2B5EF4-FFF2-40B4-BE49-F238E27FC236}">
                  <a16:creationId xmlns:a16="http://schemas.microsoft.com/office/drawing/2014/main" id="{C8937FCC-E5D2-79CC-33EE-FA907361808A}"/>
                </a:ext>
              </a:extLst>
            </p:cNvPr>
            <p:cNvGrpSpPr/>
            <p:nvPr userDrawn="1"/>
          </p:nvGrpSpPr>
          <p:grpSpPr>
            <a:xfrm>
              <a:off x="80528" y="6626477"/>
              <a:ext cx="8557647" cy="187489"/>
              <a:chOff x="80528" y="6626477"/>
              <a:chExt cx="8557647" cy="187489"/>
            </a:xfrm>
          </p:grpSpPr>
          <p:sp>
            <p:nvSpPr>
              <p:cNvPr id="34" name="Pentágono 33">
                <a:extLst>
                  <a:ext uri="{FF2B5EF4-FFF2-40B4-BE49-F238E27FC236}">
                    <a16:creationId xmlns:a16="http://schemas.microsoft.com/office/drawing/2014/main" id="{83DCCDE6-C074-2EDD-F7E5-782DFB5C30DF}"/>
                  </a:ext>
                </a:extLst>
              </p:cNvPr>
              <p:cNvSpPr/>
              <p:nvPr userDrawn="1"/>
            </p:nvSpPr>
            <p:spPr>
              <a:xfrm>
                <a:off x="80528" y="6626477"/>
                <a:ext cx="1800000" cy="187489"/>
              </a:xfrm>
              <a:prstGeom prst="homePlate">
                <a:avLst/>
              </a:prstGeom>
              <a:solidFill>
                <a:schemeClr val="bg1">
                  <a:lumMod val="95000"/>
                </a:schemeClr>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Divisa 34">
                <a:extLst>
                  <a:ext uri="{FF2B5EF4-FFF2-40B4-BE49-F238E27FC236}">
                    <a16:creationId xmlns:a16="http://schemas.microsoft.com/office/drawing/2014/main" id="{D2816BB8-6B1E-9FD6-41A4-9B2F442D56D6}"/>
                  </a:ext>
                </a:extLst>
              </p:cNvPr>
              <p:cNvSpPr/>
              <p:nvPr userDrawn="1"/>
            </p:nvSpPr>
            <p:spPr>
              <a:xfrm>
                <a:off x="1829376"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6" name="Divisa 35">
                <a:extLst>
                  <a:ext uri="{FF2B5EF4-FFF2-40B4-BE49-F238E27FC236}">
                    <a16:creationId xmlns:a16="http://schemas.microsoft.com/office/drawing/2014/main" id="{777A4FB3-3C4A-0D43-1EE9-CDF08E24F30C}"/>
                  </a:ext>
                </a:extLst>
              </p:cNvPr>
              <p:cNvSpPr/>
              <p:nvPr userDrawn="1"/>
            </p:nvSpPr>
            <p:spPr>
              <a:xfrm>
                <a:off x="3542224" y="6626477"/>
                <a:ext cx="1764000" cy="187489"/>
              </a:xfrm>
              <a:prstGeom prst="chevron">
                <a:avLst/>
              </a:pr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7" name="Divisa 36">
                <a:extLst>
                  <a:ext uri="{FF2B5EF4-FFF2-40B4-BE49-F238E27FC236}">
                    <a16:creationId xmlns:a16="http://schemas.microsoft.com/office/drawing/2014/main" id="{6CD43623-DCF4-6A18-D0C1-9D16AD30B7C9}"/>
                  </a:ext>
                </a:extLst>
              </p:cNvPr>
              <p:cNvSpPr/>
              <p:nvPr userDrawn="1"/>
            </p:nvSpPr>
            <p:spPr>
              <a:xfrm>
                <a:off x="5255072" y="6626477"/>
                <a:ext cx="1764000" cy="187489"/>
              </a:xfrm>
              <a:prstGeom prst="chevron">
                <a:avLst/>
              </a:prstGeom>
              <a:solidFill>
                <a:schemeClr val="accent6">
                  <a:lumMod val="20000"/>
                  <a:lumOff val="8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sp>
            <p:nvSpPr>
              <p:cNvPr id="38" name="Divisa 105">
                <a:extLst>
                  <a:ext uri="{FF2B5EF4-FFF2-40B4-BE49-F238E27FC236}">
                    <a16:creationId xmlns:a16="http://schemas.microsoft.com/office/drawing/2014/main" id="{98C4F4D4-3E19-B2A0-6B15-E5D112A54191}"/>
                  </a:ext>
                </a:extLst>
              </p:cNvPr>
              <p:cNvSpPr/>
              <p:nvPr userDrawn="1"/>
            </p:nvSpPr>
            <p:spPr>
              <a:xfrm>
                <a:off x="6967919" y="6626477"/>
                <a:ext cx="1670256" cy="187489"/>
              </a:xfrm>
              <a:custGeom>
                <a:avLst/>
                <a:gdLst>
                  <a:gd name="connsiteX0" fmla="*/ 0 w 1764000"/>
                  <a:gd name="connsiteY0" fmla="*/ 0 h 187489"/>
                  <a:gd name="connsiteX1" fmla="*/ 1670256 w 1764000"/>
                  <a:gd name="connsiteY1" fmla="*/ 0 h 187489"/>
                  <a:gd name="connsiteX2" fmla="*/ 1764000 w 1764000"/>
                  <a:gd name="connsiteY2" fmla="*/ 93745 h 187489"/>
                  <a:gd name="connsiteX3" fmla="*/ 1670256 w 1764000"/>
                  <a:gd name="connsiteY3" fmla="*/ 187489 h 187489"/>
                  <a:gd name="connsiteX4" fmla="*/ 0 w 1764000"/>
                  <a:gd name="connsiteY4" fmla="*/ 187489 h 187489"/>
                  <a:gd name="connsiteX5" fmla="*/ 93745 w 1764000"/>
                  <a:gd name="connsiteY5" fmla="*/ 93745 h 187489"/>
                  <a:gd name="connsiteX6" fmla="*/ 0 w 1764000"/>
                  <a:gd name="connsiteY6" fmla="*/ 0 h 187489"/>
                  <a:gd name="connsiteX0" fmla="*/ 0 w 1680397"/>
                  <a:gd name="connsiteY0" fmla="*/ 0 h 187489"/>
                  <a:gd name="connsiteX1" fmla="*/ 1670256 w 1680397"/>
                  <a:gd name="connsiteY1" fmla="*/ 0 h 187489"/>
                  <a:gd name="connsiteX2" fmla="*/ 1680397 w 1680397"/>
                  <a:gd name="connsiteY2" fmla="*/ 98970 h 187489"/>
                  <a:gd name="connsiteX3" fmla="*/ 1670256 w 1680397"/>
                  <a:gd name="connsiteY3" fmla="*/ 187489 h 187489"/>
                  <a:gd name="connsiteX4" fmla="*/ 0 w 1680397"/>
                  <a:gd name="connsiteY4" fmla="*/ 187489 h 187489"/>
                  <a:gd name="connsiteX5" fmla="*/ 93745 w 1680397"/>
                  <a:gd name="connsiteY5" fmla="*/ 93745 h 187489"/>
                  <a:gd name="connsiteX6" fmla="*/ 0 w 1680397"/>
                  <a:gd name="connsiteY6" fmla="*/ 0 h 187489"/>
                  <a:gd name="connsiteX0" fmla="*/ 0 w 1670256"/>
                  <a:gd name="connsiteY0" fmla="*/ 0 h 187489"/>
                  <a:gd name="connsiteX1" fmla="*/ 1670256 w 1670256"/>
                  <a:gd name="connsiteY1" fmla="*/ 0 h 187489"/>
                  <a:gd name="connsiteX2" fmla="*/ 1669947 w 1670256"/>
                  <a:gd name="connsiteY2" fmla="*/ 98970 h 187489"/>
                  <a:gd name="connsiteX3" fmla="*/ 1670256 w 1670256"/>
                  <a:gd name="connsiteY3" fmla="*/ 187489 h 187489"/>
                  <a:gd name="connsiteX4" fmla="*/ 0 w 1670256"/>
                  <a:gd name="connsiteY4" fmla="*/ 187489 h 187489"/>
                  <a:gd name="connsiteX5" fmla="*/ 93745 w 1670256"/>
                  <a:gd name="connsiteY5" fmla="*/ 93745 h 187489"/>
                  <a:gd name="connsiteX6" fmla="*/ 0 w 1670256"/>
                  <a:gd name="connsiteY6" fmla="*/ 0 h 187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70256" h="187489">
                    <a:moveTo>
                      <a:pt x="0" y="0"/>
                    </a:moveTo>
                    <a:lnTo>
                      <a:pt x="1670256" y="0"/>
                    </a:lnTo>
                    <a:lnTo>
                      <a:pt x="1669947" y="98970"/>
                    </a:lnTo>
                    <a:lnTo>
                      <a:pt x="1670256" y="187489"/>
                    </a:lnTo>
                    <a:lnTo>
                      <a:pt x="0" y="187489"/>
                    </a:lnTo>
                    <a:lnTo>
                      <a:pt x="93745" y="93745"/>
                    </a:lnTo>
                    <a:lnTo>
                      <a:pt x="0" y="0"/>
                    </a:lnTo>
                    <a:close/>
                  </a:path>
                </a:pathLst>
              </a:custGeom>
              <a:solidFill>
                <a:schemeClr val="accent3">
                  <a:lumMod val="20000"/>
                  <a:lumOff val="8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tx1"/>
                  </a:solidFill>
                </a:endParaRPr>
              </a:p>
            </p:txBody>
          </p:sp>
        </p:grpSp>
        <p:grpSp>
          <p:nvGrpSpPr>
            <p:cNvPr id="28" name="Agrupar 27">
              <a:extLst>
                <a:ext uri="{FF2B5EF4-FFF2-40B4-BE49-F238E27FC236}">
                  <a16:creationId xmlns:a16="http://schemas.microsoft.com/office/drawing/2014/main" id="{8DD224A7-8DF6-A0BA-C27F-D9E8848963C9}"/>
                </a:ext>
              </a:extLst>
            </p:cNvPr>
            <p:cNvGrpSpPr/>
            <p:nvPr userDrawn="1"/>
          </p:nvGrpSpPr>
          <p:grpSpPr>
            <a:xfrm>
              <a:off x="63264" y="6600502"/>
              <a:ext cx="8391209" cy="235008"/>
              <a:chOff x="63264" y="6600502"/>
              <a:chExt cx="8391209" cy="235008"/>
            </a:xfrm>
          </p:grpSpPr>
          <p:sp>
            <p:nvSpPr>
              <p:cNvPr id="29" name="CaixaDeTexto 28">
                <a:extLst>
                  <a:ext uri="{FF2B5EF4-FFF2-40B4-BE49-F238E27FC236}">
                    <a16:creationId xmlns:a16="http://schemas.microsoft.com/office/drawing/2014/main" id="{C8407A58-46CB-5C60-69C7-ED1F7D9FD7F7}"/>
                  </a:ext>
                </a:extLst>
              </p:cNvPr>
              <p:cNvSpPr txBox="1"/>
              <p:nvPr userDrawn="1"/>
            </p:nvSpPr>
            <p:spPr>
              <a:xfrm>
                <a:off x="63264" y="6604678"/>
                <a:ext cx="1574929" cy="230832"/>
              </a:xfrm>
              <a:prstGeom prst="rect">
                <a:avLst/>
              </a:prstGeom>
              <a:noFill/>
            </p:spPr>
            <p:txBody>
              <a:bodyPr wrap="square" rtlCol="0">
                <a:spAutoFit/>
              </a:bodyPr>
              <a:lstStyle/>
              <a:p>
                <a:pPr algn="ctr"/>
                <a:r>
                  <a:rPr lang="pt-BR" sz="900" b="1" i="1" dirty="0">
                    <a:solidFill>
                      <a:schemeClr val="tx1">
                        <a:lumMod val="65000"/>
                        <a:lumOff val="35000"/>
                      </a:schemeClr>
                    </a:solidFill>
                    <a:latin typeface="+mj-lt"/>
                  </a:rPr>
                  <a:t>Introduction</a:t>
                </a:r>
              </a:p>
            </p:txBody>
          </p:sp>
          <p:sp>
            <p:nvSpPr>
              <p:cNvPr id="30" name="CaixaDeTexto 29">
                <a:extLst>
                  <a:ext uri="{FF2B5EF4-FFF2-40B4-BE49-F238E27FC236}">
                    <a16:creationId xmlns:a16="http://schemas.microsoft.com/office/drawing/2014/main" id="{92218686-E13D-039F-AE60-07B747F07A8F}"/>
                  </a:ext>
                </a:extLst>
              </p:cNvPr>
              <p:cNvSpPr txBox="1"/>
              <p:nvPr userDrawn="1"/>
            </p:nvSpPr>
            <p:spPr>
              <a:xfrm>
                <a:off x="3642230" y="6601458"/>
                <a:ext cx="1474119" cy="230832"/>
              </a:xfrm>
              <a:prstGeom prst="rect">
                <a:avLst/>
              </a:prstGeom>
              <a:noFill/>
            </p:spPr>
            <p:txBody>
              <a:bodyPr wrap="square" rtlCol="0">
                <a:spAutoFit/>
              </a:bodyPr>
              <a:lstStyle/>
              <a:p>
                <a:pPr algn="ctr"/>
                <a:r>
                  <a:rPr lang="pt-BR" sz="900" b="0" i="1" dirty="0">
                    <a:latin typeface="+mj-lt"/>
                  </a:rPr>
                  <a:t>Experimental methodology</a:t>
                </a:r>
              </a:p>
            </p:txBody>
          </p:sp>
          <p:sp>
            <p:nvSpPr>
              <p:cNvPr id="31" name="CaixaDeTexto 30">
                <a:extLst>
                  <a:ext uri="{FF2B5EF4-FFF2-40B4-BE49-F238E27FC236}">
                    <a16:creationId xmlns:a16="http://schemas.microsoft.com/office/drawing/2014/main" id="{D10D6DBC-1286-622B-7241-89425A6A6B8C}"/>
                  </a:ext>
                </a:extLst>
              </p:cNvPr>
              <p:cNvSpPr txBox="1"/>
              <p:nvPr userDrawn="1"/>
            </p:nvSpPr>
            <p:spPr>
              <a:xfrm>
                <a:off x="2097214" y="6600502"/>
                <a:ext cx="1202675" cy="230832"/>
              </a:xfrm>
              <a:prstGeom prst="rect">
                <a:avLst/>
              </a:prstGeom>
              <a:noFill/>
            </p:spPr>
            <p:txBody>
              <a:bodyPr wrap="square" rtlCol="0">
                <a:spAutoFit/>
              </a:bodyPr>
              <a:lstStyle/>
              <a:p>
                <a:r>
                  <a:rPr lang="pt-BR" sz="900" i="1" dirty="0">
                    <a:latin typeface="+mj-lt"/>
                  </a:rPr>
                  <a:t>Theoretical analysis</a:t>
                </a:r>
              </a:p>
            </p:txBody>
          </p:sp>
          <p:sp>
            <p:nvSpPr>
              <p:cNvPr id="32" name="CaixaDeTexto 31">
                <a:extLst>
                  <a:ext uri="{FF2B5EF4-FFF2-40B4-BE49-F238E27FC236}">
                    <a16:creationId xmlns:a16="http://schemas.microsoft.com/office/drawing/2014/main" id="{5F29FF4E-EE97-FB8C-E6B2-1F5BD30551FA}"/>
                  </a:ext>
                </a:extLst>
              </p:cNvPr>
              <p:cNvSpPr txBox="1"/>
              <p:nvPr userDrawn="1"/>
            </p:nvSpPr>
            <p:spPr>
              <a:xfrm>
                <a:off x="7097749" y="6600502"/>
                <a:ext cx="1356724" cy="230832"/>
              </a:xfrm>
              <a:prstGeom prst="rect">
                <a:avLst/>
              </a:prstGeom>
              <a:noFill/>
            </p:spPr>
            <p:txBody>
              <a:bodyPr wrap="square" rtlCol="0">
                <a:spAutoFit/>
              </a:bodyPr>
              <a:lstStyle/>
              <a:p>
                <a:pPr algn="ctr"/>
                <a:r>
                  <a:rPr lang="pt-BR" sz="900" i="1" dirty="0">
                    <a:latin typeface="+mj-lt"/>
                  </a:rPr>
                  <a:t>Conclusions</a:t>
                </a:r>
              </a:p>
            </p:txBody>
          </p:sp>
          <p:sp>
            <p:nvSpPr>
              <p:cNvPr id="33" name="CaixaDeTexto 32">
                <a:extLst>
                  <a:ext uri="{FF2B5EF4-FFF2-40B4-BE49-F238E27FC236}">
                    <a16:creationId xmlns:a16="http://schemas.microsoft.com/office/drawing/2014/main" id="{D1503280-F30B-604F-3EEF-4DBD342463BA}"/>
                  </a:ext>
                </a:extLst>
              </p:cNvPr>
              <p:cNvSpPr txBox="1"/>
              <p:nvPr userDrawn="1"/>
            </p:nvSpPr>
            <p:spPr>
              <a:xfrm>
                <a:off x="5532518" y="6600503"/>
                <a:ext cx="1878024" cy="230832"/>
              </a:xfrm>
              <a:prstGeom prst="rect">
                <a:avLst/>
              </a:prstGeom>
              <a:noFill/>
            </p:spPr>
            <p:txBody>
              <a:bodyPr wrap="square" rtlCol="0">
                <a:spAutoFit/>
              </a:bodyPr>
              <a:lstStyle/>
              <a:p>
                <a:r>
                  <a:rPr lang="pt-BR" sz="900" b="1" i="1" dirty="0">
                    <a:solidFill>
                      <a:schemeClr val="accent6">
                        <a:lumMod val="50000"/>
                      </a:schemeClr>
                    </a:solidFill>
                    <a:latin typeface="+mj-lt"/>
                  </a:rPr>
                  <a:t>Experimental results</a:t>
                </a:r>
              </a:p>
            </p:txBody>
          </p:sp>
        </p:grpSp>
      </p:grpSp>
      <p:sp>
        <p:nvSpPr>
          <p:cNvPr id="39" name="Slide Number Placeholder 5">
            <a:extLst>
              <a:ext uri="{FF2B5EF4-FFF2-40B4-BE49-F238E27FC236}">
                <a16:creationId xmlns:a16="http://schemas.microsoft.com/office/drawing/2014/main" id="{22C3A3CF-71E5-CE6A-DB94-2AE0F4709289}"/>
              </a:ext>
            </a:extLst>
          </p:cNvPr>
          <p:cNvSpPr>
            <a:spLocks noGrp="1"/>
          </p:cNvSpPr>
          <p:nvPr>
            <p:ph type="sldNum" sz="quarter" idx="4"/>
          </p:nvPr>
        </p:nvSpPr>
        <p:spPr>
          <a:xfrm>
            <a:off x="8539961" y="6514909"/>
            <a:ext cx="523511" cy="365125"/>
          </a:xfrm>
          <a:prstGeom prst="rect">
            <a:avLst/>
          </a:prstGeom>
        </p:spPr>
        <p:txBody>
          <a:bodyPr vert="horz" lIns="91440" tIns="45720" rIns="91440" bIns="45720" rtlCol="0" anchor="ctr"/>
          <a:lstStyle>
            <a:lvl1pPr algn="r">
              <a:defRPr sz="1000">
                <a:solidFill>
                  <a:schemeClr val="tx1">
                    <a:lumMod val="75000"/>
                    <a:lumOff val="25000"/>
                  </a:schemeClr>
                </a:solidFill>
                <a:latin typeface="+mj-lt"/>
              </a:defRPr>
            </a:lvl1pPr>
          </a:lstStyle>
          <a:p>
            <a:fld id="{9892FFFB-AE51-A74C-8150-E041A9400B6F}" type="slidenum">
              <a:rPr lang="pt-BR" smtClean="0"/>
              <a:pPr/>
              <a:t>‹#›</a:t>
            </a:fld>
            <a:endParaRPr lang="pt-BR"/>
          </a:p>
        </p:txBody>
      </p:sp>
      <p:sp>
        <p:nvSpPr>
          <p:cNvPr id="19" name="CaixaDeTexto 1">
            <a:extLst>
              <a:ext uri="{FF2B5EF4-FFF2-40B4-BE49-F238E27FC236}">
                <a16:creationId xmlns:a16="http://schemas.microsoft.com/office/drawing/2014/main" id="{CA3E6FD4-A3C9-ED28-FFFA-5006B1C1C6D7}"/>
              </a:ext>
            </a:extLst>
          </p:cNvPr>
          <p:cNvSpPr txBox="1"/>
          <p:nvPr userDrawn="1"/>
        </p:nvSpPr>
        <p:spPr>
          <a:xfrm>
            <a:off x="90462" y="550339"/>
            <a:ext cx="4187003" cy="461665"/>
          </a:xfrm>
          <a:prstGeom prst="rect">
            <a:avLst/>
          </a:prstGeom>
          <a:noFill/>
        </p:spPr>
        <p:txBody>
          <a:bodyPr wrap="square" rtlCol="0">
            <a:spAutoFit/>
          </a:bodyPr>
          <a:lstStyle/>
          <a:p>
            <a:r>
              <a:rPr lang="pt-BR" sz="2400" i="1" dirty="0">
                <a:latin typeface="+mj-lt"/>
              </a:rPr>
              <a:t>Experimental results</a:t>
            </a:r>
          </a:p>
        </p:txBody>
      </p:sp>
    </p:spTree>
    <p:extLst>
      <p:ext uri="{BB962C8B-B14F-4D97-AF65-F5344CB8AC3E}">
        <p14:creationId xmlns:p14="http://schemas.microsoft.com/office/powerpoint/2010/main" val="2104137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pt-BR"/>
              <a:t>Clique para editar o título Mestre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B1CF9A-37AE-EC41-9A17-7C0C6361BFB7}" type="datetimeFigureOut">
              <a:rPr lang="pt-BR" smtClean="0"/>
              <a:t>25/06/2022</a:t>
            </a:fld>
            <a:endParaRPr lang="pt-BR"/>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EBC950-251C-C54F-B7C8-B690C16CB249}" type="slidenum">
              <a:rPr lang="pt-BR" smtClean="0"/>
              <a:t>‹#›</a:t>
            </a:fld>
            <a:endParaRPr lang="pt-BR"/>
          </a:p>
        </p:txBody>
      </p:sp>
    </p:spTree>
    <p:extLst>
      <p:ext uri="{BB962C8B-B14F-4D97-AF65-F5344CB8AC3E}">
        <p14:creationId xmlns:p14="http://schemas.microsoft.com/office/powerpoint/2010/main" val="2954794079"/>
      </p:ext>
    </p:extLst>
  </p:cSld>
  <p:clrMap bg1="lt1" tx1="dk1" bg2="lt2" tx2="dk2" accent1="accent1" accent2="accent2" accent3="accent3" accent4="accent4" accent5="accent5" accent6="accent6" hlink="hlink" folHlink="folHlink"/>
  <p:sldLayoutIdLst>
    <p:sldLayoutId id="2147483661" r:id="rId1"/>
    <p:sldLayoutId id="2147483684" r:id="rId2"/>
    <p:sldLayoutId id="2147483681" r:id="rId3"/>
    <p:sldLayoutId id="2147483682" r:id="rId4"/>
    <p:sldLayoutId id="2147483683" r:id="rId5"/>
    <p:sldLayoutId id="2147483662" r:id="rId6"/>
    <p:sldLayoutId id="2147483676" r:id="rId7"/>
    <p:sldLayoutId id="2147483677" r:id="rId8"/>
    <p:sldLayoutId id="2147483678" r:id="rId9"/>
    <p:sldLayoutId id="2147483679" r:id="rId10"/>
    <p:sldLayoutId id="2147483680" r:id="rId11"/>
    <p:sldLayoutId id="2147483685" r:id="rId12"/>
    <p:sldLayoutId id="214748367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8" Type="http://schemas.openxmlformats.org/officeDocument/2006/relationships/image" Target="../media/image34.png"/><Relationship Id="rId7" Type="http://schemas.openxmlformats.org/officeDocument/2006/relationships/image" Target="../media/image29.png"/><Relationship Id="rId1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0.png"/><Relationship Id="rId5" Type="http://schemas.openxmlformats.org/officeDocument/2006/relationships/image" Target="../media/image32.png"/><Relationship Id="rId10" Type="http://schemas.openxmlformats.org/officeDocument/2006/relationships/image" Target="../media/image36.png"/><Relationship Id="rId4" Type="http://schemas.openxmlformats.org/officeDocument/2006/relationships/image" Target="../media/image31.png"/><Relationship Id="rId9"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77.png"/><Relationship Id="rId3" Type="http://schemas.openxmlformats.org/officeDocument/2006/relationships/image" Target="../media/image62.png"/><Relationship Id="rId7" Type="http://schemas.openxmlformats.org/officeDocument/2006/relationships/image" Target="../media/image56.png"/><Relationship Id="rId12" Type="http://schemas.openxmlformats.org/officeDocument/2006/relationships/image" Target="../media/image76.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58.png"/><Relationship Id="rId5" Type="http://schemas.openxmlformats.org/officeDocument/2006/relationships/image" Target="../media/image64.png"/><Relationship Id="rId10" Type="http://schemas.openxmlformats.org/officeDocument/2006/relationships/image" Target="../media/image74.png"/><Relationship Id="rId4" Type="http://schemas.openxmlformats.org/officeDocument/2006/relationships/image" Target="../media/image63.png"/><Relationship Id="rId9" Type="http://schemas.openxmlformats.org/officeDocument/2006/relationships/image" Target="../media/image7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612.png"/><Relationship Id="rId2" Type="http://schemas.openxmlformats.org/officeDocument/2006/relationships/image" Target="../media/image59.jpg"/><Relationship Id="rId1" Type="http://schemas.openxmlformats.org/officeDocument/2006/relationships/slideLayout" Target="../slideLayouts/slideLayout8.xml"/><Relationship Id="rId5" Type="http://schemas.microsoft.com/office/2007/relationships/hdphoto" Target="../media/hdphoto15.wdp"/><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760.png"/><Relationship Id="rId7" Type="http://schemas.openxmlformats.org/officeDocument/2006/relationships/image" Target="../media/image630.png"/><Relationship Id="rId2" Type="http://schemas.openxmlformats.org/officeDocument/2006/relationships/image" Target="../media/image750.png"/><Relationship Id="rId1" Type="http://schemas.openxmlformats.org/officeDocument/2006/relationships/slideLayout" Target="../slideLayouts/slideLayout8.xml"/><Relationship Id="rId6" Type="http://schemas.openxmlformats.org/officeDocument/2006/relationships/image" Target="../media/image580.png"/><Relationship Id="rId5" Type="http://schemas.openxmlformats.org/officeDocument/2006/relationships/image" Target="../media/image571.png"/><Relationship Id="rId4" Type="http://schemas.openxmlformats.org/officeDocument/2006/relationships/image" Target="../media/image620.png"/></Relationships>
</file>

<file path=ppt/slides/_rels/slide18.xml.rels><?xml version="1.0" encoding="UTF-8" standalone="yes"?>
<Relationships xmlns="http://schemas.openxmlformats.org/package/2006/relationships"><Relationship Id="rId3" Type="http://schemas.openxmlformats.org/officeDocument/2006/relationships/image" Target="../media/image560.png"/><Relationship Id="rId2" Type="http://schemas.openxmlformats.org/officeDocument/2006/relationships/image" Target="../media/image60.jpeg"/><Relationship Id="rId1" Type="http://schemas.openxmlformats.org/officeDocument/2006/relationships/slideLayout" Target="../slideLayouts/slideLayout8.xml"/><Relationship Id="rId4" Type="http://schemas.openxmlformats.org/officeDocument/2006/relationships/image" Target="../media/image640.png"/></Relationships>
</file>

<file path=ppt/slides/_rels/slide19.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8.xml"/><Relationship Id="rId6" Type="http://schemas.openxmlformats.org/officeDocument/2006/relationships/image" Target="../media/image690.png"/><Relationship Id="rId5" Type="http://schemas.openxmlformats.org/officeDocument/2006/relationships/image" Target="../media/image640.png"/><Relationship Id="rId4" Type="http://schemas.openxmlformats.org/officeDocument/2006/relationships/image" Target="../media/image5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611.png"/><Relationship Id="rId2" Type="http://schemas.openxmlformats.org/officeDocument/2006/relationships/image" Target="../media/image62.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701.png"/><Relationship Id="rId2" Type="http://schemas.openxmlformats.org/officeDocument/2006/relationships/image" Target="../media/image63.jpeg"/><Relationship Id="rId1" Type="http://schemas.openxmlformats.org/officeDocument/2006/relationships/slideLayout" Target="../slideLayouts/slideLayout9.xml"/><Relationship Id="rId6" Type="http://schemas.openxmlformats.org/officeDocument/2006/relationships/image" Target="../media/image770.png"/><Relationship Id="rId5" Type="http://schemas.openxmlformats.org/officeDocument/2006/relationships/image" Target="../media/image740.png"/><Relationship Id="rId4" Type="http://schemas.openxmlformats.org/officeDocument/2006/relationships/image" Target="../media/image560.png"/></Relationships>
</file>

<file path=ppt/slides/_rels/slide23.xml.rels><?xml version="1.0" encoding="UTF-8" standalone="yes"?>
<Relationships xmlns="http://schemas.openxmlformats.org/package/2006/relationships"><Relationship Id="rId3" Type="http://schemas.openxmlformats.org/officeDocument/2006/relationships/image" Target="../media/image650.png"/><Relationship Id="rId7" Type="http://schemas.openxmlformats.org/officeDocument/2006/relationships/image" Target="../media/image80.png"/><Relationship Id="rId2" Type="http://schemas.openxmlformats.org/officeDocument/2006/relationships/image" Target="../media/image64.jpeg"/><Relationship Id="rId1" Type="http://schemas.openxmlformats.org/officeDocument/2006/relationships/slideLayout" Target="../slideLayouts/slideLayout9.xml"/><Relationship Id="rId6" Type="http://schemas.openxmlformats.org/officeDocument/2006/relationships/image" Target="../media/image700.png"/><Relationship Id="rId5" Type="http://schemas.openxmlformats.org/officeDocument/2006/relationships/image" Target="../media/image78.png"/><Relationship Id="rId4" Type="http://schemas.openxmlformats.org/officeDocument/2006/relationships/image" Target="../media/image79.png"/></Relationships>
</file>

<file path=ppt/slides/_rels/slide2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9.xml"/><Relationship Id="rId5" Type="http://schemas.openxmlformats.org/officeDocument/2006/relationships/image" Target="../media/image84.png"/><Relationship Id="rId4" Type="http://schemas.openxmlformats.org/officeDocument/2006/relationships/image" Target="../media/image83.png"/></Relationships>
</file>

<file path=ppt/slides/_rels/slide25.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image" Target="../media/image85.png"/><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video" Target="NULL" TargetMode="External"/><Relationship Id="rId7" Type="http://schemas.openxmlformats.org/officeDocument/2006/relationships/image" Target="../media/image68.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7.png"/><Relationship Id="rId5" Type="http://schemas.openxmlformats.org/officeDocument/2006/relationships/slideLayout" Target="../slideLayouts/slideLayout9.xml"/><Relationship Id="rId4" Type="http://schemas.microsoft.com/office/2007/relationships/media" Target="../media/media3.mp4"/></Relationships>
</file>

<file path=ppt/slides/_rels/slide28.xml.rels><?xml version="1.0" encoding="UTF-8" standalone="yes"?>
<Relationships xmlns="http://schemas.openxmlformats.org/package/2006/relationships"><Relationship Id="rId8" Type="http://schemas.openxmlformats.org/officeDocument/2006/relationships/image" Target="../media/image951.png"/><Relationship Id="rId3" Type="http://schemas.openxmlformats.org/officeDocument/2006/relationships/image" Target="../media/image640.png"/><Relationship Id="rId12" Type="http://schemas.openxmlformats.org/officeDocument/2006/relationships/image" Target="../media/image104.png"/><Relationship Id="rId2" Type="http://schemas.openxmlformats.org/officeDocument/2006/relationships/image" Target="../media/image69.jpeg"/><Relationship Id="rId1" Type="http://schemas.openxmlformats.org/officeDocument/2006/relationships/slideLayout" Target="../slideLayouts/slideLayout9.xml"/><Relationship Id="rId11" Type="http://schemas.openxmlformats.org/officeDocument/2006/relationships/image" Target="../media/image103.png"/><Relationship Id="rId10" Type="http://schemas.openxmlformats.org/officeDocument/2006/relationships/image" Target="../media/image102.png"/><Relationship Id="rId9" Type="http://schemas.openxmlformats.org/officeDocument/2006/relationships/image" Target="../media/image101.png"/></Relationships>
</file>

<file path=ppt/slides/_rels/slide29.xml.rels><?xml version="1.0" encoding="UTF-8" standalone="yes"?>
<Relationships xmlns="http://schemas.openxmlformats.org/package/2006/relationships"><Relationship Id="rId13" Type="http://schemas.openxmlformats.org/officeDocument/2006/relationships/image" Target="../media/image104.png"/><Relationship Id="rId3" Type="http://schemas.openxmlformats.org/officeDocument/2006/relationships/image" Target="../media/image640.png"/><Relationship Id="rId12" Type="http://schemas.openxmlformats.org/officeDocument/2006/relationships/image" Target="../media/image102.png"/><Relationship Id="rId2" Type="http://schemas.openxmlformats.org/officeDocument/2006/relationships/image" Target="../media/image70.jpeg"/><Relationship Id="rId1" Type="http://schemas.openxmlformats.org/officeDocument/2006/relationships/slideLayout" Target="../slideLayouts/slideLayout9.xml"/><Relationship Id="rId11" Type="http://schemas.openxmlformats.org/officeDocument/2006/relationships/image" Target="../media/image951.png"/><Relationship Id="rId5" Type="http://schemas.openxmlformats.org/officeDocument/2006/relationships/image" Target="../media/image107.png"/><Relationship Id="rId15" Type="http://schemas.openxmlformats.org/officeDocument/2006/relationships/image" Target="../media/image103.png"/><Relationship Id="rId4" Type="http://schemas.openxmlformats.org/officeDocument/2006/relationships/image" Target="../media/image106.png"/><Relationship Id="rId14" Type="http://schemas.openxmlformats.org/officeDocument/2006/relationships/image" Target="../media/image101.png"/></Relationships>
</file>

<file path=ppt/slides/_rels/slide3.xml.rels><?xml version="1.0" encoding="UTF-8" standalone="yes"?>
<Relationships xmlns="http://schemas.openxmlformats.org/package/2006/relationships"><Relationship Id="rId8" Type="http://schemas.openxmlformats.org/officeDocument/2006/relationships/image" Target="../media/image610.png"/><Relationship Id="rId3" Type="http://schemas.openxmlformats.org/officeDocument/2006/relationships/image" Target="../media/image9.png"/><Relationship Id="rId7" Type="http://schemas.openxmlformats.org/officeDocument/2006/relationships/image" Target="../media/image510.png"/><Relationship Id="rId12" Type="http://schemas.microsoft.com/office/2007/relationships/hdphoto" Target="../media/hdphoto14.wdp"/><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410.png"/><Relationship Id="rId11" Type="http://schemas.openxmlformats.org/officeDocument/2006/relationships/image" Target="../media/image11.png"/><Relationship Id="rId5" Type="http://schemas.openxmlformats.org/officeDocument/2006/relationships/image" Target="../media/image33.png"/><Relationship Id="rId10" Type="http://schemas.microsoft.com/office/2007/relationships/hdphoto" Target="../media/hdphoto13.wdp"/><Relationship Id="rId4" Type="http://schemas.microsoft.com/office/2007/relationships/hdphoto" Target="../media/hdphoto12.wdp"/><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640.png"/><Relationship Id="rId7" Type="http://schemas.openxmlformats.org/officeDocument/2006/relationships/image" Target="../media/image108.png"/><Relationship Id="rId2" Type="http://schemas.openxmlformats.org/officeDocument/2006/relationships/image" Target="../media/image71.jpeg"/><Relationship Id="rId1" Type="http://schemas.openxmlformats.org/officeDocument/2006/relationships/slideLayout" Target="../slideLayouts/slideLayout9.xml"/><Relationship Id="rId6" Type="http://schemas.openxmlformats.org/officeDocument/2006/relationships/image" Target="../media/image951.png"/><Relationship Id="rId4" Type="http://schemas.openxmlformats.org/officeDocument/2006/relationships/image" Target="../media/image1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9.pn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880.png"/><Relationship Id="rId3" Type="http://schemas.openxmlformats.org/officeDocument/2006/relationships/image" Target="../media/image830.png"/><Relationship Id="rId7" Type="http://schemas.openxmlformats.org/officeDocument/2006/relationships/image" Target="../media/image870.png"/><Relationship Id="rId2" Type="http://schemas.openxmlformats.org/officeDocument/2006/relationships/image" Target="../media/image820.png"/><Relationship Id="rId1" Type="http://schemas.openxmlformats.org/officeDocument/2006/relationships/slideLayout" Target="../slideLayouts/slideLayout13.xml"/><Relationship Id="rId6" Type="http://schemas.openxmlformats.org/officeDocument/2006/relationships/image" Target="../media/image860.png"/><Relationship Id="rId5" Type="http://schemas.openxmlformats.org/officeDocument/2006/relationships/image" Target="../media/image850.png"/><Relationship Id="rId4" Type="http://schemas.openxmlformats.org/officeDocument/2006/relationships/image" Target="../media/image840.png"/></Relationships>
</file>

<file path=ppt/slides/_rels/slide35.xml.rels><?xml version="1.0" encoding="UTF-8" standalone="yes"?>
<Relationships xmlns="http://schemas.openxmlformats.org/package/2006/relationships"><Relationship Id="rId3" Type="http://schemas.openxmlformats.org/officeDocument/2006/relationships/image" Target="../media/image900.png"/><Relationship Id="rId2" Type="http://schemas.openxmlformats.org/officeDocument/2006/relationships/image" Target="../media/image890.png"/><Relationship Id="rId1" Type="http://schemas.openxmlformats.org/officeDocument/2006/relationships/slideLayout" Target="../slideLayouts/slideLayout14.xml"/><Relationship Id="rId4" Type="http://schemas.openxmlformats.org/officeDocument/2006/relationships/image" Target="../media/image910.png"/></Relationships>
</file>

<file path=ppt/slides/_rels/slide36.xml.rels><?xml version="1.0" encoding="UTF-8" standalone="yes"?>
<Relationships xmlns="http://schemas.openxmlformats.org/package/2006/relationships"><Relationship Id="rId3" Type="http://schemas.openxmlformats.org/officeDocument/2006/relationships/image" Target="../media/image930.png"/><Relationship Id="rId2" Type="http://schemas.openxmlformats.org/officeDocument/2006/relationships/image" Target="../media/image920.png"/><Relationship Id="rId1" Type="http://schemas.openxmlformats.org/officeDocument/2006/relationships/slideLayout" Target="../slideLayouts/slideLayout15.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940.png"/></Relationships>
</file>

<file path=ppt/slides/_rels/slide37.xml.rels><?xml version="1.0" encoding="UTF-8" standalone="yes"?>
<Relationships xmlns="http://schemas.openxmlformats.org/package/2006/relationships"><Relationship Id="rId8" Type="http://schemas.openxmlformats.org/officeDocument/2006/relationships/image" Target="../media/image1030.png"/><Relationship Id="rId3" Type="http://schemas.openxmlformats.org/officeDocument/2006/relationships/image" Target="../media/image980.png"/><Relationship Id="rId7" Type="http://schemas.openxmlformats.org/officeDocument/2006/relationships/image" Target="../media/image1020.png"/><Relationship Id="rId2" Type="http://schemas.openxmlformats.org/officeDocument/2006/relationships/image" Target="../media/image970.png"/><Relationship Id="rId1" Type="http://schemas.openxmlformats.org/officeDocument/2006/relationships/slideLayout" Target="../slideLayouts/slideLayout15.xml"/><Relationship Id="rId6" Type="http://schemas.openxmlformats.org/officeDocument/2006/relationships/image" Target="../media/image1010.png"/><Relationship Id="rId5" Type="http://schemas.openxmlformats.org/officeDocument/2006/relationships/image" Target="../media/image1000.png"/><Relationship Id="rId4" Type="http://schemas.openxmlformats.org/officeDocument/2006/relationships/image" Target="../media/image990.png"/></Relationships>
</file>

<file path=ppt/slides/_rels/slide38.xml.rels><?xml version="1.0" encoding="UTF-8" standalone="yes"?>
<Relationships xmlns="http://schemas.openxmlformats.org/package/2006/relationships"><Relationship Id="rId8" Type="http://schemas.openxmlformats.org/officeDocument/2006/relationships/image" Target="../media/image1110.png"/><Relationship Id="rId3" Type="http://schemas.openxmlformats.org/officeDocument/2006/relationships/image" Target="../media/image1050.png"/><Relationship Id="rId7" Type="http://schemas.openxmlformats.org/officeDocument/2006/relationships/image" Target="../media/image1090.png"/><Relationship Id="rId2" Type="http://schemas.openxmlformats.org/officeDocument/2006/relationships/image" Target="../media/image1040.png"/><Relationship Id="rId1" Type="http://schemas.openxmlformats.org/officeDocument/2006/relationships/slideLayout" Target="../slideLayouts/slideLayout15.xml"/><Relationship Id="rId6" Type="http://schemas.openxmlformats.org/officeDocument/2006/relationships/image" Target="../media/image1080.png"/><Relationship Id="rId5" Type="http://schemas.openxmlformats.org/officeDocument/2006/relationships/image" Target="../media/image1070.png"/><Relationship Id="rId4" Type="http://schemas.openxmlformats.org/officeDocument/2006/relationships/image" Target="../media/image1060.png"/></Relationships>
</file>

<file path=ppt/slides/_rels/slide39.xml.rels><?xml version="1.0" encoding="UTF-8" standalone="yes"?>
<Relationships xmlns="http://schemas.openxmlformats.org/package/2006/relationships"><Relationship Id="rId3" Type="http://schemas.openxmlformats.org/officeDocument/2006/relationships/image" Target="../media/image1130.png"/><Relationship Id="rId2" Type="http://schemas.openxmlformats.org/officeDocument/2006/relationships/image" Target="../media/image1120.png"/><Relationship Id="rId1" Type="http://schemas.openxmlformats.org/officeDocument/2006/relationships/slideLayout" Target="../slideLayouts/slideLayout15.xml"/><Relationship Id="rId5" Type="http://schemas.openxmlformats.org/officeDocument/2006/relationships/image" Target="../media/image115.png"/><Relationship Id="rId4" Type="http://schemas.openxmlformats.org/officeDocument/2006/relationships/image" Target="../media/image114.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microsoft.com/office/2007/relationships/hdphoto" Target="../media/hdphoto16.wdp"/><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14.png"/><Relationship Id="rId11" Type="http://schemas.microsoft.com/office/2007/relationships/hdphoto" Target="../media/hdphoto18.wdp"/><Relationship Id="rId5" Type="http://schemas.openxmlformats.org/officeDocument/2006/relationships/image" Target="../media/image13.png"/><Relationship Id="rId10" Type="http://schemas.openxmlformats.org/officeDocument/2006/relationships/image" Target="../media/image16.png"/><Relationship Id="rId4" Type="http://schemas.microsoft.com/office/2007/relationships/hdphoto" Target="../media/hdphoto15.wdp"/><Relationship Id="rId9" Type="http://schemas.microsoft.com/office/2007/relationships/hdphoto" Target="../media/hdphoto17.wdp"/></Relationships>
</file>

<file path=ppt/slides/_rels/slide40.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 Id="rId9" Type="http://schemas.openxmlformats.org/officeDocument/2006/relationships/image" Target="../media/image123.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5.png"/><Relationship Id="rId7"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16.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4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image" Target="../media/image137.png"/><Relationship Id="rId1" Type="http://schemas.openxmlformats.org/officeDocument/2006/relationships/slideLayout" Target="../slideLayouts/slideLayout18.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4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790.png"/><Relationship Id="rId1" Type="http://schemas.openxmlformats.org/officeDocument/2006/relationships/slideLayout" Target="../slideLayouts/slideLayout19.xml"/><Relationship Id="rId4" Type="http://schemas.openxmlformats.org/officeDocument/2006/relationships/image" Target="../media/image800.png"/></Relationships>
</file>

<file path=ppt/slides/_rels/slide45.xml.rels><?xml version="1.0" encoding="UTF-8" standalone="yes"?>
<Relationships xmlns="http://schemas.openxmlformats.org/package/2006/relationships"><Relationship Id="rId3" Type="http://schemas.openxmlformats.org/officeDocument/2006/relationships/image" Target="../media/image147.png"/><Relationship Id="rId7" Type="http://schemas.openxmlformats.org/officeDocument/2006/relationships/image" Target="../media/image150.png"/><Relationship Id="rId2" Type="http://schemas.openxmlformats.org/officeDocument/2006/relationships/image" Target="../media/image146.png"/><Relationship Id="rId1" Type="http://schemas.openxmlformats.org/officeDocument/2006/relationships/slideLayout" Target="../slideLayouts/slideLayout20.xml"/><Relationship Id="rId6" Type="http://schemas.openxmlformats.org/officeDocument/2006/relationships/image" Target="../media/image1460.png"/><Relationship Id="rId5" Type="http://schemas.openxmlformats.org/officeDocument/2006/relationships/image" Target="../media/image149.png"/><Relationship Id="rId4" Type="http://schemas.openxmlformats.org/officeDocument/2006/relationships/image" Target="../media/image148.png"/></Relationships>
</file>

<file path=ppt/slides/_rels/slide4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70.png"/><Relationship Id="rId7" Type="http://schemas.openxmlformats.org/officeDocument/2006/relationships/image" Target="../media/image581.png"/><Relationship Id="rId2" Type="http://schemas.openxmlformats.org/officeDocument/2006/relationships/image" Target="../media/image561.png"/><Relationship Id="rId1" Type="http://schemas.openxmlformats.org/officeDocument/2006/relationships/slideLayout" Target="../slideLayouts/slideLayout7.xml"/><Relationship Id="rId6" Type="http://schemas.openxmlformats.org/officeDocument/2006/relationships/image" Target="../media/image680.png"/><Relationship Id="rId11" Type="http://schemas.openxmlformats.org/officeDocument/2006/relationships/image" Target="../media/image73.png"/><Relationship Id="rId5" Type="http://schemas.openxmlformats.org/officeDocument/2006/relationships/image" Target="../media/image670.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60.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1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30.png"/></Relationships>
</file>

<file path=ppt/slides/_rels/slide8.xml.rels><?xml version="1.0" encoding="UTF-8" standalone="yes"?>
<Relationships xmlns="http://schemas.openxmlformats.org/package/2006/relationships"><Relationship Id="rId8" Type="http://schemas.openxmlformats.org/officeDocument/2006/relationships/image" Target="../media/image201.png"/><Relationship Id="rId13" Type="http://schemas.openxmlformats.org/officeDocument/2006/relationships/image" Target="../media/image24.png"/><Relationship Id="rId3" Type="http://schemas.openxmlformats.org/officeDocument/2006/relationships/customXml" Target="../ink/ink1.xml"/><Relationship Id="rId21" Type="http://schemas.openxmlformats.org/officeDocument/2006/relationships/customXml" Target="../ink/ink7.xml"/><Relationship Id="rId7" Type="http://schemas.openxmlformats.org/officeDocument/2006/relationships/image" Target="../media/image200.png"/><Relationship Id="rId12" Type="http://schemas.openxmlformats.org/officeDocument/2006/relationships/customXml" Target="../ink/ink4.xml"/><Relationship Id="rId2" Type="http://schemas.openxmlformats.org/officeDocument/2006/relationships/image" Target="../media/image21.png"/><Relationship Id="rId20"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2.xml"/><Relationship Id="rId11" Type="http://schemas.openxmlformats.org/officeDocument/2006/relationships/image" Target="../media/image23.png"/><Relationship Id="rId5" Type="http://schemas.openxmlformats.org/officeDocument/2006/relationships/image" Target="../media/image190.png"/><Relationship Id="rId19" Type="http://schemas.openxmlformats.org/officeDocument/2006/relationships/image" Target="../media/image25.png"/><Relationship Id="rId9" Type="http://schemas.openxmlformats.org/officeDocument/2006/relationships/customXml" Target="../ink/ink3.xml"/><Relationship Id="rId14" Type="http://schemas.openxmlformats.org/officeDocument/2006/relationships/customXml" Target="../ink/ink5.xml"/><Relationship Id="rId22" Type="http://schemas.openxmlformats.org/officeDocument/2006/relationships/image" Target="../media/image210.png"/></Relationships>
</file>

<file path=ppt/slides/_rels/slide9.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customXml" Target="../ink/ink8.xml"/><Relationship Id="rId7" Type="http://schemas.openxmlformats.org/officeDocument/2006/relationships/customXml" Target="../ink/ink11.xml"/><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customXml" Target="../ink/ink10.xml"/><Relationship Id="rId5" Type="http://schemas.openxmlformats.org/officeDocument/2006/relationships/customXml" Target="../ink/ink9.xml"/><Relationship Id="rId4" Type="http://schemas.openxmlformats.org/officeDocument/2006/relationships/image" Target="../media/image26.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651375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5C15909F-7514-6FFB-6BF1-19253AEB0B7C}"/>
                  </a:ext>
                </a:extLst>
              </p:cNvPr>
              <p:cNvSpPr txBox="1"/>
              <p:nvPr/>
            </p:nvSpPr>
            <p:spPr>
              <a:xfrm>
                <a:off x="93388" y="3503089"/>
                <a:ext cx="6172201" cy="1332000"/>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eqArr>
                        <m:eqArrPr>
                          <m:ctrlPr>
                            <a:rPr lang="pt-BR" i="1">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3,1</m:t>
                                  </m:r>
                                </m:sub>
                              </m:sSub>
                            </m:num>
                            <m:den>
                              <m:r>
                                <a:rPr lang="pt-BR" i="1">
                                  <a:solidFill>
                                    <a:srgbClr val="00B050"/>
                                  </a:solidFill>
                                  <a:latin typeface="Cambria Math" panose="02040503050406030204" pitchFamily="18" charset="0"/>
                                </a:rPr>
                                <m:t>2</m:t>
                              </m:r>
                            </m:den>
                          </m:f>
                          <m:r>
                            <a:rPr lang="pt-BR">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𝑀𝑉</m:t>
                                      </m:r>
                                    </m:e>
                                    <m:sup>
                                      <m:r>
                                        <a:rPr lang="pt-BR">
                                          <a:solidFill>
                                            <a:srgbClr val="00B050"/>
                                          </a:solidFill>
                                          <a:latin typeface="Cambria Math" panose="02040503050406030204" pitchFamily="18" charset="0"/>
                                        </a:rPr>
                                        <m:t>2</m:t>
                                      </m:r>
                                    </m:sup>
                                  </m:sSup>
                                </m:e>
                                <m:sub>
                                  <m:r>
                                    <a:rPr lang="pt-BR">
                                      <a:solidFill>
                                        <a:srgbClr val="00B050"/>
                                      </a:solidFill>
                                      <a:latin typeface="Cambria Math" panose="02040503050406030204" pitchFamily="18" charset="0"/>
                                    </a:rPr>
                                    <m:t>3,0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,1</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 −</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𝑀</m:t>
                              </m:r>
                              <m:sSub>
                                <m:sSubPr>
                                  <m:ctrlPr>
                                    <a:rPr lang="pt-BR" i="1">
                                      <a:solidFill>
                                        <a:srgbClr val="00B050"/>
                                      </a:solidFill>
                                      <a:latin typeface="Cambria Math" panose="02040503050406030204" pitchFamily="18" charset="0"/>
                                    </a:rPr>
                                  </m:ctrlPr>
                                </m:sSubPr>
                                <m:e>
                                  <m:sSup>
                                    <m:sSupPr>
                                      <m:ctrlPr>
                                        <a:rPr lang="pt-BR" i="1">
                                          <a:solidFill>
                                            <a:srgbClr val="00B050"/>
                                          </a:solidFill>
                                          <a:latin typeface="Cambria Math" panose="02040503050406030204" pitchFamily="18" charset="0"/>
                                        </a:rPr>
                                      </m:ctrlPr>
                                    </m:sSupPr>
                                    <m:e>
                                      <m:r>
                                        <a:rPr lang="pt-BR" i="1">
                                          <a:solidFill>
                                            <a:srgbClr val="00B050"/>
                                          </a:solidFill>
                                          <a:latin typeface="Cambria Math" panose="02040503050406030204" pitchFamily="18" charset="0"/>
                                        </a:rPr>
                                        <m:t>𝑉</m:t>
                                      </m:r>
                                    </m:e>
                                    <m:sup>
                                      <m:r>
                                        <a:rPr lang="pt-BR" i="1">
                                          <a:solidFill>
                                            <a:srgbClr val="00B050"/>
                                          </a:solidFill>
                                          <a:latin typeface="Cambria Math" panose="02040503050406030204" pitchFamily="18" charset="0"/>
                                        </a:rPr>
                                        <m:t>2</m:t>
                                      </m:r>
                                    </m:sup>
                                  </m:sSup>
                                </m:e>
                                <m:sub>
                                  <m:r>
                                    <a:rPr lang="pt-BR" i="1">
                                      <a:solidFill>
                                        <a:srgbClr val="00B050"/>
                                      </a:solidFill>
                                      <a:latin typeface="Cambria Math" panose="02040503050406030204" pitchFamily="18" charset="0"/>
                                    </a:rPr>
                                    <m:t>h</m:t>
                                  </m:r>
                                  <m:r>
                                    <a:rPr lang="pt-BR" i="1">
                                      <a:solidFill>
                                        <a:srgbClr val="00B050"/>
                                      </a:solidFill>
                                      <a:latin typeface="Cambria Math" panose="02040503050406030204" pitchFamily="18" charset="0"/>
                                    </a:rPr>
                                    <m:t>,0</m:t>
                                  </m:r>
                                </m:sub>
                              </m:sSub>
                            </m:num>
                            <m:den>
                              <m:r>
                                <a:rPr lang="pt-BR" i="1">
                                  <a:solidFill>
                                    <a:srgbClr val="00B050"/>
                                  </a:solidFill>
                                  <a:latin typeface="Cambria Math" panose="02040503050406030204" pitchFamily="18" charset="0"/>
                                </a:rPr>
                                <m:t>2</m:t>
                              </m:r>
                            </m:den>
                          </m:f>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𝑀𝑔</m:t>
                          </m:r>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1</m:t>
                              </m:r>
                            </m:sub>
                          </m:sSub>
                          <m:r>
                            <a:rPr lang="pt-BR" i="1">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h</m:t>
                              </m:r>
                            </m:e>
                            <m:sub>
                              <m:r>
                                <a:rPr lang="pt-BR" i="1">
                                  <a:solidFill>
                                    <a:srgbClr val="00B050"/>
                                  </a:solidFill>
                                  <a:latin typeface="Cambria Math" panose="02040503050406030204" pitchFamily="18" charset="0"/>
                                </a:rPr>
                                <m:t>0</m:t>
                              </m:r>
                            </m:sub>
                          </m:sSub>
                          <m:r>
                            <a:rPr lang="pt-BR" i="1">
                              <a:solidFill>
                                <a:srgbClr val="00B050"/>
                              </a:solidFill>
                              <a:latin typeface="Cambria Math" panose="02040503050406030204" pitchFamily="18" charset="0"/>
                            </a:rPr>
                            <m:t>)</m:t>
                          </m:r>
                        </m:e>
                        <m:e>
                          <m:r>
                            <a:rPr lang="pt-BR" i="1">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3,1</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1,0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r>
                                <a:rPr lang="pt-BR" i="1">
                                  <a:solidFill>
                                    <a:schemeClr val="accent2"/>
                                  </a:solidFill>
                                  <a:latin typeface="Cambria Math" panose="02040503050406030204" pitchFamily="18" charset="0"/>
                                </a:rPr>
                                <m:t>𝐼</m:t>
                              </m:r>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2,0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r>
                            <a:rPr lang="pt-BR" i="1">
                              <a:solidFill>
                                <a:schemeClr val="accent2"/>
                              </a:solidFill>
                              <a:latin typeface="Cambria Math" panose="02040503050406030204" pitchFamily="18" charset="0"/>
                            </a:rPr>
                            <m:t>−</m:t>
                          </m:r>
                          <m:f>
                            <m:fPr>
                              <m:ctrlPr>
                                <a:rPr lang="pt-BR" i="1">
                                  <a:solidFill>
                                    <a:schemeClr val="accent2"/>
                                  </a:solidFill>
                                  <a:latin typeface="Cambria Math" panose="02040503050406030204" pitchFamily="18" charset="0"/>
                                </a:rPr>
                              </m:ctrlPr>
                            </m:fPr>
                            <m:num>
                              <m:sSub>
                                <m:sSubPr>
                                  <m:ctrlPr>
                                    <a:rPr lang="pt-BR" i="1">
                                      <a:solidFill>
                                        <a:schemeClr val="accent2"/>
                                      </a:solidFill>
                                      <a:latin typeface="Cambria Math" panose="02040503050406030204" pitchFamily="18" charset="0"/>
                                    </a:rPr>
                                  </m:ctrlPr>
                                </m:sSubPr>
                                <m:e>
                                  <m:r>
                                    <a:rPr lang="pt-BR" i="1">
                                      <a:solidFill>
                                        <a:schemeClr val="accent2"/>
                                      </a:solidFill>
                                      <a:latin typeface="Cambria Math" panose="02040503050406030204" pitchFamily="18" charset="0"/>
                                    </a:rPr>
                                    <m:t>𝐼</m:t>
                                  </m:r>
                                </m:e>
                                <m:sub>
                                  <m:r>
                                    <a:rPr lang="pt-BR" i="1">
                                      <a:solidFill>
                                        <a:schemeClr val="accent2"/>
                                      </a:solidFill>
                                      <a:latin typeface="Cambria Math" panose="02040503050406030204" pitchFamily="18" charset="0"/>
                                    </a:rPr>
                                    <m:t>3</m:t>
                                  </m:r>
                                </m:sub>
                              </m:sSub>
                              <m:sSubSup>
                                <m:sSubSupPr>
                                  <m:ctrlPr>
                                    <a:rPr lang="pt-BR" i="1">
                                      <a:solidFill>
                                        <a:schemeClr val="accent2"/>
                                      </a:solidFill>
                                      <a:latin typeface="Cambria Math" panose="02040503050406030204" pitchFamily="18" charset="0"/>
                                    </a:rPr>
                                  </m:ctrlPr>
                                </m:sSubSupPr>
                                <m:e>
                                  <m:r>
                                    <a:rPr lang="pt-BR" i="1">
                                      <a:solidFill>
                                        <a:schemeClr val="accent2"/>
                                      </a:solidFill>
                                      <a:latin typeface="Cambria Math" panose="02040503050406030204" pitchFamily="18" charset="0"/>
                                    </a:rPr>
                                    <m:t>𝜔</m:t>
                                  </m:r>
                                </m:e>
                                <m:sub>
                                  <m:r>
                                    <a:rPr lang="pt-BR" i="1">
                                      <a:solidFill>
                                        <a:schemeClr val="accent2"/>
                                      </a:solidFill>
                                      <a:latin typeface="Cambria Math" panose="02040503050406030204" pitchFamily="18" charset="0"/>
                                    </a:rPr>
                                    <m:t>3,0</m:t>
                                  </m:r>
                                </m:sub>
                                <m:sup>
                                  <m:r>
                                    <a:rPr lang="pt-BR" i="1">
                                      <a:solidFill>
                                        <a:schemeClr val="accent2"/>
                                      </a:solidFill>
                                      <a:latin typeface="Cambria Math" panose="02040503050406030204" pitchFamily="18" charset="0"/>
                                    </a:rPr>
                                    <m:t>2</m:t>
                                  </m:r>
                                </m:sup>
                              </m:sSubSup>
                            </m:num>
                            <m:den>
                              <m:r>
                                <a:rPr lang="pt-BR" i="1">
                                  <a:solidFill>
                                    <a:schemeClr val="accent2"/>
                                  </a:solidFill>
                                  <a:latin typeface="Cambria Math" panose="02040503050406030204" pitchFamily="18" charset="0"/>
                                </a:rPr>
                                <m:t>2</m:t>
                              </m:r>
                            </m:den>
                          </m:f>
                        </m:e>
                      </m:eqArr>
                    </m:oMath>
                  </m:oMathPara>
                </a14:m>
                <a:endParaRPr lang="pt-BR" dirty="0">
                  <a:solidFill>
                    <a:srgbClr val="C00000"/>
                  </a:solidFill>
                </a:endParaRPr>
              </a:p>
            </p:txBody>
          </p:sp>
        </mc:Choice>
        <mc:Fallback xmlns="">
          <p:sp>
            <p:nvSpPr>
              <p:cNvPr id="20" name="CaixaDeTexto 19">
                <a:extLst>
                  <a:ext uri="{FF2B5EF4-FFF2-40B4-BE49-F238E27FC236}">
                    <a16:creationId xmlns:a16="http://schemas.microsoft.com/office/drawing/2014/main" id="{5C15909F-7514-6FFB-6BF1-19253AEB0B7C}"/>
                  </a:ext>
                </a:extLst>
              </p:cNvPr>
              <p:cNvSpPr txBox="1">
                <a:spLocks noRot="1" noChangeAspect="1" noMove="1" noResize="1" noEditPoints="1" noAdjustHandles="1" noChangeArrowheads="1" noChangeShapeType="1" noTextEdit="1"/>
              </p:cNvSpPr>
              <p:nvPr/>
            </p:nvSpPr>
            <p:spPr>
              <a:xfrm>
                <a:off x="93388" y="3503089"/>
                <a:ext cx="6172201" cy="1332000"/>
              </a:xfrm>
              <a:prstGeom prst="rect">
                <a:avLst/>
              </a:prstGeom>
              <a:blipFill>
                <a:blip r:embed="rId5"/>
                <a:stretch>
                  <a:fillRect/>
                </a:stretch>
              </a:blipFill>
              <a:ln>
                <a:solidFill>
                  <a:schemeClr val="tx1"/>
                </a:solidFill>
              </a:ln>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7459B99B-4DD5-4C3D-E1DA-6BE68A0899C7}"/>
              </a:ext>
            </a:extLst>
          </p:cNvPr>
          <p:cNvSpPr>
            <a:spLocks noGrp="1"/>
          </p:cNvSpPr>
          <p:nvPr>
            <p:ph type="sldNum" sz="quarter" idx="4"/>
          </p:nvPr>
        </p:nvSpPr>
        <p:spPr/>
        <p:txBody>
          <a:bodyPr/>
          <a:lstStyle/>
          <a:p>
            <a:fld id="{9892FFFB-AE51-A74C-8150-E041A9400B6F}" type="slidenum">
              <a:rPr lang="pt-BR" smtClean="0"/>
              <a:pPr/>
              <a:t>10</a:t>
            </a:fld>
            <a:endParaRPr lang="pt-BR"/>
          </a:p>
        </p:txBody>
      </p:sp>
      <p:sp>
        <p:nvSpPr>
          <p:cNvPr id="5" name="CaixaDeTexto 4">
            <a:extLst>
              <a:ext uri="{FF2B5EF4-FFF2-40B4-BE49-F238E27FC236}">
                <a16:creationId xmlns:a16="http://schemas.microsoft.com/office/drawing/2014/main" id="{76BCB19E-E8F9-EA33-8F5D-872B4B4566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 Dissipated energy</a:t>
            </a:r>
          </a:p>
        </p:txBody>
      </p:sp>
      <p:sp>
        <p:nvSpPr>
          <p:cNvPr id="7" name="CaixaDeTexto 6">
            <a:extLst>
              <a:ext uri="{FF2B5EF4-FFF2-40B4-BE49-F238E27FC236}">
                <a16:creationId xmlns:a16="http://schemas.microsoft.com/office/drawing/2014/main" id="{5AC67246-CBFD-E799-160F-8F97AA603D44}"/>
              </a:ext>
            </a:extLst>
          </p:cNvPr>
          <p:cNvSpPr txBox="1"/>
          <p:nvPr/>
        </p:nvSpPr>
        <p:spPr>
          <a:xfrm>
            <a:off x="74084" y="1481971"/>
            <a:ext cx="7743825" cy="369332"/>
          </a:xfrm>
          <a:prstGeom prst="rect">
            <a:avLst/>
          </a:prstGeom>
          <a:noFill/>
        </p:spPr>
        <p:txBody>
          <a:bodyPr wrap="square" rtlCol="0">
            <a:spAutoFit/>
          </a:bodyPr>
          <a:lstStyle/>
          <a:p>
            <a:r>
              <a:rPr lang="pt-BR" i="1" u="sng" dirty="0"/>
              <a:t>First collision </a:t>
            </a: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8D4ED0F4-22F7-4AAB-D0D3-F6A9311E70F0}"/>
                  </a:ext>
                </a:extLst>
              </p:cNvPr>
              <p:cNvSpPr txBox="1"/>
              <p:nvPr/>
            </p:nvSpPr>
            <p:spPr>
              <a:xfrm>
                <a:off x="216959" y="1787971"/>
                <a:ext cx="7173502" cy="1513748"/>
              </a:xfrm>
              <a:prstGeom prst="rect">
                <a:avLst/>
              </a:prstGeom>
              <a:noFill/>
            </p:spPr>
            <p:txBody>
              <a:bodyPr wrap="none" lIns="0" tIns="0" rIns="0" bIns="0" rtlCol="0">
                <a:spAutoFit/>
              </a:bodyPr>
              <a:lstStyle/>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𝑊</m:t>
                          </m:r>
                        </m:e>
                        <m:sub>
                          <m:r>
                            <a:rPr lang="pt-BR" b="0" i="1" smtClean="0">
                              <a:solidFill>
                                <a:srgbClr val="C00000"/>
                              </a:solidFill>
                              <a:latin typeface="Cambria Math" panose="02040503050406030204" pitchFamily="18" charset="0"/>
                            </a:rPr>
                            <m:t>𝐹</m:t>
                          </m:r>
                        </m:sub>
                      </m:sSub>
                      <m:r>
                        <a:rPr lang="pt-BR" b="0" i="1" smtClean="0">
                          <a:latin typeface="Cambria Math" panose="02040503050406030204" pitchFamily="18" charset="0"/>
                        </a:rPr>
                        <m:t>+</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𝑊</m:t>
                          </m:r>
                        </m:e>
                        <m:sub>
                          <m:r>
                            <a:rPr lang="pt-BR" b="0" i="1" smtClean="0">
                              <a:solidFill>
                                <a:schemeClr val="accent1"/>
                              </a:solidFill>
                              <a:latin typeface="Cambria Math" panose="02040503050406030204" pitchFamily="18" charset="0"/>
                            </a:rPr>
                            <m:t>𝑓</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d>
                            <m:dPr>
                              <m:ctrlPr>
                                <a:rPr lang="pt-BR" b="0" i="1" smtClean="0">
                                  <a:latin typeface="Cambria Math" panose="02040503050406030204" pitchFamily="18" charset="0"/>
                                </a:rPr>
                              </m:ctrlPr>
                            </m:dPr>
                            <m:e>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latin typeface="Cambria Math" panose="02040503050406030204" pitchFamily="18" charset="0"/>
                                </a:rPr>
                                <m:t>+</m:t>
                              </m:r>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rgbClr val="ED7D31"/>
                                  </a:solidFill>
                                  <a:latin typeface="Cambria Math" panose="02040503050406030204" pitchFamily="18" charset="0"/>
                                </a:rPr>
                                <m:t> </m:t>
                              </m:r>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d>
                          <m:r>
                            <a:rPr lang="pt-BR" b="0" i="1" smtClean="0">
                              <a:latin typeface="Cambria Math" panose="02040503050406030204" pitchFamily="18" charset="0"/>
                            </a:rPr>
                            <m:t>𝑑𝑡</m:t>
                          </m:r>
                        </m:e>
                      </m:nary>
                    </m:oMath>
                  </m:oMathPara>
                </a14:m>
                <a:endParaRPr lang="pt-BR" b="0" dirty="0"/>
              </a:p>
              <a:p>
                <a:pPr>
                  <a:lnSpc>
                    <a:spcPct val="120000"/>
                  </a:lnSpc>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d>
                            <m:dPr>
                              <m:ctrlPr>
                                <a:rPr lang="pt-BR" b="0" i="1" smtClean="0">
                                  <a:latin typeface="Cambria Math" panose="02040503050406030204" pitchFamily="18" charset="0"/>
                                </a:rPr>
                              </m:ctrlPr>
                            </m:dPr>
                            <m:e>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𝐹</m:t>
                                  </m:r>
                                </m:e>
                              </m:acc>
                              <m:r>
                                <a:rPr lang="pt-BR" b="0" i="1" smtClean="0">
                                  <a:latin typeface="Cambria Math" panose="02040503050406030204" pitchFamily="18" charset="0"/>
                                </a:rPr>
                                <m:t>+ </m:t>
                              </m:r>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𝑓</m:t>
                                  </m:r>
                                </m:e>
                              </m:acc>
                            </m:e>
                          </m:d>
                          <m:r>
                            <a:rPr lang="pt-BR" b="0" i="1" smtClean="0">
                              <a:latin typeface="Cambria Math" panose="02040503050406030204" pitchFamily="18" charset="0"/>
                            </a:rPr>
                            <m:t>∙</m:t>
                          </m:r>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𝑉</m:t>
                              </m:r>
                            </m:e>
                          </m:acc>
                          <m:r>
                            <a:rPr lang="pt-BR" b="0" i="1" smtClean="0">
                              <a:solidFill>
                                <a:srgbClr val="00B050"/>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r>
                        <a:rPr lang="pt-BR" b="0" i="1" smtClean="0">
                          <a:latin typeface="Cambria Math" panose="02040503050406030204" pitchFamily="18" charset="0"/>
                        </a:rPr>
                        <m:t> + </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sup>
                        <m:e>
                          <m:acc>
                            <m:accPr>
                              <m:chr m:val="⃗"/>
                              <m:ctrlPr>
                                <a:rPr lang="pt-BR" b="0" i="1" smtClean="0">
                                  <a:solidFill>
                                    <a:srgbClr val="ED7D31"/>
                                  </a:solidFill>
                                  <a:latin typeface="Cambria Math" panose="02040503050406030204" pitchFamily="18" charset="0"/>
                                </a:rPr>
                              </m:ctrlPr>
                            </m:accPr>
                            <m:e>
                              <m:r>
                                <a:rPr lang="pt-BR" b="0" i="1" smtClean="0">
                                  <a:solidFill>
                                    <a:srgbClr val="ED7D31"/>
                                  </a:solidFill>
                                  <a:latin typeface="Cambria Math" panose="02040503050406030204" pitchFamily="18" charset="0"/>
                                </a:rPr>
                                <m:t>𝜔</m:t>
                              </m:r>
                              <m:r>
                                <a:rPr lang="pt-BR" b="0" i="1" smtClean="0">
                                  <a:solidFill>
                                    <a:srgbClr val="ED7D31"/>
                                  </a:solidFill>
                                  <a:latin typeface="Cambria Math" panose="02040503050406030204" pitchFamily="18" charset="0"/>
                                </a:rPr>
                                <m:t>′</m:t>
                              </m:r>
                            </m:e>
                          </m:acc>
                          <m:r>
                            <a:rPr lang="pt-BR" b="0" i="1" smtClean="0">
                              <a:solidFill>
                                <a:schemeClr val="tx1"/>
                              </a:solidFill>
                              <a:latin typeface="Cambria Math" panose="02040503050406030204" pitchFamily="18" charset="0"/>
                            </a:rPr>
                            <m:t>∙</m:t>
                          </m:r>
                          <m:acc>
                            <m:accPr>
                              <m:chr m:val="⃗"/>
                              <m:ctrlPr>
                                <a:rPr lang="pt-BR" b="0" i="1" smtClean="0">
                                  <a:solidFill>
                                    <a:schemeClr val="tx1"/>
                                  </a:solidFill>
                                  <a:latin typeface="Cambria Math" panose="02040503050406030204" pitchFamily="18" charset="0"/>
                                </a:rPr>
                              </m:ctrlPr>
                            </m:accPr>
                            <m:e>
                              <m:sSup>
                                <m:sSupPr>
                                  <m:ctrlPr>
                                    <a:rPr lang="pt-BR" b="0" i="1" smtClean="0">
                                      <a:solidFill>
                                        <a:schemeClr val="tx1"/>
                                      </a:solidFill>
                                      <a:latin typeface="Cambria Math" panose="02040503050406030204" pitchFamily="18" charset="0"/>
                                    </a:rPr>
                                  </m:ctrlPr>
                                </m:sSupPr>
                                <m:e>
                                  <m:r>
                                    <a:rPr lang="pt-BR" b="0" i="1" smtClean="0">
                                      <a:solidFill>
                                        <a:schemeClr val="tx1"/>
                                      </a:solidFill>
                                      <a:latin typeface="Cambria Math" panose="02040503050406030204" pitchFamily="18" charset="0"/>
                                    </a:rPr>
                                    <m:t>𝜏</m:t>
                                  </m:r>
                                </m:e>
                                <m:sup>
                                  <m:r>
                                    <a:rPr lang="pt-BR" b="0" i="1" smtClean="0">
                                      <a:solidFill>
                                        <a:schemeClr val="tx1"/>
                                      </a:solidFill>
                                      <a:latin typeface="Cambria Math" panose="02040503050406030204" pitchFamily="18" charset="0"/>
                                    </a:rPr>
                                    <m:t>′</m:t>
                                  </m:r>
                                </m:sup>
                              </m:sSup>
                            </m:e>
                          </m:acc>
                          <m:r>
                            <a:rPr lang="pt-BR" b="0" i="1" smtClean="0">
                              <a:solidFill>
                                <a:schemeClr val="tx1"/>
                              </a:solidFill>
                              <a:latin typeface="Cambria Math" panose="02040503050406030204" pitchFamily="18" charset="0"/>
                            </a:rPr>
                            <m:t> </m:t>
                          </m:r>
                          <m:r>
                            <a:rPr lang="pt-BR" b="0" i="1" smtClean="0">
                              <a:solidFill>
                                <a:schemeClr val="tx1"/>
                              </a:solidFill>
                              <a:latin typeface="Cambria Math" panose="02040503050406030204" pitchFamily="18" charset="0"/>
                            </a:rPr>
                            <m:t>𝑑𝑡</m:t>
                          </m:r>
                        </m:e>
                      </m:nary>
                    </m:oMath>
                  </m:oMathPara>
                </a14:m>
                <a:endParaRPr lang="pt-BR" dirty="0"/>
              </a:p>
            </p:txBody>
          </p:sp>
        </mc:Choice>
        <mc:Fallback xmlns="">
          <p:sp>
            <p:nvSpPr>
              <p:cNvPr id="8" name="CaixaDeTexto 7">
                <a:extLst>
                  <a:ext uri="{FF2B5EF4-FFF2-40B4-BE49-F238E27FC236}">
                    <a16:creationId xmlns:a16="http://schemas.microsoft.com/office/drawing/2014/main" id="{8D4ED0F4-22F7-4AAB-D0D3-F6A9311E70F0}"/>
                  </a:ext>
                </a:extLst>
              </p:cNvPr>
              <p:cNvSpPr txBox="1">
                <a:spLocks noRot="1" noChangeAspect="1" noMove="1" noResize="1" noEditPoints="1" noAdjustHandles="1" noChangeArrowheads="1" noChangeShapeType="1" noTextEdit="1"/>
              </p:cNvSpPr>
              <p:nvPr/>
            </p:nvSpPr>
            <p:spPr>
              <a:xfrm>
                <a:off x="216959" y="1787971"/>
                <a:ext cx="7173502" cy="1513748"/>
              </a:xfrm>
              <a:prstGeom prst="rect">
                <a:avLst/>
              </a:prstGeom>
              <a:blipFill>
                <a:blip r:embed="rId6"/>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B78CCC10-DF96-B8C4-1B64-C9DAF7D0F76F}"/>
              </a:ext>
            </a:extLst>
          </p:cNvPr>
          <p:cNvSpPr/>
          <p:nvPr/>
        </p:nvSpPr>
        <p:spPr>
          <a:xfrm rot="5400000">
            <a:off x="1669125" y="2546517"/>
            <a:ext cx="230827" cy="1847849"/>
          </a:xfrm>
          <a:prstGeom prst="rightBrace">
            <a:avLst>
              <a:gd name="adj1" fmla="val 29088"/>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have Direita 9">
            <a:extLst>
              <a:ext uri="{FF2B5EF4-FFF2-40B4-BE49-F238E27FC236}">
                <a16:creationId xmlns:a16="http://schemas.microsoft.com/office/drawing/2014/main" id="{8EE0DF41-7015-1203-0849-D8457DB5EC1F}"/>
              </a:ext>
            </a:extLst>
          </p:cNvPr>
          <p:cNvSpPr/>
          <p:nvPr/>
        </p:nvSpPr>
        <p:spPr>
          <a:xfrm rot="5400000">
            <a:off x="3716871" y="2735202"/>
            <a:ext cx="249877" cy="1451440"/>
          </a:xfrm>
          <a:prstGeom prst="rightBrace">
            <a:avLst>
              <a:gd name="adj1" fmla="val 29088"/>
              <a:gd name="adj2" fmla="val 50000"/>
            </a:avLst>
          </a:prstGeom>
          <a:noFill/>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solidFill>
                <a:schemeClr val="accent2"/>
              </a:solidFill>
            </a:endParaRPr>
          </a:p>
        </p:txBody>
      </p:sp>
      <p:sp>
        <p:nvSpPr>
          <p:cNvPr id="11" name="CaixaDeTexto 10">
            <a:extLst>
              <a:ext uri="{FF2B5EF4-FFF2-40B4-BE49-F238E27FC236}">
                <a16:creationId xmlns:a16="http://schemas.microsoft.com/office/drawing/2014/main" id="{1DF39A1D-07C0-C93D-55E0-43038C683126}"/>
              </a:ext>
            </a:extLst>
          </p:cNvPr>
          <p:cNvSpPr txBox="1"/>
          <p:nvPr/>
        </p:nvSpPr>
        <p:spPr>
          <a:xfrm>
            <a:off x="429984" y="3601415"/>
            <a:ext cx="2757238" cy="400110"/>
          </a:xfrm>
          <a:prstGeom prst="rect">
            <a:avLst/>
          </a:prstGeom>
          <a:noFill/>
        </p:spPr>
        <p:txBody>
          <a:bodyPr wrap="square" rtlCol="0">
            <a:spAutoFit/>
          </a:bodyPr>
          <a:lstStyle/>
          <a:p>
            <a:r>
              <a:rPr lang="pt-BR" sz="2000" b="1" dirty="0">
                <a:solidFill>
                  <a:srgbClr val="00B050"/>
                </a:solidFill>
              </a:rPr>
              <a:t>(1)</a:t>
            </a:r>
            <a:r>
              <a:rPr lang="pt-BR" dirty="0"/>
              <a:t> </a:t>
            </a:r>
            <a:r>
              <a:rPr lang="pt-BR" dirty="0" err="1"/>
              <a:t>Newton’s</a:t>
            </a:r>
            <a:r>
              <a:rPr lang="pt-BR" dirty="0"/>
              <a:t> </a:t>
            </a:r>
            <a:r>
              <a:rPr lang="pt-BR" dirty="0" err="1"/>
              <a:t>Second</a:t>
            </a:r>
            <a:r>
              <a:rPr lang="pt-BR" dirty="0"/>
              <a:t> Law</a:t>
            </a:r>
          </a:p>
        </p:txBody>
      </p:sp>
      <p:sp>
        <p:nvSpPr>
          <p:cNvPr id="12" name="CaixaDeTexto 11">
            <a:extLst>
              <a:ext uri="{FF2B5EF4-FFF2-40B4-BE49-F238E27FC236}">
                <a16:creationId xmlns:a16="http://schemas.microsoft.com/office/drawing/2014/main" id="{77C12DE6-3B9C-A336-42AF-54954D0D1379}"/>
              </a:ext>
            </a:extLst>
          </p:cNvPr>
          <p:cNvSpPr txBox="1"/>
          <p:nvPr/>
        </p:nvSpPr>
        <p:spPr>
          <a:xfrm>
            <a:off x="1801529" y="3585214"/>
            <a:ext cx="4634010" cy="400110"/>
          </a:xfrm>
          <a:prstGeom prst="rect">
            <a:avLst/>
          </a:prstGeom>
          <a:noFill/>
        </p:spPr>
        <p:txBody>
          <a:bodyPr wrap="square" rtlCol="0">
            <a:spAutoFit/>
          </a:bodyPr>
          <a:lstStyle/>
          <a:p>
            <a:r>
              <a:rPr lang="pt-BR" sz="2000" b="1" dirty="0">
                <a:solidFill>
                  <a:schemeClr val="accent2"/>
                </a:solidFill>
              </a:rPr>
              <a:t>(2)</a:t>
            </a:r>
            <a:r>
              <a:rPr lang="pt-BR" dirty="0"/>
              <a:t> </a:t>
            </a:r>
            <a:r>
              <a:rPr lang="pt-BR" dirty="0" err="1"/>
              <a:t>Rotational</a:t>
            </a:r>
            <a:r>
              <a:rPr lang="pt-BR" dirty="0"/>
              <a:t> </a:t>
            </a:r>
            <a:r>
              <a:rPr lang="pt-BR" dirty="0" err="1"/>
              <a:t>symmetry</a:t>
            </a:r>
            <a:r>
              <a:rPr lang="pt-BR" dirty="0"/>
              <a:t> + </a:t>
            </a:r>
            <a:r>
              <a:rPr lang="pt-BR" dirty="0" err="1"/>
              <a:t>Euler’s</a:t>
            </a:r>
            <a:r>
              <a:rPr lang="pt-BR" dirty="0"/>
              <a:t> </a:t>
            </a:r>
            <a:r>
              <a:rPr lang="pt-BR" dirty="0" err="1"/>
              <a:t>Equations</a:t>
            </a: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7CC6C925-812A-E7FC-DC9C-FD0E6A179BE7}"/>
                  </a:ext>
                </a:extLst>
              </p:cNvPr>
              <p:cNvSpPr txBox="1"/>
              <p:nvPr/>
            </p:nvSpPr>
            <p:spPr>
              <a:xfrm>
                <a:off x="1770144" y="4000884"/>
                <a:ext cx="4351704" cy="3334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b="0" i="1" smtClean="0">
                          <a:latin typeface="Cambria Math" panose="02040503050406030204" pitchFamily="18" charset="0"/>
                        </a:rPr>
                        <m:t>=</m:t>
                      </m:r>
                      <m:acc>
                        <m:accPr>
                          <m:chr m:val="⃗"/>
                          <m:ctrlPr>
                            <a:rPr lang="pt-BR" i="1" smtClean="0">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b="0" i="1" smtClean="0">
                              <a:latin typeface="Cambria Math" panose="02040503050406030204" pitchFamily="18" charset="0"/>
                            </a:rPr>
                            <m:t>𝜏</m:t>
                          </m:r>
                        </m:e>
                      </m:acc>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solidFill>
                                <a:srgbClr val="ED7D31"/>
                              </a:solidFill>
                              <a:latin typeface="Cambria Math" panose="02040503050406030204" pitchFamily="18" charset="0"/>
                            </a:rPr>
                          </m:ctrlPr>
                        </m:accPr>
                        <m:e>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e>
                      </m:acc>
                      <m:sSub>
                        <m:sSubPr>
                          <m:ctrlPr>
                            <a:rPr lang="pt-BR" b="0" i="1" smtClean="0">
                              <a:solidFill>
                                <a:srgbClr val="ED7D31"/>
                              </a:solidFill>
                              <a:latin typeface="Cambria Math" panose="02040503050406030204" pitchFamily="18" charset="0"/>
                            </a:rPr>
                          </m:ctrlPr>
                        </m:sSubPr>
                        <m:e>
                          <m:r>
                            <a:rPr lang="pt-BR" b="0" i="1" smtClean="0">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r>
                        <a:rPr lang="pt-BR" i="1">
                          <a:latin typeface="Cambria Math" panose="02040503050406030204" pitchFamily="18" charset="0"/>
                        </a:rPr>
                        <m:t>𝐼</m:t>
                      </m:r>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2</m:t>
                          </m:r>
                        </m:sub>
                      </m:sSub>
                      <m:r>
                        <a:rPr lang="pt-BR" b="0" i="1" smtClean="0">
                          <a:solidFill>
                            <a:schemeClr val="tx1"/>
                          </a:solidFill>
                          <a:latin typeface="Cambria Math" panose="02040503050406030204" pitchFamily="18" charset="0"/>
                        </a:rPr>
                        <m:t>+</m:t>
                      </m:r>
                      <m:sSub>
                        <m:sSubPr>
                          <m:ctrlPr>
                            <a:rPr lang="pt-BR" b="0" i="1" smtClean="0">
                              <a:solidFill>
                                <a:srgbClr val="FA0ED3"/>
                              </a:solidFill>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smtClean="0">
                              <a:solidFill>
                                <a:srgbClr val="ED7D31"/>
                              </a:solidFill>
                              <a:latin typeface="Cambria Math" panose="02040503050406030204" pitchFamily="18" charset="0"/>
                            </a:rPr>
                          </m:ctrlPr>
                        </m:accPr>
                        <m:e>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e>
                      </m:acc>
                      <m:sSub>
                        <m:sSubPr>
                          <m:ctrlPr>
                            <a:rPr lang="pt-BR" i="1">
                              <a:solidFill>
                                <a:srgbClr val="ED7D31"/>
                              </a:solidFill>
                              <a:latin typeface="Cambria Math" panose="02040503050406030204" pitchFamily="18" charset="0"/>
                            </a:rPr>
                          </m:ctrlPr>
                        </m:sSubPr>
                        <m:e>
                          <m:r>
                            <a:rPr lang="pt-BR" i="1">
                              <a:solidFill>
                                <a:srgbClr val="ED7D31"/>
                              </a:solidFill>
                              <a:latin typeface="Cambria Math" panose="02040503050406030204" pitchFamily="18" charset="0"/>
                            </a:rPr>
                            <m:t>𝜔</m:t>
                          </m:r>
                        </m:e>
                        <m:sub>
                          <m:r>
                            <a:rPr lang="pt-BR" b="0" i="1" smtClean="0">
                              <a:solidFill>
                                <a:srgbClr val="ED7D31"/>
                              </a:solidFill>
                              <a:latin typeface="Cambria Math" panose="02040503050406030204" pitchFamily="18" charset="0"/>
                            </a:rPr>
                            <m:t>3</m:t>
                          </m:r>
                        </m:sub>
                      </m:sSub>
                    </m:oMath>
                  </m:oMathPara>
                </a14:m>
                <a:endParaRPr lang="pt-BR" dirty="0"/>
              </a:p>
            </p:txBody>
          </p:sp>
        </mc:Choice>
        <mc:Fallback xmlns="">
          <p:sp>
            <p:nvSpPr>
              <p:cNvPr id="16" name="CaixaDeTexto 15">
                <a:extLst>
                  <a:ext uri="{FF2B5EF4-FFF2-40B4-BE49-F238E27FC236}">
                    <a16:creationId xmlns:a16="http://schemas.microsoft.com/office/drawing/2014/main" id="{7CC6C925-812A-E7FC-DC9C-FD0E6A179BE7}"/>
                  </a:ext>
                </a:extLst>
              </p:cNvPr>
              <p:cNvSpPr txBox="1">
                <a:spLocks noRot="1" noChangeAspect="1" noMove="1" noResize="1" noEditPoints="1" noAdjustHandles="1" noChangeArrowheads="1" noChangeShapeType="1" noTextEdit="1"/>
              </p:cNvSpPr>
              <p:nvPr/>
            </p:nvSpPr>
            <p:spPr>
              <a:xfrm>
                <a:off x="1770144" y="4000884"/>
                <a:ext cx="4351704" cy="333489"/>
              </a:xfrm>
              <a:prstGeom prst="rect">
                <a:avLst/>
              </a:prstGeom>
              <a:blipFill>
                <a:blip r:embed="rId7"/>
                <a:stretch>
                  <a:fillRect t="-20000" b="-1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EC42B172-FC75-E221-6719-6209941F6F34}"/>
                  </a:ext>
                </a:extLst>
              </p:cNvPr>
              <p:cNvSpPr txBox="1"/>
              <p:nvPr/>
            </p:nvSpPr>
            <p:spPr>
              <a:xfrm>
                <a:off x="705781" y="4036470"/>
                <a:ext cx="2150781" cy="1725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r>
                                <a:rPr lang="pt-BR" b="0" i="1" smtClean="0">
                                  <a:solidFill>
                                    <a:srgbClr val="C00000"/>
                                  </a:solidFill>
                                  <a:latin typeface="Cambria Math" panose="02040503050406030204" pitchFamily="18" charset="0"/>
                                </a:rPr>
                                <m:t>𝐹</m:t>
                              </m:r>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3</m:t>
                                      </m:r>
                                    </m:sub>
                                  </m:sSub>
                                </m:num>
                                <m:den>
                                  <m:r>
                                    <a:rPr lang="pt-BR" b="0" i="1" smtClean="0">
                                      <a:solidFill>
                                        <a:srgbClr val="C00000"/>
                                      </a:solidFill>
                                      <a:latin typeface="Cambria Math" panose="02040503050406030204" pitchFamily="18" charset="0"/>
                                    </a:rPr>
                                    <m:t>𝑑𝑡</m:t>
                                  </m:r>
                                </m:den>
                              </m:f>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𝑀𝑔</m:t>
                              </m:r>
                            </m:e>
                            <m:e>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𝑓</m:t>
                                  </m:r>
                                </m:e>
                                <m:sub>
                                  <m:r>
                                    <a:rPr lang="pt-BR" b="0" i="1" smtClean="0">
                                      <a:solidFill>
                                        <a:schemeClr val="accent1"/>
                                      </a:solidFill>
                                      <a:latin typeface="Cambria Math" panose="02040503050406030204" pitchFamily="18" charset="0"/>
                                    </a:rPr>
                                    <m:t>𝜌</m:t>
                                  </m:r>
                                </m:sub>
                              </m:sSub>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𝜌</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𝑛</m:t>
                                  </m:r>
                                </m:sub>
                              </m:sSub>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𝜙</m:t>
                                  </m:r>
                                </m:e>
                              </m:acc>
                            </m:e>
                            <m:e>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𝑓</m:t>
                                  </m:r>
                                </m:e>
                                <m:sub>
                                  <m:r>
                                    <a:rPr lang="pt-BR" b="0" i="1" smtClean="0">
                                      <a:solidFill>
                                        <a:srgbClr val="4472C4"/>
                                      </a:solidFill>
                                      <a:latin typeface="Cambria Math" panose="02040503050406030204" pitchFamily="18" charset="0"/>
                                    </a:rPr>
                                    <m:t>𝑛</m:t>
                                  </m:r>
                                </m:sub>
                              </m:sSub>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f>
                                <m:fPr>
                                  <m:ctrlPr>
                                    <a:rPr lang="pt-BR" b="0" i="1" smtClean="0">
                                      <a:solidFill>
                                        <a:srgbClr val="4472C4"/>
                                      </a:solidFill>
                                      <a:latin typeface="Cambria Math" panose="02040503050406030204" pitchFamily="18" charset="0"/>
                                    </a:rPr>
                                  </m:ctrlPr>
                                </m:fPr>
                                <m:num>
                                  <m:r>
                                    <a:rPr lang="pt-BR" b="0" i="1" smtClean="0">
                                      <a:solidFill>
                                        <a:srgbClr val="4472C4"/>
                                      </a:solidFill>
                                      <a:latin typeface="Cambria Math" panose="02040503050406030204" pitchFamily="18" charset="0"/>
                                    </a:rPr>
                                    <m:t>𝑑</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𝑛</m:t>
                                      </m:r>
                                    </m:sub>
                                  </m:sSub>
                                </m:num>
                                <m:den>
                                  <m:r>
                                    <a:rPr lang="pt-BR" b="0" i="1" smtClean="0">
                                      <a:solidFill>
                                        <a:srgbClr val="4472C4"/>
                                      </a:solidFill>
                                      <a:latin typeface="Cambria Math" panose="02040503050406030204" pitchFamily="18" charset="0"/>
                                    </a:rPr>
                                    <m:t>𝑑𝑡</m:t>
                                  </m:r>
                                </m:den>
                              </m:f>
                              <m:r>
                                <a:rPr lang="pt-BR" b="0" i="1" smtClean="0">
                                  <a:solidFill>
                                    <a:srgbClr val="4472C4"/>
                                  </a:solidFill>
                                  <a:latin typeface="Cambria Math" panose="02040503050406030204" pitchFamily="18" charset="0"/>
                                </a:rPr>
                                <m:t>+</m:t>
                              </m:r>
                              <m:r>
                                <a:rPr lang="pt-BR" b="0" i="1" smtClean="0">
                                  <a:solidFill>
                                    <a:srgbClr val="4472C4"/>
                                  </a:solidFill>
                                  <a:latin typeface="Cambria Math" panose="02040503050406030204" pitchFamily="18" charset="0"/>
                                </a:rPr>
                                <m:t>𝑀</m:t>
                              </m:r>
                              <m:sSub>
                                <m:sSubPr>
                                  <m:ctrlPr>
                                    <a:rPr lang="pt-BR" b="0" i="1" smtClean="0">
                                      <a:solidFill>
                                        <a:srgbClr val="4472C4"/>
                                      </a:solidFill>
                                      <a:latin typeface="Cambria Math" panose="02040503050406030204" pitchFamily="18" charset="0"/>
                                    </a:rPr>
                                  </m:ctrlPr>
                                </m:sSubPr>
                                <m:e>
                                  <m:r>
                                    <a:rPr lang="pt-BR" b="0" i="1" smtClean="0">
                                      <a:solidFill>
                                        <a:srgbClr val="4472C4"/>
                                      </a:solidFill>
                                      <a:latin typeface="Cambria Math" panose="02040503050406030204" pitchFamily="18" charset="0"/>
                                    </a:rPr>
                                    <m:t>𝑉</m:t>
                                  </m:r>
                                </m:e>
                                <m:sub>
                                  <m:r>
                                    <a:rPr lang="pt-BR" b="0" i="1" smtClean="0">
                                      <a:solidFill>
                                        <a:srgbClr val="4472C4"/>
                                      </a:solidFill>
                                      <a:latin typeface="Cambria Math" panose="02040503050406030204" pitchFamily="18" charset="0"/>
                                    </a:rPr>
                                    <m:t>𝜌</m:t>
                                  </m:r>
                                </m:sub>
                              </m:sSub>
                              <m:acc>
                                <m:accPr>
                                  <m:chr m:val="̇"/>
                                  <m:ctrlPr>
                                    <a:rPr lang="pt-BR" b="0" i="1" smtClean="0">
                                      <a:solidFill>
                                        <a:srgbClr val="4472C4"/>
                                      </a:solidFill>
                                      <a:latin typeface="Cambria Math" panose="02040503050406030204" pitchFamily="18" charset="0"/>
                                    </a:rPr>
                                  </m:ctrlPr>
                                </m:accPr>
                                <m:e>
                                  <m:r>
                                    <a:rPr lang="pt-BR" b="0" i="1" smtClean="0">
                                      <a:solidFill>
                                        <a:srgbClr val="4472C4"/>
                                      </a:solidFill>
                                      <a:latin typeface="Cambria Math" panose="02040503050406030204" pitchFamily="18" charset="0"/>
                                    </a:rPr>
                                    <m:t>𝜙</m:t>
                                  </m:r>
                                </m:e>
                              </m:acc>
                            </m:e>
                          </m:eqArr>
                        </m:e>
                      </m:d>
                    </m:oMath>
                  </m:oMathPara>
                </a14:m>
                <a:endParaRPr lang="pt-BR" dirty="0"/>
              </a:p>
            </p:txBody>
          </p:sp>
        </mc:Choice>
        <mc:Fallback xmlns="">
          <p:sp>
            <p:nvSpPr>
              <p:cNvPr id="18" name="CaixaDeTexto 17">
                <a:extLst>
                  <a:ext uri="{FF2B5EF4-FFF2-40B4-BE49-F238E27FC236}">
                    <a16:creationId xmlns:a16="http://schemas.microsoft.com/office/drawing/2014/main" id="{EC42B172-FC75-E221-6719-6209941F6F34}"/>
                  </a:ext>
                </a:extLst>
              </p:cNvPr>
              <p:cNvSpPr txBox="1">
                <a:spLocks noRot="1" noChangeAspect="1" noMove="1" noResize="1" noEditPoints="1" noAdjustHandles="1" noChangeArrowheads="1" noChangeShapeType="1" noTextEdit="1"/>
              </p:cNvSpPr>
              <p:nvPr/>
            </p:nvSpPr>
            <p:spPr>
              <a:xfrm>
                <a:off x="705781" y="4036470"/>
                <a:ext cx="2150781" cy="1725024"/>
              </a:xfrm>
              <a:prstGeom prst="rect">
                <a:avLst/>
              </a:prstGeom>
              <a:blipFill>
                <a:blip r:embed="rId4"/>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8E37B271-D581-B3F5-C844-18CF6BC19EC0}"/>
              </a:ext>
            </a:extLst>
          </p:cNvPr>
          <p:cNvSpPr txBox="1"/>
          <p:nvPr/>
        </p:nvSpPr>
        <p:spPr>
          <a:xfrm>
            <a:off x="53486" y="4921277"/>
            <a:ext cx="7743825" cy="369332"/>
          </a:xfrm>
          <a:prstGeom prst="rect">
            <a:avLst/>
          </a:prstGeom>
          <a:noFill/>
        </p:spPr>
        <p:txBody>
          <a:bodyPr wrap="square" rtlCol="0">
            <a:spAutoFit/>
          </a:bodyPr>
          <a:lstStyle/>
          <a:p>
            <a:r>
              <a:rPr lang="pt-BR" i="1" u="sng" dirty="0"/>
              <a:t>n collisions</a:t>
            </a:r>
          </a:p>
        </p:txBody>
      </p:sp>
      <p:cxnSp>
        <p:nvCxnSpPr>
          <p:cNvPr id="4" name="Conector reto 3">
            <a:extLst>
              <a:ext uri="{FF2B5EF4-FFF2-40B4-BE49-F238E27FC236}">
                <a16:creationId xmlns:a16="http://schemas.microsoft.com/office/drawing/2014/main" id="{A6DE1C42-DC39-3EF4-AFF8-54711ECEED88}"/>
              </a:ext>
            </a:extLst>
          </p:cNvPr>
          <p:cNvCxnSpPr>
            <a:cxnSpLocks/>
          </p:cNvCxnSpPr>
          <p:nvPr/>
        </p:nvCxnSpPr>
        <p:spPr>
          <a:xfrm flipH="1" flipV="1">
            <a:off x="93388" y="4917194"/>
            <a:ext cx="8791120" cy="24403"/>
          </a:xfrm>
          <a:prstGeom prst="line">
            <a:avLst/>
          </a:prstGeom>
          <a:ln w="28575">
            <a:solidFill>
              <a:srgbClr val="3B495C"/>
            </a:solidFill>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8E6F4F96-4512-4055-EE82-0E21D3F8DB03}"/>
                  </a:ext>
                </a:extLst>
              </p:cNvPr>
              <p:cNvSpPr txBox="1"/>
              <p:nvPr/>
            </p:nvSpPr>
            <p:spPr>
              <a:xfrm>
                <a:off x="6877982" y="4511042"/>
                <a:ext cx="1778621" cy="3592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e>
                      </m:borderBox>
                      <m:r>
                        <a:rPr lang="pt-BR" b="0" i="1" smtClean="0">
                          <a:latin typeface="Cambria Math" panose="02040503050406030204" pitchFamily="18" charset="0"/>
                        </a:rPr>
                        <m:t> </m:t>
                      </m:r>
                    </m:oMath>
                  </m:oMathPara>
                </a14:m>
                <a:endParaRPr lang="pt-BR" dirty="0"/>
              </a:p>
            </p:txBody>
          </p:sp>
        </mc:Choice>
        <mc:Fallback xmlns="">
          <p:sp>
            <p:nvSpPr>
              <p:cNvPr id="17" name="CaixaDeTexto 16">
                <a:extLst>
                  <a:ext uri="{FF2B5EF4-FFF2-40B4-BE49-F238E27FC236}">
                    <a16:creationId xmlns:a16="http://schemas.microsoft.com/office/drawing/2014/main" id="{8E6F4F96-4512-4055-EE82-0E21D3F8DB03}"/>
                  </a:ext>
                </a:extLst>
              </p:cNvPr>
              <p:cNvSpPr txBox="1">
                <a:spLocks noRot="1" noChangeAspect="1" noMove="1" noResize="1" noEditPoints="1" noAdjustHandles="1" noChangeArrowheads="1" noChangeShapeType="1" noTextEdit="1"/>
              </p:cNvSpPr>
              <p:nvPr/>
            </p:nvSpPr>
            <p:spPr>
              <a:xfrm>
                <a:off x="6877982" y="4511042"/>
                <a:ext cx="1778621" cy="359201"/>
              </a:xfrm>
              <a:prstGeom prst="rect">
                <a:avLst/>
              </a:prstGeom>
              <a:blipFill>
                <a:blip r:embed="rId8"/>
                <a:stretch>
                  <a:fillRect/>
                </a:stretch>
              </a:blipFill>
            </p:spPr>
            <p:txBody>
              <a:bodyPr/>
              <a:lstStyle/>
              <a:p>
                <a:r>
                  <a:rPr lang="pt-BR">
                    <a:noFill/>
                  </a:rPr>
                  <a:t> </a:t>
                </a:r>
              </a:p>
            </p:txBody>
          </p:sp>
        </mc:Fallback>
      </mc:AlternateContent>
      <p:cxnSp>
        <p:nvCxnSpPr>
          <p:cNvPr id="15" name="Conector: Angulado 14">
            <a:extLst>
              <a:ext uri="{FF2B5EF4-FFF2-40B4-BE49-F238E27FC236}">
                <a16:creationId xmlns:a16="http://schemas.microsoft.com/office/drawing/2014/main" id="{B1278282-9D56-D1DF-C75A-CB90E96011E7}"/>
              </a:ext>
            </a:extLst>
          </p:cNvPr>
          <p:cNvCxnSpPr>
            <a:cxnSpLocks/>
            <a:endCxn id="17" idx="0"/>
          </p:cNvCxnSpPr>
          <p:nvPr/>
        </p:nvCxnSpPr>
        <p:spPr>
          <a:xfrm>
            <a:off x="6265589" y="3994646"/>
            <a:ext cx="1501704" cy="516396"/>
          </a:xfrm>
          <a:prstGeom prst="bentConnector2">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2989660C-F81A-FD73-1A1D-596484A4D8AB}"/>
                  </a:ext>
                </a:extLst>
              </p:cNvPr>
              <p:cNvSpPr txBox="1"/>
              <p:nvPr/>
            </p:nvSpPr>
            <p:spPr>
              <a:xfrm>
                <a:off x="6009010" y="5260611"/>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b="0" i="1" smtClean="0">
                                  <a:latin typeface="Cambria Math" panose="02040503050406030204" pitchFamily="18" charset="0"/>
                                </a:rPr>
                                <m:t>𝑛</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0</m:t>
                              </m:r>
                            </m:sub>
                          </m:sSub>
                          <m:r>
                            <a:rPr lang="pt-BR" i="1">
                              <a:latin typeface="Cambria Math" panose="02040503050406030204" pitchFamily="18" charset="0"/>
                            </a:rPr>
                            <m:t>+</m:t>
                          </m:r>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4" name="CaixaDeTexto 23">
                <a:extLst>
                  <a:ext uri="{FF2B5EF4-FFF2-40B4-BE49-F238E27FC236}">
                    <a16:creationId xmlns:a16="http://schemas.microsoft.com/office/drawing/2014/main" id="{2989660C-F81A-FD73-1A1D-596484A4D8AB}"/>
                  </a:ext>
                </a:extLst>
              </p:cNvPr>
              <p:cNvSpPr txBox="1">
                <a:spLocks noRot="1" noChangeAspect="1" noMove="1" noResize="1" noEditPoints="1" noAdjustHandles="1" noChangeArrowheads="1" noChangeShapeType="1" noTextEdit="1"/>
              </p:cNvSpPr>
              <p:nvPr/>
            </p:nvSpPr>
            <p:spPr>
              <a:xfrm>
                <a:off x="6009010" y="5260611"/>
                <a:ext cx="2762901" cy="368114"/>
              </a:xfrm>
              <a:prstGeom prst="rect">
                <a:avLst/>
              </a:prstGeom>
              <a:blipFill>
                <a:blip r:embed="rId9"/>
                <a:stretch>
                  <a:fillRect l="-1104" r="-442" b="-8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822BC031-3B14-6FA7-A2A3-AD73CF650C46}"/>
                  </a:ext>
                </a:extLst>
              </p:cNvPr>
              <p:cNvSpPr txBox="1"/>
              <p:nvPr/>
            </p:nvSpPr>
            <p:spPr>
              <a:xfrm>
                <a:off x="93388" y="5306169"/>
                <a:ext cx="3292363" cy="276999"/>
              </a:xfrm>
              <a:prstGeom prst="rect">
                <a:avLst/>
              </a:prstGeom>
              <a:noFill/>
              <a:ln>
                <a:solidFill>
                  <a:schemeClr val="tx1"/>
                </a:solidFill>
              </a:ln>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𝑊</m:t>
                          </m:r>
                          <m:r>
                            <a:rPr lang="pt-BR" b="0" i="1" smtClean="0">
                              <a:latin typeface="Cambria Math" panose="02040503050406030204" pitchFamily="18" charset="0"/>
                            </a:rPr>
                            <m:t>= </m:t>
                          </m:r>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3</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𝑛</m:t>
                          </m:r>
                        </m:sub>
                      </m:sSub>
                    </m:oMath>
                  </m:oMathPara>
                </a14:m>
                <a:endParaRPr lang="pt-BR" dirty="0">
                  <a:solidFill>
                    <a:srgbClr val="C00000"/>
                  </a:solidFill>
                </a:endParaRPr>
              </a:p>
            </p:txBody>
          </p:sp>
        </mc:Choice>
        <mc:Fallback xmlns="">
          <p:sp>
            <p:nvSpPr>
              <p:cNvPr id="25" name="CaixaDeTexto 24">
                <a:extLst>
                  <a:ext uri="{FF2B5EF4-FFF2-40B4-BE49-F238E27FC236}">
                    <a16:creationId xmlns:a16="http://schemas.microsoft.com/office/drawing/2014/main" id="{822BC031-3B14-6FA7-A2A3-AD73CF650C46}"/>
                  </a:ext>
                </a:extLst>
              </p:cNvPr>
              <p:cNvSpPr txBox="1">
                <a:spLocks noRot="1" noChangeAspect="1" noMove="1" noResize="1" noEditPoints="1" noAdjustHandles="1" noChangeArrowheads="1" noChangeShapeType="1" noTextEdit="1"/>
              </p:cNvSpPr>
              <p:nvPr/>
            </p:nvSpPr>
            <p:spPr>
              <a:xfrm>
                <a:off x="93388" y="5306169"/>
                <a:ext cx="3292363" cy="276999"/>
              </a:xfrm>
              <a:prstGeom prst="rect">
                <a:avLst/>
              </a:prstGeom>
              <a:blipFill>
                <a:blip r:embed="rId10"/>
                <a:stretch>
                  <a:fillRect b="-12500"/>
                </a:stretch>
              </a:blipFill>
              <a:ln>
                <a:solidFill>
                  <a:schemeClr val="tx1"/>
                </a:solidFill>
              </a:ln>
            </p:spPr>
            <p:txBody>
              <a:bodyPr/>
              <a:lstStyle/>
              <a:p>
                <a:r>
                  <a:rPr lang="pt-BR">
                    <a:noFill/>
                  </a:rPr>
                  <a:t> </a:t>
                </a:r>
              </a:p>
            </p:txBody>
          </p:sp>
        </mc:Fallback>
      </mc:AlternateContent>
      <p:cxnSp>
        <p:nvCxnSpPr>
          <p:cNvPr id="26" name="Conector: Angulado 25">
            <a:extLst>
              <a:ext uri="{FF2B5EF4-FFF2-40B4-BE49-F238E27FC236}">
                <a16:creationId xmlns:a16="http://schemas.microsoft.com/office/drawing/2014/main" id="{AF623393-D0DF-B5F0-02CF-1EF5FBF90F39}"/>
              </a:ext>
            </a:extLst>
          </p:cNvPr>
          <p:cNvCxnSpPr>
            <a:cxnSpLocks/>
            <a:stCxn id="25" idx="3"/>
            <a:endCxn id="24" idx="1"/>
          </p:cNvCxnSpPr>
          <p:nvPr/>
        </p:nvCxnSpPr>
        <p:spPr>
          <a:xfrm flipV="1">
            <a:off x="3385751" y="5444668"/>
            <a:ext cx="2623259" cy="1"/>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8782FF1-B297-E3BC-AFBC-6D202B13F8B0}"/>
                  </a:ext>
                </a:extLst>
              </p:cNvPr>
              <p:cNvSpPr txBox="1"/>
              <p:nvPr/>
            </p:nvSpPr>
            <p:spPr>
              <a:xfrm>
                <a:off x="6009010" y="6156173"/>
                <a:ext cx="2762901" cy="36811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i="1" dirty="0" smtClean="0">
                              <a:latin typeface="Cambria Math" panose="02040503050406030204" pitchFamily="18" charset="0"/>
                            </a:rPr>
                          </m:ctrlPr>
                        </m:borderBoxPr>
                        <m:e>
                          <m:r>
                            <a:rPr lang="pt-BR" i="1" smtClean="0">
                              <a:latin typeface="Cambria Math" panose="02040503050406030204" pitchFamily="18" charset="0"/>
                            </a:rPr>
                            <m:t>𝐸</m:t>
                          </m:r>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𝑛</m:t>
                              </m:r>
                            </m:sub>
                          </m:sSub>
                        </m:e>
                      </m:borderBox>
                      <m:r>
                        <a:rPr lang="pt-BR" b="0" i="1" smtClean="0">
                          <a:latin typeface="Cambria Math" panose="02040503050406030204" pitchFamily="18" charset="0"/>
                        </a:rPr>
                        <m:t> </m:t>
                      </m:r>
                    </m:oMath>
                  </m:oMathPara>
                </a14:m>
                <a:endParaRPr lang="pt-BR" dirty="0"/>
              </a:p>
            </p:txBody>
          </p:sp>
        </mc:Choice>
        <mc:Fallback xmlns="">
          <p:sp>
            <p:nvSpPr>
              <p:cNvPr id="22" name="CaixaDeTexto 21">
                <a:extLst>
                  <a:ext uri="{FF2B5EF4-FFF2-40B4-BE49-F238E27FC236}">
                    <a16:creationId xmlns:a16="http://schemas.microsoft.com/office/drawing/2014/main" id="{38782FF1-B297-E3BC-AFBC-6D202B13F8B0}"/>
                  </a:ext>
                </a:extLst>
              </p:cNvPr>
              <p:cNvSpPr txBox="1">
                <a:spLocks noRot="1" noChangeAspect="1" noMove="1" noResize="1" noEditPoints="1" noAdjustHandles="1" noChangeArrowheads="1" noChangeShapeType="1" noTextEdit="1"/>
              </p:cNvSpPr>
              <p:nvPr/>
            </p:nvSpPr>
            <p:spPr>
              <a:xfrm>
                <a:off x="6009010" y="6156173"/>
                <a:ext cx="2762901" cy="368114"/>
              </a:xfrm>
              <a:prstGeom prst="rect">
                <a:avLst/>
              </a:prstGeom>
              <a:blipFill>
                <a:blip r:embed="rId11"/>
                <a:stretch>
                  <a:fillRect b="-8333"/>
                </a:stretch>
              </a:blipFill>
            </p:spPr>
            <p:txBody>
              <a:bodyPr/>
              <a:lstStyle/>
              <a:p>
                <a:r>
                  <a:rPr lang="pt-BR">
                    <a:noFill/>
                  </a:rPr>
                  <a:t> </a:t>
                </a:r>
              </a:p>
            </p:txBody>
          </p:sp>
        </mc:Fallback>
      </mc:AlternateContent>
      <p:cxnSp>
        <p:nvCxnSpPr>
          <p:cNvPr id="19" name="Conector de Seta Reta 18">
            <a:extLst>
              <a:ext uri="{FF2B5EF4-FFF2-40B4-BE49-F238E27FC236}">
                <a16:creationId xmlns:a16="http://schemas.microsoft.com/office/drawing/2014/main" id="{AF246B63-39A6-A6A1-6E05-684BA74E8FA5}"/>
              </a:ext>
            </a:extLst>
          </p:cNvPr>
          <p:cNvCxnSpPr>
            <a:stCxn id="24" idx="2"/>
            <a:endCxn id="22" idx="0"/>
          </p:cNvCxnSpPr>
          <p:nvPr/>
        </p:nvCxnSpPr>
        <p:spPr>
          <a:xfrm>
            <a:off x="7390461" y="5628725"/>
            <a:ext cx="0" cy="5274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5836ED9B-7F47-F91D-1F00-A1E169937412}"/>
                  </a:ext>
                </a:extLst>
              </p:cNvPr>
              <p:cNvSpPr txBox="1"/>
              <p:nvPr/>
            </p:nvSpPr>
            <p:spPr>
              <a:xfrm>
                <a:off x="6475211" y="5753949"/>
                <a:ext cx="80554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r>
                        <a:rPr lang="pt-BR" b="0" i="1" smtClean="0">
                          <a:latin typeface="Cambria Math" panose="02040503050406030204" pitchFamily="18" charset="0"/>
                        </a:rPr>
                        <m:t>𝑡</m:t>
                      </m:r>
                      <m:r>
                        <a:rPr lang="pt-BR" b="0" i="1" smtClean="0">
                          <a:latin typeface="Cambria Math" panose="02040503050406030204" pitchFamily="18" charset="0"/>
                        </a:rPr>
                        <m:t>→∞</m:t>
                      </m:r>
                    </m:oMath>
                  </m:oMathPara>
                </a14:m>
                <a:endParaRPr lang="pt-BR" dirty="0"/>
              </a:p>
            </p:txBody>
          </p:sp>
        </mc:Choice>
        <mc:Fallback xmlns="">
          <p:sp>
            <p:nvSpPr>
              <p:cNvPr id="23" name="CaixaDeTexto 22">
                <a:extLst>
                  <a:ext uri="{FF2B5EF4-FFF2-40B4-BE49-F238E27FC236}">
                    <a16:creationId xmlns:a16="http://schemas.microsoft.com/office/drawing/2014/main" id="{5836ED9B-7F47-F91D-1F00-A1E169937412}"/>
                  </a:ext>
                </a:extLst>
              </p:cNvPr>
              <p:cNvSpPr txBox="1">
                <a:spLocks noRot="1" noChangeAspect="1" noMove="1" noResize="1" noEditPoints="1" noAdjustHandles="1" noChangeArrowheads="1" noChangeShapeType="1" noTextEdit="1"/>
              </p:cNvSpPr>
              <p:nvPr/>
            </p:nvSpPr>
            <p:spPr>
              <a:xfrm>
                <a:off x="6475211" y="5753949"/>
                <a:ext cx="805541" cy="276999"/>
              </a:xfrm>
              <a:prstGeom prst="rect">
                <a:avLst/>
              </a:prstGeom>
              <a:blipFill>
                <a:blip r:embed="rId12"/>
                <a:stretch>
                  <a:fillRect l="-6061" r="-3788" b="-6667"/>
                </a:stretch>
              </a:blipFill>
            </p:spPr>
            <p:txBody>
              <a:bodyPr/>
              <a:lstStyle/>
              <a:p>
                <a:r>
                  <a:rPr lang="pt-BR">
                    <a:noFill/>
                  </a:rPr>
                  <a:t> </a:t>
                </a:r>
              </a:p>
            </p:txBody>
          </p:sp>
        </mc:Fallback>
      </mc:AlternateContent>
      <p:sp>
        <p:nvSpPr>
          <p:cNvPr id="27" name="CaixaDeTexto 26">
            <a:extLst>
              <a:ext uri="{FF2B5EF4-FFF2-40B4-BE49-F238E27FC236}">
                <a16:creationId xmlns:a16="http://schemas.microsoft.com/office/drawing/2014/main" id="{3CDEFF5C-8FDD-43A6-C791-EA0E06479E7A}"/>
              </a:ext>
            </a:extLst>
          </p:cNvPr>
          <p:cNvSpPr txBox="1"/>
          <p:nvPr/>
        </p:nvSpPr>
        <p:spPr>
          <a:xfrm>
            <a:off x="7510219" y="5775983"/>
            <a:ext cx="895758" cy="246221"/>
          </a:xfrm>
          <a:prstGeom prst="rect">
            <a:avLst/>
          </a:prstGeom>
          <a:noFill/>
        </p:spPr>
        <p:txBody>
          <a:bodyPr wrap="none" lIns="0" tIns="0" rIns="0" bIns="0" rtlCol="0">
            <a:spAutoFit/>
          </a:bodyPr>
          <a:lstStyle/>
          <a:p>
            <a:r>
              <a:rPr lang="pt-BR" sz="1600" dirty="0"/>
              <a:t>dissipation</a:t>
            </a:r>
            <a:endParaRPr lang="pt-BR" dirty="0"/>
          </a:p>
        </p:txBody>
      </p:sp>
    </p:spTree>
    <p:extLst>
      <p:ext uri="{BB962C8B-B14F-4D97-AF65-F5344CB8AC3E}">
        <p14:creationId xmlns:p14="http://schemas.microsoft.com/office/powerpoint/2010/main" val="1004514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8"/>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2"/>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10"/>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16"/>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2"/>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9" grpId="1" animBg="1"/>
      <p:bldP spid="10" grpId="0" animBg="1"/>
      <p:bldP spid="10" grpId="1" animBg="1"/>
      <p:bldP spid="11" grpId="0"/>
      <p:bldP spid="11" grpId="1"/>
      <p:bldP spid="12" grpId="0"/>
      <p:bldP spid="12" grpId="1"/>
      <p:bldP spid="16" grpId="0"/>
      <p:bldP spid="16" grpId="1"/>
      <p:bldP spid="18" grpId="0"/>
      <p:bldP spid="18" grpId="1"/>
      <p:bldP spid="13" grpId="0"/>
      <p:bldP spid="17" grpId="0"/>
      <p:bldP spid="24" grpId="0"/>
      <p:bldP spid="25" grpId="0" animBg="1"/>
      <p:bldP spid="22" grpId="0"/>
      <p:bldP spid="23" grpId="0"/>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7B7753A-9FB9-43F1-9F30-0BB43FA18058}"/>
                  </a:ext>
                </a:extLst>
              </p:cNvPr>
              <p:cNvSpPr txBox="1"/>
              <p:nvPr/>
            </p:nvSpPr>
            <p:spPr>
              <a:xfrm>
                <a:off x="4129623" y="1644418"/>
                <a:ext cx="4780402" cy="4393126"/>
              </a:xfrm>
              <a:prstGeom prst="rect">
                <a:avLst/>
              </a:prstGeom>
              <a:noFill/>
            </p:spPr>
            <p:txBody>
              <a:bodyPr wrap="square" rtlCol="0" anchor="ctr">
                <a:spAutoFit/>
              </a:bodyPr>
              <a:lstStyle/>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i="1"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𝑆</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𝑀𝑔𝑅</m:t>
                      </m:r>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b="0" i="1" smtClean="0">
                              <a:latin typeface="Cambria Math" panose="02040503050406030204" pitchFamily="18" charset="0"/>
                            </a:rPr>
                            <m:t>𝑈</m:t>
                          </m:r>
                        </m:e>
                        <m:sub>
                          <m:r>
                            <a:rPr lang="pt-BR" i="1">
                              <a:latin typeface="Cambria Math" panose="02040503050406030204" pitchFamily="18" charset="0"/>
                            </a:rPr>
                            <m:t>𝐹</m:t>
                          </m:r>
                        </m:sub>
                      </m:sSub>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𝑝</m:t>
                      </m:r>
                      <m:r>
                        <a:rPr lang="pt-BR" b="0" i="1" smtClean="0">
                          <a:latin typeface="Cambria Math" panose="02040503050406030204" pitchFamily="18" charset="0"/>
                        </a:rPr>
                        <m:t>𝑜𝑡𝑒𝑛𝑡𝑖𝑎𝑙</m:t>
                      </m:r>
                      <m:r>
                        <a:rPr lang="pt-BR" b="0" i="1" smtClean="0">
                          <a:latin typeface="Cambria Math" panose="02040503050406030204" pitchFamily="18" charset="0"/>
                        </a:rPr>
                        <m:t> </m:t>
                      </m:r>
                      <m:r>
                        <a:rPr lang="pt-BR" b="0" i="1" smtClean="0">
                          <a:latin typeface="Cambria Math" panose="02040503050406030204" pitchFamily="18" charset="0"/>
                        </a:rPr>
                        <m:t>𝑒𝑛𝑒𝑟𝑔𝑦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𝑈</m:t>
                          </m:r>
                        </m:e>
                        <m:sub>
                          <m:r>
                            <a:rPr lang="pt-BR" b="0" i="1" smtClean="0">
                              <a:solidFill>
                                <a:schemeClr val="tx1"/>
                              </a:solidFill>
                              <a:latin typeface="Cambria Math" panose="02040503050406030204" pitchFamily="18" charset="0"/>
                            </a:rPr>
                            <m:t>𝐹</m:t>
                          </m:r>
                        </m:sub>
                      </m:sSub>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𝐻</m:t>
                          </m:r>
                        </m:num>
                        <m:den>
                          <m:r>
                            <a:rPr lang="pt-BR" b="0" i="1" smtClean="0">
                              <a:solidFill>
                                <a:schemeClr val="tx1"/>
                              </a:solidFill>
                              <a:latin typeface="Cambria Math" panose="02040503050406030204" pitchFamily="18" charset="0"/>
                            </a:rPr>
                            <m:t>2</m:t>
                          </m:r>
                        </m:den>
                      </m:f>
                      <m:r>
                        <a:rPr lang="pt-BR" b="0" i="1" smtClean="0">
                          <a:solidFill>
                            <a:schemeClr val="tx1"/>
                          </a:solidFill>
                          <a:latin typeface="Cambria Math" panose="02040503050406030204" pitchFamily="18" charset="0"/>
                        </a:rPr>
                        <m:t>=</m:t>
                      </m:r>
                      <m:r>
                        <a:rPr lang="pt-BR" b="0" i="1" smtClean="0">
                          <a:solidFill>
                            <a:schemeClr val="tx1"/>
                          </a:solidFill>
                          <a:latin typeface="Cambria Math" panose="02040503050406030204" pitchFamily="18" charset="0"/>
                        </a:rPr>
                        <m:t>𝑀𝑔</m:t>
                      </m:r>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𝑄𝑅</m:t>
                          </m:r>
                        </m:num>
                        <m:den>
                          <m:r>
                            <a:rPr lang="pt-BR" b="0" i="1" smtClean="0">
                              <a:solidFill>
                                <a:schemeClr val="tx1"/>
                              </a:solidFill>
                              <a:latin typeface="Cambria Math" panose="02040503050406030204" pitchFamily="18" charset="0"/>
                            </a:rPr>
                            <m:t>2</m:t>
                          </m:r>
                        </m:den>
                      </m:f>
                    </m:oMath>
                  </m:oMathPara>
                </a14:m>
                <a:endParaRPr lang="pt-BR" dirty="0">
                  <a:solidFill>
                    <a:schemeClr val="tx1"/>
                  </a:solidFill>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b="0" i="1" smtClean="0">
                          <a:latin typeface="Cambria Math" panose="02040503050406030204" pitchFamily="18" charset="0"/>
                        </a:rPr>
                        <m:t>𝑝𝑟𝑜𝑏𝑎𝑏𝑖𝑙𝑖𝑡𝑦</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𝑓𝑎𝑐𝑒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dirty="0"/>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𝑆</m:t>
                          </m:r>
                        </m:sub>
                      </m:sSub>
                      <m:r>
                        <a:rPr lang="pt-BR" b="0" i="1" smtClean="0">
                          <a:latin typeface="Cambria Math" panose="02040503050406030204" pitchFamily="18" charset="0"/>
                        </a:rPr>
                        <m:t>:</m:t>
                      </m:r>
                      <m:r>
                        <a:rPr lang="pt-BR" b="0" i="1" smtClean="0">
                          <a:latin typeface="Cambria Math" panose="02040503050406030204" pitchFamily="18" charset="0"/>
                        </a:rPr>
                        <m:t>𝑚𝑢𝑙𝑡𝑖𝑝𝑙𝑖𝑐𝑖𝑡𝑦</m:t>
                      </m:r>
                      <m:r>
                        <a:rPr lang="pt-BR" b="0" i="1" smtClean="0">
                          <a:latin typeface="Cambria Math" panose="02040503050406030204" pitchFamily="18" charset="0"/>
                        </a:rPr>
                        <m:t> </m:t>
                      </m:r>
                      <m:r>
                        <a:rPr lang="pt-BR" b="0" i="1" smtClean="0">
                          <a:latin typeface="Cambria Math" panose="02040503050406030204" pitchFamily="18" charset="0"/>
                        </a:rPr>
                        <m:t>𝑓𝑎𝑐𝑡𝑜𝑟</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𝑠𝑖𝑑𝑒</m:t>
                      </m:r>
                      <m:r>
                        <a:rPr lang="pt-BR" b="0" i="1" smtClean="0">
                          <a:latin typeface="Cambria Math" panose="02040503050406030204" pitchFamily="18" charset="0"/>
                        </a:rPr>
                        <m:t>" </m:t>
                      </m:r>
                      <m:r>
                        <a:rPr lang="pt-BR" b="0" i="1" smtClean="0">
                          <a:latin typeface="Cambria Math" panose="02040503050406030204" pitchFamily="18" charset="0"/>
                        </a:rPr>
                        <m:t>𝑠𝑡𝑎𝑡𝑒</m:t>
                      </m:r>
                    </m:oMath>
                  </m:oMathPara>
                </a14:m>
                <a:endParaRPr lang="pt-BR" b="0" i="1" dirty="0">
                  <a:latin typeface="Cambria Math" panose="02040503050406030204" pitchFamily="18" charset="0"/>
                </a:endParaRPr>
              </a:p>
              <a:p>
                <a:pPr algn="ctr">
                  <a:lnSpc>
                    <a:spcPct val="175000"/>
                  </a:lnSpc>
                </a:pPr>
                <a14:m>
                  <m:oMathPara xmlns:m="http://schemas.openxmlformats.org/officeDocument/2006/math">
                    <m:oMathParaPr>
                      <m:jc m:val="centerGroup"/>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r>
                        <a:rPr lang="pt-BR" b="0" i="1" smtClean="0">
                          <a:latin typeface="Cambria Math" panose="02040503050406030204" pitchFamily="18" charset="0"/>
                        </a:rPr>
                        <m:t>:</m:t>
                      </m:r>
                      <m:r>
                        <a:rPr lang="pt-BR" i="1">
                          <a:latin typeface="Cambria Math" panose="02040503050406030204" pitchFamily="18" charset="0"/>
                        </a:rPr>
                        <m:t>𝑚𝑢𝑙𝑡𝑖𝑝𝑙𝑖𝑐𝑖𝑡𝑦</m:t>
                      </m:r>
                      <m:r>
                        <a:rPr lang="pt-BR" i="1">
                          <a:latin typeface="Cambria Math" panose="02040503050406030204" pitchFamily="18" charset="0"/>
                        </a:rPr>
                        <m:t> </m:t>
                      </m:r>
                      <m:r>
                        <a:rPr lang="pt-BR" i="1">
                          <a:latin typeface="Cambria Math" panose="02040503050406030204" pitchFamily="18" charset="0"/>
                        </a:rPr>
                        <m:t>𝑓𝑎𝑐𝑡𝑜𝑟</m:t>
                      </m:r>
                      <m:r>
                        <a:rPr lang="pt-BR" i="1">
                          <a:latin typeface="Cambria Math" panose="02040503050406030204" pitchFamily="18" charset="0"/>
                        </a:rPr>
                        <m:t> </m:t>
                      </m:r>
                      <m:r>
                        <a:rPr lang="pt-BR" b="0" i="1" smtClean="0">
                          <a:latin typeface="Cambria Math" panose="02040503050406030204" pitchFamily="18" charset="0"/>
                        </a:rPr>
                        <m:t>𝑜𝑓</m:t>
                      </m:r>
                      <m:r>
                        <a:rPr lang="pt-BR" i="1">
                          <a:latin typeface="Cambria Math" panose="02040503050406030204" pitchFamily="18" charset="0"/>
                        </a:rPr>
                        <m:t> "</m:t>
                      </m:r>
                      <m:r>
                        <a:rPr lang="pt-BR" b="0" i="1" smtClean="0">
                          <a:latin typeface="Cambria Math" panose="02040503050406030204" pitchFamily="18" charset="0"/>
                        </a:rPr>
                        <m:t>𝑓𝑎𝑐𝑒</m:t>
                      </m:r>
                      <m:r>
                        <a:rPr lang="pt-BR" i="1">
                          <a:latin typeface="Cambria Math" panose="02040503050406030204" pitchFamily="18" charset="0"/>
                        </a:rPr>
                        <m:t>" </m:t>
                      </m:r>
                      <m:r>
                        <a:rPr lang="pt-BR" i="1">
                          <a:latin typeface="Cambria Math" panose="02040503050406030204" pitchFamily="18" charset="0"/>
                        </a:rPr>
                        <m:t>𝑠𝑡𝑎𝑡𝑒</m:t>
                      </m:r>
                    </m:oMath>
                  </m:oMathPara>
                </a14:m>
                <a:endParaRPr lang="pt-BR" b="0" dirty="0"/>
              </a:p>
            </p:txBody>
          </p:sp>
        </mc:Choice>
        <mc:Fallback xmlns="">
          <p:sp>
            <p:nvSpPr>
              <p:cNvPr id="6" name="CaixaDeTexto 5">
                <a:extLst>
                  <a:ext uri="{FF2B5EF4-FFF2-40B4-BE49-F238E27FC236}">
                    <a16:creationId xmlns:a16="http://schemas.microsoft.com/office/drawing/2014/main" id="{77B7753A-9FB9-43F1-9F30-0BB43FA18058}"/>
                  </a:ext>
                </a:extLst>
              </p:cNvPr>
              <p:cNvSpPr txBox="1">
                <a:spLocks noRot="1" noChangeAspect="1" noMove="1" noResize="1" noEditPoints="1" noAdjustHandles="1" noChangeArrowheads="1" noChangeShapeType="1" noTextEdit="1"/>
              </p:cNvSpPr>
              <p:nvPr/>
            </p:nvSpPr>
            <p:spPr>
              <a:xfrm>
                <a:off x="4129623" y="1644418"/>
                <a:ext cx="4780402" cy="4393126"/>
              </a:xfrm>
              <a:prstGeom prst="rect">
                <a:avLst/>
              </a:prstGeom>
              <a:blipFill>
                <a:blip r:embed="rId2"/>
                <a:stretch>
                  <a:fillRect/>
                </a:stretch>
              </a:blipFill>
            </p:spPr>
            <p:txBody>
              <a:bodyPr/>
              <a:lstStyle/>
              <a:p>
                <a:r>
                  <a:rPr lang="pt-BR">
                    <a:noFill/>
                  </a:rPr>
                  <a:t> </a:t>
                </a:r>
              </a:p>
            </p:txBody>
          </p:sp>
        </mc:Fallback>
      </mc:AlternateContent>
      <p:sp>
        <p:nvSpPr>
          <p:cNvPr id="2" name="Espaço Reservado para Número de Slide 1">
            <a:extLst>
              <a:ext uri="{FF2B5EF4-FFF2-40B4-BE49-F238E27FC236}">
                <a16:creationId xmlns:a16="http://schemas.microsoft.com/office/drawing/2014/main" id="{3F8BF2FB-33D2-46A4-B920-E090563F96EB}"/>
              </a:ext>
            </a:extLst>
          </p:cNvPr>
          <p:cNvSpPr>
            <a:spLocks noGrp="1"/>
          </p:cNvSpPr>
          <p:nvPr>
            <p:ph type="sldNum" sz="quarter" idx="4"/>
          </p:nvPr>
        </p:nvSpPr>
        <p:spPr/>
        <p:txBody>
          <a:bodyPr/>
          <a:lstStyle/>
          <a:p>
            <a:fld id="{9892FFFB-AE51-A74C-8150-E041A9400B6F}" type="slidenum">
              <a:rPr lang="pt-BR" smtClean="0"/>
              <a:pPr/>
              <a:t>11</a:t>
            </a:fld>
            <a:endParaRPr lang="pt-BR"/>
          </a:p>
        </p:txBody>
      </p:sp>
      <p:sp>
        <p:nvSpPr>
          <p:cNvPr id="3" name="CaixaDeTexto 2">
            <a:extLst>
              <a:ext uri="{FF2B5EF4-FFF2-40B4-BE49-F238E27FC236}">
                <a16:creationId xmlns:a16="http://schemas.microsoft.com/office/drawing/2014/main" id="{81372C92-5973-4848-8316-7C119AEF7EC3}"/>
              </a:ext>
            </a:extLst>
          </p:cNvPr>
          <p:cNvSpPr txBox="1"/>
          <p:nvPr/>
        </p:nvSpPr>
        <p:spPr>
          <a:xfrm>
            <a:off x="4197208" y="1008830"/>
            <a:ext cx="4640311" cy="553998"/>
          </a:xfrm>
          <a:prstGeom prst="rect">
            <a:avLst/>
          </a:prstGeom>
          <a:noFill/>
        </p:spPr>
        <p:txBody>
          <a:bodyPr wrap="square" rtlCol="0">
            <a:spAutoFit/>
          </a:bodyPr>
          <a:lstStyle/>
          <a:p>
            <a:pPr algn="ctr"/>
            <a:r>
              <a:rPr lang="pt-BR" sz="3000" b="1" u="sng" dirty="0">
                <a:solidFill>
                  <a:srgbClr val="384456"/>
                </a:solidFill>
                <a:latin typeface="+mj-lt"/>
              </a:rPr>
              <a:t>Definitions</a:t>
            </a:r>
          </a:p>
        </p:txBody>
      </p:sp>
      <p:grpSp>
        <p:nvGrpSpPr>
          <p:cNvPr id="16" name="Agrupar 15">
            <a:extLst>
              <a:ext uri="{FF2B5EF4-FFF2-40B4-BE49-F238E27FC236}">
                <a16:creationId xmlns:a16="http://schemas.microsoft.com/office/drawing/2014/main" id="{CDC66D83-FDDD-4450-8D22-381716F48440}"/>
              </a:ext>
            </a:extLst>
          </p:cNvPr>
          <p:cNvGrpSpPr>
            <a:grpSpLocks noChangeAspect="1"/>
          </p:cNvGrpSpPr>
          <p:nvPr/>
        </p:nvGrpSpPr>
        <p:grpSpPr>
          <a:xfrm>
            <a:off x="1286011" y="2726415"/>
            <a:ext cx="1857204" cy="1101972"/>
            <a:chOff x="957685" y="2651205"/>
            <a:chExt cx="1857204" cy="1101972"/>
          </a:xfrm>
        </p:grpSpPr>
        <p:grpSp>
          <p:nvGrpSpPr>
            <p:cNvPr id="9" name="Agrupar 8">
              <a:extLst>
                <a:ext uri="{FF2B5EF4-FFF2-40B4-BE49-F238E27FC236}">
                  <a16:creationId xmlns:a16="http://schemas.microsoft.com/office/drawing/2014/main" id="{4745F00E-A4E7-415E-9595-2DF2B467A530}"/>
                </a:ext>
              </a:extLst>
            </p:cNvPr>
            <p:cNvGrpSpPr/>
            <p:nvPr/>
          </p:nvGrpSpPr>
          <p:grpSpPr>
            <a:xfrm>
              <a:off x="957685" y="2651205"/>
              <a:ext cx="1116000" cy="958768"/>
              <a:chOff x="1424221" y="2698830"/>
              <a:chExt cx="1116000" cy="958768"/>
            </a:xfrm>
          </p:grpSpPr>
          <p:sp>
            <p:nvSpPr>
              <p:cNvPr id="4" name="Elipse 3">
                <a:extLst>
                  <a:ext uri="{FF2B5EF4-FFF2-40B4-BE49-F238E27FC236}">
                    <a16:creationId xmlns:a16="http://schemas.microsoft.com/office/drawing/2014/main" id="{230D1B8F-6F5E-4540-88A5-8850788223A6}"/>
                  </a:ext>
                </a:extLst>
              </p:cNvPr>
              <p:cNvSpPr/>
              <p:nvPr/>
            </p:nvSpPr>
            <p:spPr>
              <a:xfrm>
                <a:off x="1424221" y="2698830"/>
                <a:ext cx="1116000" cy="958768"/>
              </a:xfrm>
              <a:prstGeom prst="ellipse">
                <a:avLst/>
              </a:prstGeom>
              <a:solidFill>
                <a:srgbClr val="FFFFFF">
                  <a:alpha val="64706"/>
                </a:srgbClr>
              </a:solidFill>
              <a:ln>
                <a:solidFill>
                  <a:srgbClr val="FFFFFF">
                    <a:alpha val="64706"/>
                  </a:srgbClr>
                </a:solidFill>
              </a:ln>
              <a:scene3d>
                <a:camera prst="isometricOffAxis2Top">
                  <a:rot lat="19635262" lon="3289556" rev="19715224"/>
                </a:camera>
                <a:lightRig rig="balanced" dir="t">
                  <a:rot lat="0" lon="0" rev="16800000"/>
                </a:lightRig>
              </a:scene3d>
              <a:sp3d extrusionH="1060450">
                <a:bevelT w="165100" prst="coolSlant"/>
                <a:bevelB w="152400"/>
                <a:extrusionClr>
                  <a:schemeClr val="bg1"/>
                </a:extrusionClr>
                <a:contourClr>
                  <a:schemeClr val="bg1"/>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 name="Elipse 6">
                <a:extLst>
                  <a:ext uri="{FF2B5EF4-FFF2-40B4-BE49-F238E27FC236}">
                    <a16:creationId xmlns:a16="http://schemas.microsoft.com/office/drawing/2014/main" id="{31262C34-A3CD-4B36-B993-23D13BDFCC98}"/>
                  </a:ext>
                </a:extLst>
              </p:cNvPr>
              <p:cNvSpPr/>
              <p:nvPr/>
            </p:nvSpPr>
            <p:spPr>
              <a:xfrm rot="19660105">
                <a:off x="1475829" y="2881334"/>
                <a:ext cx="1031833" cy="612810"/>
              </a:xfrm>
              <a:prstGeom prst="ellipse">
                <a:avLst/>
              </a:prstGeom>
              <a:solidFill>
                <a:srgbClr val="183CAE">
                  <a:alpha val="65098"/>
                </a:srgbClr>
              </a:solidFill>
              <a:ln w="3175">
                <a:noFill/>
              </a:ln>
              <a:scene3d>
                <a:camera prst="perspectiveRelaxedModerately"/>
                <a:lightRig rig="balanced" dir="t">
                  <a:rot lat="0" lon="0" rev="14400000"/>
                </a:lightRig>
              </a:scene3d>
              <a:sp3d prstMaterial="dkEdge">
                <a:bevelT w="3175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2" name="Conector reto 11">
              <a:extLst>
                <a:ext uri="{FF2B5EF4-FFF2-40B4-BE49-F238E27FC236}">
                  <a16:creationId xmlns:a16="http://schemas.microsoft.com/office/drawing/2014/main" id="{B191DD0B-AAB8-467B-A615-DDC338E28359}"/>
                </a:ext>
              </a:extLst>
            </p:cNvPr>
            <p:cNvCxnSpPr>
              <a:endCxn id="7" idx="6"/>
            </p:cNvCxnSpPr>
            <p:nvPr/>
          </p:nvCxnSpPr>
          <p:spPr>
            <a:xfrm flipV="1">
              <a:off x="1525209" y="2864192"/>
              <a:ext cx="435933" cy="24286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CaixaDeTexto 12">
              <a:extLst>
                <a:ext uri="{FF2B5EF4-FFF2-40B4-BE49-F238E27FC236}">
                  <a16:creationId xmlns:a16="http://schemas.microsoft.com/office/drawing/2014/main" id="{4E6BCA26-A40E-4B05-9905-CD45F3C58A62}"/>
                </a:ext>
              </a:extLst>
            </p:cNvPr>
            <p:cNvSpPr txBox="1"/>
            <p:nvPr/>
          </p:nvSpPr>
          <p:spPr>
            <a:xfrm>
              <a:off x="1579345" y="2945923"/>
              <a:ext cx="327660" cy="369332"/>
            </a:xfrm>
            <a:prstGeom prst="rect">
              <a:avLst/>
            </a:prstGeom>
            <a:noFill/>
          </p:spPr>
          <p:txBody>
            <a:bodyPr wrap="square" rtlCol="0">
              <a:spAutoFit/>
            </a:bodyPr>
            <a:lstStyle/>
            <a:p>
              <a:r>
                <a:rPr lang="pt-BR" b="1" dirty="0">
                  <a:solidFill>
                    <a:schemeClr val="accent4"/>
                  </a:solidFill>
                </a:rPr>
                <a:t>R</a:t>
              </a:r>
            </a:p>
          </p:txBody>
        </p:sp>
        <p:sp>
          <p:nvSpPr>
            <p:cNvPr id="14" name="Chave Direita 13">
              <a:extLst>
                <a:ext uri="{FF2B5EF4-FFF2-40B4-BE49-F238E27FC236}">
                  <a16:creationId xmlns:a16="http://schemas.microsoft.com/office/drawing/2014/main" id="{AE4590E0-B1B0-406D-B03F-314BBCC0291F}"/>
                </a:ext>
              </a:extLst>
            </p:cNvPr>
            <p:cNvSpPr/>
            <p:nvPr/>
          </p:nvSpPr>
          <p:spPr>
            <a:xfrm rot="19392138">
              <a:off x="2281668" y="2684785"/>
              <a:ext cx="195645" cy="1068392"/>
            </a:xfrm>
            <a:prstGeom prst="rightBrace">
              <a:avLst>
                <a:gd name="adj1" fmla="val 44199"/>
                <a:gd name="adj2" fmla="val 50000"/>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CaixaDeTexto 14">
              <a:extLst>
                <a:ext uri="{FF2B5EF4-FFF2-40B4-BE49-F238E27FC236}">
                  <a16:creationId xmlns:a16="http://schemas.microsoft.com/office/drawing/2014/main" id="{8B5BCCE8-3A2E-4A56-AA34-62B25A1C54C5}"/>
                </a:ext>
              </a:extLst>
            </p:cNvPr>
            <p:cNvSpPr txBox="1"/>
            <p:nvPr/>
          </p:nvSpPr>
          <p:spPr>
            <a:xfrm>
              <a:off x="2406076" y="2922389"/>
              <a:ext cx="408813" cy="369332"/>
            </a:xfrm>
            <a:prstGeom prst="rect">
              <a:avLst/>
            </a:prstGeom>
            <a:noFill/>
          </p:spPr>
          <p:txBody>
            <a:bodyPr wrap="square" rtlCol="0">
              <a:spAutoFit/>
            </a:bodyPr>
            <a:lstStyle/>
            <a:p>
              <a:r>
                <a:rPr lang="pt-BR" b="1" dirty="0">
                  <a:solidFill>
                    <a:srgbClr val="C00000"/>
                  </a:solidFill>
                </a:rPr>
                <a:t>H</a:t>
              </a:r>
            </a:p>
          </p:txBody>
        </p:sp>
      </p:grpSp>
      <p:pic>
        <p:nvPicPr>
          <p:cNvPr id="18" name="Imagem 17">
            <a:extLst>
              <a:ext uri="{FF2B5EF4-FFF2-40B4-BE49-F238E27FC236}">
                <a16:creationId xmlns:a16="http://schemas.microsoft.com/office/drawing/2014/main" id="{739AD32B-5FAC-4745-B349-3EDFA859EE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0031" y="1962257"/>
            <a:ext cx="3288343" cy="2933485"/>
          </a:xfrm>
          <a:prstGeom prst="rect">
            <a:avLst/>
          </a:prstGeom>
        </p:spPr>
      </p:pic>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5A1EDDAA-56D5-121A-4BB2-2804068DE346}"/>
                  </a:ext>
                </a:extLst>
              </p:cNvPr>
              <p:cNvSpPr txBox="1"/>
              <p:nvPr/>
            </p:nvSpPr>
            <p:spPr>
              <a:xfrm>
                <a:off x="242797" y="2999690"/>
                <a:ext cx="4582048" cy="1125821"/>
              </a:xfrm>
              <a:prstGeom prst="rect">
                <a:avLst/>
              </a:prstGeom>
              <a:noFill/>
            </p:spPr>
            <p:txBody>
              <a:bodyPr wrap="square">
                <a:spAutoFit/>
              </a:bodyPr>
              <a:lstStyle/>
              <a:p>
                <a:pPr algn="ctr">
                  <a:lnSpc>
                    <a:spcPct val="200000"/>
                  </a:lnSpc>
                </a:pPr>
                <a14:m>
                  <m:oMathPara xmlns:m="http://schemas.openxmlformats.org/officeDocument/2006/math">
                    <m:oMathParaPr>
                      <m:jc m:val="centerGroup"/>
                    </m:oMathParaPr>
                    <m:oMath xmlns:m="http://schemas.openxmlformats.org/officeDocument/2006/math">
                      <m:r>
                        <a:rPr lang="pt-BR" b="1" i="1" smtClean="0">
                          <a:latin typeface="Cambria Math" panose="02040503050406030204" pitchFamily="18" charset="0"/>
                        </a:rPr>
                        <m:t>𝑸</m:t>
                      </m:r>
                      <m:r>
                        <a:rPr lang="pt-BR" b="1" i="1" smtClean="0">
                          <a:latin typeface="Cambria Math" panose="02040503050406030204" pitchFamily="18" charset="0"/>
                        </a:rPr>
                        <m:t>= </m:t>
                      </m:r>
                      <m:f>
                        <m:fPr>
                          <m:ctrlPr>
                            <a:rPr lang="pt-BR" b="1" i="1" smtClean="0">
                              <a:latin typeface="Cambria Math" panose="02040503050406030204" pitchFamily="18" charset="0"/>
                            </a:rPr>
                          </m:ctrlPr>
                        </m:fPr>
                        <m:num>
                          <m:r>
                            <a:rPr lang="pt-BR" b="1" i="1" smtClean="0">
                              <a:latin typeface="Cambria Math" panose="02040503050406030204" pitchFamily="18" charset="0"/>
                            </a:rPr>
                            <m:t>𝑯</m:t>
                          </m:r>
                        </m:num>
                        <m:den>
                          <m:r>
                            <a:rPr lang="pt-BR" b="1" i="1" smtClean="0">
                              <a:latin typeface="Cambria Math" panose="02040503050406030204" pitchFamily="18" charset="0"/>
                            </a:rPr>
                            <m:t>𝑹</m:t>
                          </m:r>
                        </m:den>
                      </m:f>
                    </m:oMath>
                  </m:oMathPara>
                </a14:m>
                <a:endParaRPr lang="pt-BR" b="1" dirty="0"/>
              </a:p>
            </p:txBody>
          </p:sp>
        </mc:Choice>
        <mc:Fallback xmlns="">
          <p:sp>
            <p:nvSpPr>
              <p:cNvPr id="17" name="CaixaDeTexto 16">
                <a:extLst>
                  <a:ext uri="{FF2B5EF4-FFF2-40B4-BE49-F238E27FC236}">
                    <a16:creationId xmlns:a16="http://schemas.microsoft.com/office/drawing/2014/main" id="{5A1EDDAA-56D5-121A-4BB2-2804068DE346}"/>
                  </a:ext>
                </a:extLst>
              </p:cNvPr>
              <p:cNvSpPr txBox="1">
                <a:spLocks noRot="1" noChangeAspect="1" noMove="1" noResize="1" noEditPoints="1" noAdjustHandles="1" noChangeArrowheads="1" noChangeShapeType="1" noTextEdit="1"/>
              </p:cNvSpPr>
              <p:nvPr/>
            </p:nvSpPr>
            <p:spPr>
              <a:xfrm>
                <a:off x="242797" y="2999690"/>
                <a:ext cx="4582048" cy="1125821"/>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8391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C2716C9-F23C-4D92-92BE-40F5EE6DA1B8}"/>
              </a:ext>
            </a:extLst>
          </p:cNvPr>
          <p:cNvSpPr>
            <a:spLocks noGrp="1"/>
          </p:cNvSpPr>
          <p:nvPr>
            <p:ph type="sldNum" sz="quarter" idx="4"/>
          </p:nvPr>
        </p:nvSpPr>
        <p:spPr/>
        <p:txBody>
          <a:bodyPr/>
          <a:lstStyle/>
          <a:p>
            <a:fld id="{9892FFFB-AE51-A74C-8150-E041A9400B6F}" type="slidenum">
              <a:rPr lang="pt-BR" smtClean="0"/>
              <a:pPr/>
              <a:t>12</a:t>
            </a:fld>
            <a:endParaRPr lang="pt-BR"/>
          </a:p>
        </p:txBody>
      </p:sp>
      <p:sp>
        <p:nvSpPr>
          <p:cNvPr id="3" name="CaixaDeTexto 2">
            <a:extLst>
              <a:ext uri="{FF2B5EF4-FFF2-40B4-BE49-F238E27FC236}">
                <a16:creationId xmlns:a16="http://schemas.microsoft.com/office/drawing/2014/main" id="{3FAAEF4A-D9F7-4FFE-A272-8B853B44E1B7}"/>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Canonical ensemble for a two-level system</a:t>
            </a:r>
          </a:p>
        </p:txBody>
      </p:sp>
      <p:sp>
        <p:nvSpPr>
          <p:cNvPr id="8" name="CaixaDeTexto 7">
            <a:extLst>
              <a:ext uri="{FF2B5EF4-FFF2-40B4-BE49-F238E27FC236}">
                <a16:creationId xmlns:a16="http://schemas.microsoft.com/office/drawing/2014/main" id="{789E45B8-4C62-476B-8C8B-11DD32679CC7}"/>
              </a:ext>
            </a:extLst>
          </p:cNvPr>
          <p:cNvSpPr txBox="1"/>
          <p:nvPr/>
        </p:nvSpPr>
        <p:spPr>
          <a:xfrm>
            <a:off x="225424" y="2136617"/>
            <a:ext cx="1727199" cy="783420"/>
          </a:xfrm>
          <a:prstGeom prst="rect">
            <a:avLst/>
          </a:prstGeom>
          <a:noFill/>
        </p:spPr>
        <p:txBody>
          <a:bodyPr wrap="square">
            <a:spAutoFit/>
          </a:bodyPr>
          <a:lstStyle/>
          <a:p>
            <a:pPr algn="ctr">
              <a:lnSpc>
                <a:spcPct val="130000"/>
              </a:lnSpc>
            </a:pPr>
            <a:r>
              <a:rPr lang="pt-BR" dirty="0"/>
              <a:t>Boltzmann Distribution</a:t>
            </a:r>
          </a:p>
        </p:txBody>
      </p:sp>
      <p:sp>
        <p:nvSpPr>
          <p:cNvPr id="10" name="CaixaDeTexto 9">
            <a:extLst>
              <a:ext uri="{FF2B5EF4-FFF2-40B4-BE49-F238E27FC236}">
                <a16:creationId xmlns:a16="http://schemas.microsoft.com/office/drawing/2014/main" id="{1950EA5F-044B-4E30-B2EC-D0FA445963F2}"/>
              </a:ext>
            </a:extLst>
          </p:cNvPr>
          <p:cNvSpPr txBox="1"/>
          <p:nvPr/>
        </p:nvSpPr>
        <p:spPr>
          <a:xfrm>
            <a:off x="138641" y="3669225"/>
            <a:ext cx="1900766" cy="783420"/>
          </a:xfrm>
          <a:prstGeom prst="rect">
            <a:avLst/>
          </a:prstGeom>
          <a:noFill/>
        </p:spPr>
        <p:txBody>
          <a:bodyPr wrap="square">
            <a:spAutoFit/>
          </a:bodyPr>
          <a:lstStyle/>
          <a:p>
            <a:pPr algn="ctr">
              <a:lnSpc>
                <a:spcPct val="130000"/>
              </a:lnSpc>
            </a:pPr>
            <a:r>
              <a:rPr lang="pt-BR" sz="1800" dirty="0"/>
              <a:t>Normalization of probabilities</a:t>
            </a:r>
            <a:endParaRPr lang="pt-BR" dirty="0"/>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A821B6BA-232A-40FD-AB65-2E0F30755226}"/>
                  </a:ext>
                </a:extLst>
              </p:cNvPr>
              <p:cNvSpPr txBox="1"/>
              <p:nvPr/>
            </p:nvSpPr>
            <p:spPr>
              <a:xfrm>
                <a:off x="1089023" y="5107291"/>
                <a:ext cx="6965950" cy="8361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b="1" i="1" smtClean="0">
                              <a:solidFill>
                                <a:srgbClr val="C00000"/>
                              </a:solidFill>
                              <a:latin typeface="Cambria Math" panose="02040503050406030204" pitchFamily="18" charset="0"/>
                            </a:rPr>
                          </m:ctrlPr>
                        </m:borderBoxPr>
                        <m:e>
                          <m:sSub>
                            <m:sSubPr>
                              <m:ctrlPr>
                                <a:rPr lang="pt-BR" b="1" i="1" smtClean="0">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𝑺</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b="0" i="1" smtClean="0">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den>
                          </m:f>
                          <m:r>
                            <a:rPr lang="pt-BR" b="1" i="1" smtClean="0">
                              <a:solidFill>
                                <a:srgbClr val="C00000"/>
                              </a:solidFill>
                              <a:latin typeface="Cambria Math" panose="02040503050406030204" pitchFamily="18" charset="0"/>
                            </a:rPr>
                            <m:t> ;  </m:t>
                          </m:r>
                          <m:sSub>
                            <m:sSubPr>
                              <m:ctrlPr>
                                <a:rPr lang="pt-BR" b="1" i="1">
                                  <a:solidFill>
                                    <a:srgbClr val="C00000"/>
                                  </a:solidFill>
                                  <a:latin typeface="Cambria Math" panose="02040503050406030204" pitchFamily="18" charset="0"/>
                                </a:rPr>
                              </m:ctrlPr>
                            </m:sSubPr>
                            <m:e>
                              <m:r>
                                <a:rPr lang="pt-BR" b="1" i="1">
                                  <a:solidFill>
                                    <a:srgbClr val="C00000"/>
                                  </a:solidFill>
                                  <a:latin typeface="Cambria Math" panose="02040503050406030204" pitchFamily="18" charset="0"/>
                                </a:rPr>
                                <m:t>𝑷</m:t>
                              </m:r>
                            </m:e>
                            <m:sub>
                              <m:r>
                                <a:rPr lang="pt-BR" b="1" i="1" smtClean="0">
                                  <a:solidFill>
                                    <a:srgbClr val="C00000"/>
                                  </a:solidFill>
                                  <a:latin typeface="Cambria Math" panose="02040503050406030204" pitchFamily="18" charset="0"/>
                                </a:rPr>
                                <m:t>𝑭</m:t>
                              </m:r>
                            </m:sub>
                          </m:sSub>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𝐹</m:t>
                                      </m:r>
                                    </m:sub>
                                  </m:sSub>
                                </m:sup>
                              </m:sSup>
                            </m:num>
                            <m:den>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b="0" i="1" smtClean="0">
                                      <a:solidFill>
                                        <a:srgbClr val="C00000"/>
                                      </a:solidFill>
                                      <a:latin typeface="Cambria Math" panose="02040503050406030204" pitchFamily="18" charset="0"/>
                                    </a:rPr>
                                    <m:t>𝑆</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b="0" i="1" smtClean="0">
                                          <a:solidFill>
                                            <a:srgbClr val="C00000"/>
                                          </a:solidFill>
                                          <a:latin typeface="Cambria Math" panose="02040503050406030204" pitchFamily="18" charset="0"/>
                                        </a:rPr>
                                        <m:t>𝑆</m:t>
                                      </m:r>
                                    </m:sub>
                                  </m:sSub>
                                </m:sup>
                              </m:sSup>
                              <m:r>
                                <a:rPr lang="pt-BR" i="1">
                                  <a:solidFill>
                                    <a:srgbClr val="C00000"/>
                                  </a:solidFill>
                                  <a:latin typeface="Cambria Math" panose="02040503050406030204" pitchFamily="18" charset="0"/>
                                </a:rPr>
                                <m:t>+</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𝐶</m:t>
                                  </m:r>
                                </m:e>
                                <m:sub>
                                  <m:r>
                                    <a:rPr lang="pt-BR" i="1">
                                      <a:solidFill>
                                        <a:srgbClr val="C00000"/>
                                      </a:solidFill>
                                      <a:latin typeface="Cambria Math" panose="02040503050406030204" pitchFamily="18" charset="0"/>
                                    </a:rPr>
                                    <m:t>𝐹</m:t>
                                  </m:r>
                                </m:sub>
                              </m:sSub>
                              <m:sSup>
                                <m:sSupPr>
                                  <m:ctrlPr>
                                    <a:rPr lang="pt-BR" i="1">
                                      <a:solidFill>
                                        <a:srgbClr val="C00000"/>
                                      </a:solidFill>
                                      <a:latin typeface="Cambria Math" panose="02040503050406030204" pitchFamily="18" charset="0"/>
                                    </a:rPr>
                                  </m:ctrlPr>
                                </m:sSupPr>
                                <m:e>
                                  <m:r>
                                    <a:rPr lang="pt-BR" i="1">
                                      <a:solidFill>
                                        <a:srgbClr val="C00000"/>
                                      </a:solidFill>
                                      <a:latin typeface="Cambria Math" panose="02040503050406030204" pitchFamily="18" charset="0"/>
                                    </a:rPr>
                                    <m:t>𝑒</m:t>
                                  </m:r>
                                </m:e>
                                <m:sup>
                                  <m:r>
                                    <a:rPr lang="pt-BR" i="1">
                                      <a:solidFill>
                                        <a:srgbClr val="C00000"/>
                                      </a:solidFill>
                                      <a:latin typeface="Cambria Math" panose="02040503050406030204" pitchFamily="18" charset="0"/>
                                    </a:rPr>
                                    <m:t>−</m:t>
                                  </m:r>
                                  <m:r>
                                    <a:rPr lang="pt-BR" i="1">
                                      <a:solidFill>
                                        <a:srgbClr val="C00000"/>
                                      </a:solidFill>
                                      <a:latin typeface="Cambria Math" panose="02040503050406030204" pitchFamily="18" charset="0"/>
                                    </a:rPr>
                                    <m:t>𝛽</m:t>
                                  </m:r>
                                  <m:sSub>
                                    <m:sSubPr>
                                      <m:ctrlPr>
                                        <a:rPr lang="pt-BR" i="1">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𝑈</m:t>
                                      </m:r>
                                    </m:e>
                                    <m:sub>
                                      <m:r>
                                        <a:rPr lang="pt-BR" i="1">
                                          <a:solidFill>
                                            <a:srgbClr val="C00000"/>
                                          </a:solidFill>
                                          <a:latin typeface="Cambria Math" panose="02040503050406030204" pitchFamily="18" charset="0"/>
                                        </a:rPr>
                                        <m:t>𝐹</m:t>
                                      </m:r>
                                    </m:sub>
                                  </m:sSub>
                                </m:sup>
                              </m:sSup>
                            </m:den>
                          </m:f>
                        </m:e>
                      </m:borderBox>
                    </m:oMath>
                  </m:oMathPara>
                </a14:m>
                <a:endParaRPr lang="pt-BR" dirty="0"/>
              </a:p>
            </p:txBody>
          </p:sp>
        </mc:Choice>
        <mc:Fallback xmlns="">
          <p:sp>
            <p:nvSpPr>
              <p:cNvPr id="17" name="CaixaDeTexto 16">
                <a:extLst>
                  <a:ext uri="{FF2B5EF4-FFF2-40B4-BE49-F238E27FC236}">
                    <a16:creationId xmlns:a16="http://schemas.microsoft.com/office/drawing/2014/main" id="{A821B6BA-232A-40FD-AB65-2E0F30755226}"/>
                  </a:ext>
                </a:extLst>
              </p:cNvPr>
              <p:cNvSpPr txBox="1">
                <a:spLocks noRot="1" noChangeAspect="1" noMove="1" noResize="1" noEditPoints="1" noAdjustHandles="1" noChangeArrowheads="1" noChangeShapeType="1" noTextEdit="1"/>
              </p:cNvSpPr>
              <p:nvPr/>
            </p:nvSpPr>
            <p:spPr>
              <a:xfrm>
                <a:off x="1089023" y="5107291"/>
                <a:ext cx="6965950" cy="83612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00F5FC9-B353-AB16-E618-1A05440AA0B8}"/>
                  </a:ext>
                </a:extLst>
              </p:cNvPr>
              <p:cNvSpPr txBox="1"/>
              <p:nvPr/>
            </p:nvSpPr>
            <p:spPr>
              <a:xfrm>
                <a:off x="2039408" y="1902082"/>
                <a:ext cx="1820307" cy="12485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smtClean="0">
                                  <a:latin typeface="Cambria Math" panose="02040503050406030204" pitchFamily="18" charset="0"/>
                                </a:rPr>
                              </m:ctrlPr>
                            </m:eqArr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𝑆</m:t>
                                      </m:r>
                                    </m:sub>
                                  </m:sSub>
                                </m:sup>
                              </m:sSup>
                            </m:e>
                            <m:e>
                              <m:sSub>
                                <m:sSubPr>
                                  <m:ctrlPr>
                                    <a:rPr lang="pt-BR" i="1">
                                      <a:latin typeface="Cambria Math" panose="02040503050406030204" pitchFamily="18" charset="0"/>
                                    </a:rPr>
                                  </m:ctrlPr>
                                </m:sSubPr>
                                <m:e>
                                  <m:r>
                                    <a:rPr lang="pt-BR" i="1">
                                      <a:latin typeface="Cambria Math" panose="02040503050406030204" pitchFamily="18" charset="0"/>
                                    </a:rPr>
                                    <m:t>𝑃</m:t>
                                  </m:r>
                                </m:e>
                                <m:sub>
                                  <m:r>
                                    <a:rPr lang="pt-BR" b="0" i="1" smtClean="0">
                                      <a:latin typeface="Cambria Math" panose="02040503050406030204" pitchFamily="18" charset="0"/>
                                    </a:rPr>
                                    <m:t>𝐹</m:t>
                                  </m:r>
                                </m:sub>
                              </m:sSub>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1</m:t>
                                  </m:r>
                                </m:num>
                                <m:den>
                                  <m:r>
                                    <a:rPr lang="pt-BR" i="1">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e>
                          </m:eqArr>
                        </m:e>
                      </m:d>
                    </m:oMath>
                  </m:oMathPara>
                </a14:m>
                <a:endParaRPr lang="pt-BR" dirty="0"/>
              </a:p>
            </p:txBody>
          </p:sp>
        </mc:Choice>
        <mc:Fallback xmlns="">
          <p:sp>
            <p:nvSpPr>
              <p:cNvPr id="4" name="CaixaDeTexto 3">
                <a:extLst>
                  <a:ext uri="{FF2B5EF4-FFF2-40B4-BE49-F238E27FC236}">
                    <a16:creationId xmlns:a16="http://schemas.microsoft.com/office/drawing/2014/main" id="{E00F5FC9-B353-AB16-E618-1A05440AA0B8}"/>
                  </a:ext>
                </a:extLst>
              </p:cNvPr>
              <p:cNvSpPr txBox="1">
                <a:spLocks noRot="1" noChangeAspect="1" noMove="1" noResize="1" noEditPoints="1" noAdjustHandles="1" noChangeArrowheads="1" noChangeShapeType="1" noTextEdit="1"/>
              </p:cNvSpPr>
              <p:nvPr/>
            </p:nvSpPr>
            <p:spPr>
              <a:xfrm>
                <a:off x="2039408" y="1902082"/>
                <a:ext cx="1820307" cy="124854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652686CE-47F5-BF5F-1A74-DAE14287A5ED}"/>
                  </a:ext>
                </a:extLst>
              </p:cNvPr>
              <p:cNvSpPr txBox="1"/>
              <p:nvPr/>
            </p:nvSpPr>
            <p:spPr>
              <a:xfrm>
                <a:off x="1811215" y="3869793"/>
                <a:ext cx="4587072" cy="38228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𝐹</m:t>
                          </m:r>
                        </m:sub>
                      </m:sSub>
                      <m:r>
                        <a:rPr lang="pt-BR" b="0" i="1" smtClean="0">
                          <a:latin typeface="Cambria Math" panose="02040503050406030204" pitchFamily="18" charset="0"/>
                        </a:rPr>
                        <m:t>=1⇒</m:t>
                      </m:r>
                      <m:r>
                        <a:rPr lang="pt-BR" b="0" i="1" smtClean="0">
                          <a:latin typeface="Cambria Math" panose="02040503050406030204" pitchFamily="18" charset="0"/>
                        </a:rPr>
                        <m:t>𝑍</m:t>
                      </m:r>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𝑆</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𝑆</m:t>
                              </m:r>
                            </m:sub>
                          </m:sSub>
                        </m:sup>
                      </m:s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9" name="CaixaDeTexto 8">
                <a:extLst>
                  <a:ext uri="{FF2B5EF4-FFF2-40B4-BE49-F238E27FC236}">
                    <a16:creationId xmlns:a16="http://schemas.microsoft.com/office/drawing/2014/main" id="{652686CE-47F5-BF5F-1A74-DAE14287A5ED}"/>
                  </a:ext>
                </a:extLst>
              </p:cNvPr>
              <p:cNvSpPr txBox="1">
                <a:spLocks noRot="1" noChangeAspect="1" noMove="1" noResize="1" noEditPoints="1" noAdjustHandles="1" noChangeArrowheads="1" noChangeShapeType="1" noTextEdit="1"/>
              </p:cNvSpPr>
              <p:nvPr/>
            </p:nvSpPr>
            <p:spPr>
              <a:xfrm>
                <a:off x="1811215" y="3869793"/>
                <a:ext cx="4587072" cy="382284"/>
              </a:xfrm>
              <a:prstGeom prst="rect">
                <a:avLst/>
              </a:prstGeom>
              <a:blipFill>
                <a:blip r:embed="rId5"/>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15284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7" grpId="0"/>
      <p:bldP spid="4"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53F676D0-95D4-45D1-09CF-CFB8A5D4050D}"/>
              </a:ext>
            </a:extLst>
          </p:cNvPr>
          <p:cNvSpPr>
            <a:spLocks noGrp="1"/>
          </p:cNvSpPr>
          <p:nvPr>
            <p:ph type="sldNum" sz="quarter" idx="4"/>
          </p:nvPr>
        </p:nvSpPr>
        <p:spPr/>
        <p:txBody>
          <a:bodyPr/>
          <a:lstStyle/>
          <a:p>
            <a:fld id="{9892FFFB-AE51-A74C-8150-E041A9400B6F}" type="slidenum">
              <a:rPr lang="pt-BR" smtClean="0"/>
              <a:pPr/>
              <a:t>13</a:t>
            </a:fld>
            <a:endParaRPr lang="pt-BR"/>
          </a:p>
        </p:txBody>
      </p:sp>
      <p:sp>
        <p:nvSpPr>
          <p:cNvPr id="3" name="CaixaDeTexto 2">
            <a:extLst>
              <a:ext uri="{FF2B5EF4-FFF2-40B4-BE49-F238E27FC236}">
                <a16:creationId xmlns:a16="http://schemas.microsoft.com/office/drawing/2014/main" id="{43F2BBA9-DF09-F57A-B5E6-31F876E1191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Multiplicity Factors</a:t>
            </a: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9CA6A794-2D8E-7BF3-4DEE-7A37E7E3664A}"/>
                  </a:ext>
                </a:extLst>
              </p:cNvPr>
              <p:cNvSpPr txBox="1"/>
              <p:nvPr/>
            </p:nvSpPr>
            <p:spPr>
              <a:xfrm>
                <a:off x="4261771" y="1457019"/>
                <a:ext cx="5766477" cy="84754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𝑟</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r>
                        <a:rPr lang="pt-BR" b="0" i="1" smtClean="0">
                          <a:latin typeface="Cambria Math" panose="02040503050406030204" pitchFamily="18" charset="0"/>
                        </a:rPr>
                        <m:t>=</m:t>
                      </m:r>
                      <m:r>
                        <a:rPr lang="pt-BR" b="0" i="1" smtClean="0">
                          <a:latin typeface="Cambria Math" panose="02040503050406030204" pitchFamily="18" charset="0"/>
                        </a:rPr>
                        <m:t>𝑅</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num>
                            <m:den>
                              <m:r>
                                <a:rPr lang="pt-BR" b="0" i="1" smtClean="0">
                                  <a:latin typeface="Cambria Math" panose="02040503050406030204" pitchFamily="18" charset="0"/>
                                </a:rPr>
                                <m:t>4</m:t>
                              </m:r>
                            </m:den>
                          </m:f>
                        </m:e>
                      </m:rad>
                    </m:oMath>
                  </m:oMathPara>
                </a14:m>
                <a:endParaRPr lang="pt-BR" dirty="0"/>
              </a:p>
            </p:txBody>
          </p:sp>
        </mc:Choice>
        <mc:Fallback xmlns="">
          <p:sp>
            <p:nvSpPr>
              <p:cNvPr id="5" name="CaixaDeTexto 4">
                <a:extLst>
                  <a:ext uri="{FF2B5EF4-FFF2-40B4-BE49-F238E27FC236}">
                    <a16:creationId xmlns:a16="http://schemas.microsoft.com/office/drawing/2014/main" id="{9CA6A794-2D8E-7BF3-4DEE-7A37E7E3664A}"/>
                  </a:ext>
                </a:extLst>
              </p:cNvPr>
              <p:cNvSpPr txBox="1">
                <a:spLocks noRot="1" noChangeAspect="1" noMove="1" noResize="1" noEditPoints="1" noAdjustHandles="1" noChangeArrowheads="1" noChangeShapeType="1" noTextEdit="1"/>
              </p:cNvSpPr>
              <p:nvPr/>
            </p:nvSpPr>
            <p:spPr>
              <a:xfrm>
                <a:off x="4261771" y="1457019"/>
                <a:ext cx="5766477" cy="847540"/>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5D7245DB-3ACB-D811-079F-AB4431CD3538}"/>
                  </a:ext>
                </a:extLst>
              </p:cNvPr>
              <p:cNvSpPr txBox="1"/>
              <p:nvPr/>
            </p:nvSpPr>
            <p:spPr>
              <a:xfrm>
                <a:off x="4259582" y="2405039"/>
                <a:ext cx="5768667"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atan</m:t>
                          </m:r>
                        </m:fName>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𝑄</m:t>
                                  </m:r>
                                </m:den>
                              </m:f>
                            </m:e>
                          </m:d>
                        </m:e>
                      </m:func>
                    </m:oMath>
                  </m:oMathPara>
                </a14:m>
                <a:endParaRPr lang="pt-BR" dirty="0"/>
              </a:p>
            </p:txBody>
          </p:sp>
        </mc:Choice>
        <mc:Fallback xmlns="">
          <p:sp>
            <p:nvSpPr>
              <p:cNvPr id="13" name="CaixaDeTexto 12">
                <a:extLst>
                  <a:ext uri="{FF2B5EF4-FFF2-40B4-BE49-F238E27FC236}">
                    <a16:creationId xmlns:a16="http://schemas.microsoft.com/office/drawing/2014/main" id="{5D7245DB-3ACB-D811-079F-AB4431CD3538}"/>
                  </a:ext>
                </a:extLst>
              </p:cNvPr>
              <p:cNvSpPr txBox="1">
                <a:spLocks noRot="1" noChangeAspect="1" noMove="1" noResize="1" noEditPoints="1" noAdjustHandles="1" noChangeArrowheads="1" noChangeShapeType="1" noTextEdit="1"/>
              </p:cNvSpPr>
              <p:nvPr/>
            </p:nvSpPr>
            <p:spPr>
              <a:xfrm>
                <a:off x="4259582" y="2405039"/>
                <a:ext cx="5768667" cy="62235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04BFB4EE-1E3F-AF56-62F3-33ABFA3520AA}"/>
                  </a:ext>
                </a:extLst>
              </p:cNvPr>
              <p:cNvSpPr txBox="1"/>
              <p:nvPr/>
            </p:nvSpPr>
            <p:spPr>
              <a:xfrm>
                <a:off x="4058352" y="4650901"/>
                <a:ext cx="4504065" cy="1667316"/>
              </a:xfrm>
              <a:prstGeom prst="rect">
                <a:avLst/>
              </a:prstGeom>
              <a:noFill/>
              <a:ln>
                <a:solidFill>
                  <a:schemeClr val="tx1"/>
                </a:solidFill>
              </a:ln>
            </p:spPr>
            <p:txBody>
              <a:bodyPr wrap="square" anchor="ctr">
                <a:spAutoFit/>
              </a:bodyPr>
              <a:lstStyle/>
              <a:p>
                <a:pPr algn="ctr"/>
                <a14:m>
                  <m:oMathPara xmlns:m="http://schemas.openxmlformats.org/officeDocument/2006/math">
                    <m:oMathParaPr>
                      <m:jc m:val="center"/>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𝐶</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𝑅</m:t>
                          </m:r>
                        </m:e>
                        <m:sup>
                          <m:r>
                            <a:rPr lang="pt-BR" b="0" i="1" smtClean="0">
                              <a:solidFill>
                                <a:srgbClr val="00B050"/>
                              </a:solidFill>
                              <a:latin typeface="Cambria Math" panose="02040503050406030204" pitchFamily="18" charset="0"/>
                            </a:rPr>
                            <m:t>2</m:t>
                          </m:r>
                        </m:sup>
                      </m:sSup>
                      <m:d>
                        <m:dPr>
                          <m:ctrlPr>
                            <a:rPr lang="pt-BR" b="0" i="1" smtClean="0">
                              <a:solidFill>
                                <a:srgbClr val="00B050"/>
                              </a:solidFill>
                              <a:latin typeface="Cambria Math" panose="02040503050406030204" pitchFamily="18" charset="0"/>
                            </a:rPr>
                          </m:ctrlPr>
                        </m:dPr>
                        <m:e>
                          <m:r>
                            <a:rPr lang="pt-BR" b="0" i="1" smtClean="0">
                              <a:solidFill>
                                <a:srgbClr val="00B050"/>
                              </a:solidFill>
                              <a:latin typeface="Cambria Math" panose="02040503050406030204" pitchFamily="18" charset="0"/>
                            </a:rPr>
                            <m:t>1+</m:t>
                          </m:r>
                          <m:f>
                            <m:fPr>
                              <m:ctrlPr>
                                <a:rPr lang="pt-BR" b="0" i="1" smtClean="0">
                                  <a:solidFill>
                                    <a:srgbClr val="00B050"/>
                                  </a:solidFill>
                                  <a:latin typeface="Cambria Math" panose="02040503050406030204" pitchFamily="18" charset="0"/>
                                </a:rPr>
                              </m:ctrlPr>
                            </m:fPr>
                            <m:num>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num>
                            <m:den>
                              <m:r>
                                <a:rPr lang="pt-BR" b="0" i="1" smtClean="0">
                                  <a:solidFill>
                                    <a:srgbClr val="00B050"/>
                                  </a:solidFill>
                                  <a:latin typeface="Cambria Math" panose="02040503050406030204" pitchFamily="18" charset="0"/>
                                </a:rPr>
                                <m:t>4</m:t>
                              </m:r>
                            </m:den>
                          </m:f>
                        </m:e>
                      </m:d>
                      <m:d>
                        <m:dPr>
                          <m:ctrlPr>
                            <a:rPr lang="pt-BR" b="0" i="1" smtClean="0">
                              <a:solidFill>
                                <a:srgbClr val="00B050"/>
                              </a:solidFill>
                              <a:latin typeface="Cambria Math" panose="02040503050406030204" pitchFamily="18" charset="0"/>
                            </a:rPr>
                          </m:ctrlPr>
                        </m:dPr>
                        <m:e>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𝑄</m:t>
                              </m:r>
                            </m:num>
                            <m:den>
                              <m:rad>
                                <m:radPr>
                                  <m:degHide m:val="on"/>
                                  <m:ctrlPr>
                                    <a:rPr lang="pt-BR" b="0" i="1" smtClean="0">
                                      <a:solidFill>
                                        <a:srgbClr val="00B050"/>
                                      </a:solidFill>
                                      <a:latin typeface="Cambria Math" panose="02040503050406030204" pitchFamily="18" charset="0"/>
                                    </a:rPr>
                                  </m:ctrlPr>
                                </m:radPr>
                                <m:deg/>
                                <m:e>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𝑄</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+4</m:t>
                                  </m:r>
                                </m:e>
                              </m:rad>
                            </m:den>
                          </m:f>
                        </m:e>
                      </m:d>
                    </m:oMath>
                  </m:oMathPara>
                </a14:m>
                <a:endParaRPr lang="pt-BR" dirty="0"/>
              </a:p>
              <a:p>
                <a:pPr algn="ctr">
                  <a:lnSpc>
                    <a:spcPct val="120000"/>
                  </a:lnSpc>
                </a:pPr>
                <a14:m>
                  <m:oMathPara xmlns:m="http://schemas.openxmlformats.org/officeDocument/2006/math">
                    <m:oMathParaPr>
                      <m:jc m:val="center"/>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𝐶</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=2</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=4</m:t>
                      </m:r>
                      <m:r>
                        <a:rPr lang="pt-BR" b="0" i="1" smtClean="0">
                          <a:solidFill>
                            <a:schemeClr val="accent1"/>
                          </a:solidFill>
                          <a:latin typeface="Cambria Math" panose="02040503050406030204" pitchFamily="18" charset="0"/>
                        </a:rPr>
                        <m:t>𝜋</m:t>
                      </m:r>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𝑅</m:t>
                          </m:r>
                        </m:e>
                        <m:sup>
                          <m:r>
                            <a:rPr lang="pt-BR" b="0" i="1" smtClean="0">
                              <a:solidFill>
                                <a:schemeClr val="accent1"/>
                              </a:solidFill>
                              <a:latin typeface="Cambria Math" panose="02040503050406030204" pitchFamily="18" charset="0"/>
                            </a:rPr>
                            <m:t>2</m:t>
                          </m:r>
                        </m:sup>
                      </m:sSup>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num>
                            <m:den>
                              <m:r>
                                <a:rPr lang="pt-BR" b="0" i="1" smtClean="0">
                                  <a:solidFill>
                                    <a:schemeClr val="accent1"/>
                                  </a:solidFill>
                                  <a:latin typeface="Cambria Math" panose="02040503050406030204" pitchFamily="18" charset="0"/>
                                </a:rPr>
                                <m:t>4</m:t>
                              </m:r>
                            </m:den>
                          </m:f>
                        </m:e>
                      </m:d>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1−</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𝑄</m:t>
                              </m:r>
                            </m:num>
                            <m:den>
                              <m:rad>
                                <m:radPr>
                                  <m:degHide m:val="on"/>
                                  <m:ctrlPr>
                                    <a:rPr lang="pt-BR" b="0" i="1" smtClean="0">
                                      <a:solidFill>
                                        <a:schemeClr val="accent1"/>
                                      </a:solidFill>
                                      <a:latin typeface="Cambria Math" panose="02040503050406030204" pitchFamily="18" charset="0"/>
                                    </a:rPr>
                                  </m:ctrlPr>
                                </m:radPr>
                                <m:deg/>
                                <m:e>
                                  <m:sSup>
                                    <m:sSupPr>
                                      <m:ctrlPr>
                                        <a:rPr lang="pt-BR" b="0" i="1" smtClean="0">
                                          <a:solidFill>
                                            <a:schemeClr val="accent1"/>
                                          </a:solidFill>
                                          <a:latin typeface="Cambria Math" panose="02040503050406030204" pitchFamily="18" charset="0"/>
                                        </a:rPr>
                                      </m:ctrlPr>
                                    </m:sSupPr>
                                    <m:e>
                                      <m:r>
                                        <a:rPr lang="pt-BR" b="0" i="1" smtClean="0">
                                          <a:solidFill>
                                            <a:schemeClr val="accent1"/>
                                          </a:solidFill>
                                          <a:latin typeface="Cambria Math" panose="02040503050406030204" pitchFamily="18" charset="0"/>
                                        </a:rPr>
                                        <m:t>𝑄</m:t>
                                      </m:r>
                                    </m:e>
                                    <m:sup>
                                      <m:r>
                                        <a:rPr lang="pt-BR" b="0" i="1" smtClean="0">
                                          <a:solidFill>
                                            <a:schemeClr val="accent1"/>
                                          </a:solidFill>
                                          <a:latin typeface="Cambria Math" panose="02040503050406030204" pitchFamily="18" charset="0"/>
                                        </a:rPr>
                                        <m:t>2</m:t>
                                      </m:r>
                                    </m:sup>
                                  </m:sSup>
                                  <m:r>
                                    <a:rPr lang="pt-BR" b="0" i="1" smtClean="0">
                                      <a:solidFill>
                                        <a:schemeClr val="accent1"/>
                                      </a:solidFill>
                                      <a:latin typeface="Cambria Math" panose="02040503050406030204" pitchFamily="18" charset="0"/>
                                    </a:rPr>
                                    <m:t>+4</m:t>
                                  </m:r>
                                </m:e>
                              </m:rad>
                            </m:den>
                          </m:f>
                        </m:e>
                      </m:d>
                    </m:oMath>
                  </m:oMathPara>
                </a14:m>
                <a:endParaRPr lang="pt-BR" dirty="0"/>
              </a:p>
            </p:txBody>
          </p:sp>
        </mc:Choice>
        <mc:Fallback xmlns="">
          <p:sp>
            <p:nvSpPr>
              <p:cNvPr id="16" name="CaixaDeTexto 15">
                <a:extLst>
                  <a:ext uri="{FF2B5EF4-FFF2-40B4-BE49-F238E27FC236}">
                    <a16:creationId xmlns:a16="http://schemas.microsoft.com/office/drawing/2014/main" id="{04BFB4EE-1E3F-AF56-62F3-33ABFA3520AA}"/>
                  </a:ext>
                </a:extLst>
              </p:cNvPr>
              <p:cNvSpPr txBox="1">
                <a:spLocks noRot="1" noChangeAspect="1" noMove="1" noResize="1" noEditPoints="1" noAdjustHandles="1" noChangeArrowheads="1" noChangeShapeType="1" noTextEdit="1"/>
              </p:cNvSpPr>
              <p:nvPr/>
            </p:nvSpPr>
            <p:spPr>
              <a:xfrm>
                <a:off x="4058352" y="4650901"/>
                <a:ext cx="4504065" cy="1667316"/>
              </a:xfrm>
              <a:prstGeom prst="rect">
                <a:avLst/>
              </a:prstGeom>
              <a:blipFill>
                <a:blip r:embed="rId4"/>
                <a:stretch>
                  <a:fillRect/>
                </a:stretch>
              </a:blipFill>
              <a:ln>
                <a:solidFill>
                  <a:schemeClr val="tx1"/>
                </a:solid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E0C506D2-1754-284F-5DBF-1061BB9CBD36}"/>
                  </a:ext>
                </a:extLst>
              </p:cNvPr>
              <p:cNvSpPr txBox="1"/>
              <p:nvPr/>
            </p:nvSpPr>
            <p:spPr>
              <a:xfrm>
                <a:off x="4170578" y="3127681"/>
                <a:ext cx="3753059" cy="72808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𝐴</m:t>
                          </m:r>
                        </m:e>
                        <m:sub>
                          <m:r>
                            <a:rPr lang="pt-BR" b="0" i="1" smtClean="0">
                              <a:solidFill>
                                <a:schemeClr val="accent1"/>
                              </a:solidFill>
                              <a:latin typeface="Cambria Math" panose="02040503050406030204" pitchFamily="18" charset="0"/>
                            </a:rPr>
                            <m:t>𝐹</m:t>
                          </m:r>
                        </m:sub>
                      </m:sSub>
                      <m:r>
                        <a:rPr lang="pt-BR" b="0" i="1" smtClean="0">
                          <a:solidFill>
                            <a:schemeClr val="accent1"/>
                          </a:solidFill>
                          <a:latin typeface="Cambria Math" panose="02040503050406030204" pitchFamily="18" charset="0"/>
                        </a:rPr>
                        <m:t>=</m:t>
                      </m:r>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r>
                            <a:rPr lang="pt-BR" b="0" i="1" smtClean="0">
                              <a:solidFill>
                                <a:schemeClr val="accent1"/>
                              </a:solidFill>
                              <a:latin typeface="Cambria Math" panose="02040503050406030204" pitchFamily="18" charset="0"/>
                            </a:rPr>
                            <m:t>2</m:t>
                          </m:r>
                          <m:r>
                            <a:rPr lang="pt-BR" b="0" i="1" smtClean="0">
                              <a:solidFill>
                                <a:schemeClr val="accent1"/>
                              </a:solidFill>
                              <a:latin typeface="Cambria Math" panose="02040503050406030204" pitchFamily="18" charset="0"/>
                            </a:rPr>
                            <m:t>𝜋</m:t>
                          </m:r>
                        </m:sup>
                        <m:e>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𝜙</m:t>
                          </m:r>
                        </m:e>
                      </m:nary>
                      <m:nary>
                        <m:naryPr>
                          <m:ctrlPr>
                            <a:rPr lang="pt-BR" b="0" i="1" smtClean="0">
                              <a:solidFill>
                                <a:schemeClr val="accent1"/>
                              </a:solidFill>
                              <a:latin typeface="Cambria Math" panose="02040503050406030204" pitchFamily="18" charset="0"/>
                            </a:rPr>
                          </m:ctrlPr>
                        </m:naryPr>
                        <m:sub>
                          <m:r>
                            <m:rPr>
                              <m:brk m:alnAt="23"/>
                            </m:rPr>
                            <a:rPr lang="pt-BR" b="0" i="1" smtClean="0">
                              <a:solidFill>
                                <a:schemeClr val="accent1"/>
                              </a:solidFill>
                              <a:latin typeface="Cambria Math" panose="02040503050406030204" pitchFamily="18" charset="0"/>
                            </a:rPr>
                            <m:t>0</m:t>
                          </m:r>
                        </m:sub>
                        <m:sup>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𝜃</m:t>
                              </m:r>
                            </m:e>
                            <m:sub>
                              <m:r>
                                <a:rPr lang="pt-BR" b="0" i="1" smtClean="0">
                                  <a:solidFill>
                                    <a:schemeClr val="accent1"/>
                                  </a:solidFill>
                                  <a:latin typeface="Cambria Math" panose="02040503050406030204" pitchFamily="18" charset="0"/>
                                </a:rPr>
                                <m:t>𝐿</m:t>
                              </m:r>
                            </m:sub>
                          </m:sSub>
                        </m:sup>
                        <m:e>
                          <m:r>
                            <a:rPr lang="pt-BR" b="0" i="1" smtClean="0">
                              <a:solidFill>
                                <a:schemeClr val="accent1"/>
                              </a:solidFill>
                              <a:latin typeface="Cambria Math" panose="02040503050406030204" pitchFamily="18" charset="0"/>
                            </a:rPr>
                            <m:t>𝑟</m:t>
                          </m:r>
                          <m:r>
                            <a:rPr lang="pt-BR" b="0" i="1" smtClean="0">
                              <a:solidFill>
                                <a:schemeClr val="accent1"/>
                              </a:solidFill>
                              <a:latin typeface="Cambria Math" panose="02040503050406030204" pitchFamily="18" charset="0"/>
                            </a:rPr>
                            <m:t>²</m:t>
                          </m:r>
                          <m:func>
                            <m:funcPr>
                              <m:ctrlPr>
                                <a:rPr lang="pt-BR" b="0" i="1" smtClean="0">
                                  <a:solidFill>
                                    <a:schemeClr val="accent1"/>
                                  </a:solidFill>
                                  <a:latin typeface="Cambria Math" panose="02040503050406030204" pitchFamily="18" charset="0"/>
                                </a:rPr>
                              </m:ctrlPr>
                            </m:funcPr>
                            <m:fName>
                              <m:r>
                                <m:rPr>
                                  <m:sty m:val="p"/>
                                </m:rPr>
                                <a:rPr lang="pt-BR" b="0" i="0" smtClean="0">
                                  <a:solidFill>
                                    <a:schemeClr val="accent1"/>
                                  </a:solidFill>
                                  <a:latin typeface="Cambria Math" panose="02040503050406030204" pitchFamily="18" charset="0"/>
                                </a:rPr>
                                <m:t>sin</m:t>
                              </m:r>
                            </m:fName>
                            <m:e>
                              <m:r>
                                <a:rPr lang="pt-BR" b="0" i="1" smtClean="0">
                                  <a:solidFill>
                                    <a:schemeClr val="accent1"/>
                                  </a:solidFill>
                                  <a:latin typeface="Cambria Math" panose="02040503050406030204" pitchFamily="18" charset="0"/>
                                </a:rPr>
                                <m:t>𝜃</m:t>
                              </m:r>
                            </m:e>
                          </m:func>
                          <m:r>
                            <a:rPr lang="pt-BR" b="0" i="1" smtClean="0">
                              <a:solidFill>
                                <a:schemeClr val="accent1"/>
                              </a:solidFill>
                              <a:latin typeface="Cambria Math" panose="02040503050406030204" pitchFamily="18" charset="0"/>
                            </a:rPr>
                            <m:t>𝑑</m:t>
                          </m:r>
                          <m:r>
                            <a:rPr lang="pt-BR" b="0" i="1" smtClean="0">
                              <a:solidFill>
                                <a:schemeClr val="accent1"/>
                              </a:solidFill>
                              <a:latin typeface="Cambria Math" panose="02040503050406030204" pitchFamily="18" charset="0"/>
                            </a:rPr>
                            <m:t>𝜃</m:t>
                          </m:r>
                        </m:e>
                      </m:nary>
                    </m:oMath>
                  </m:oMathPara>
                </a14:m>
                <a:endParaRPr lang="pt-BR" dirty="0"/>
              </a:p>
            </p:txBody>
          </p:sp>
        </mc:Choice>
        <mc:Fallback xmlns="">
          <p:sp>
            <p:nvSpPr>
              <p:cNvPr id="19" name="CaixaDeTexto 18">
                <a:extLst>
                  <a:ext uri="{FF2B5EF4-FFF2-40B4-BE49-F238E27FC236}">
                    <a16:creationId xmlns:a16="http://schemas.microsoft.com/office/drawing/2014/main" id="{E0C506D2-1754-284F-5DBF-1061BB9CBD36}"/>
                  </a:ext>
                </a:extLst>
              </p:cNvPr>
              <p:cNvSpPr txBox="1">
                <a:spLocks noRot="1" noChangeAspect="1" noMove="1" noResize="1" noEditPoints="1" noAdjustHandles="1" noChangeArrowheads="1" noChangeShapeType="1" noTextEdit="1"/>
              </p:cNvSpPr>
              <p:nvPr/>
            </p:nvSpPr>
            <p:spPr>
              <a:xfrm>
                <a:off x="4170578" y="3127681"/>
                <a:ext cx="3753059" cy="728084"/>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2533E0B9-F81B-6350-0CCE-A851A2459F6D}"/>
                  </a:ext>
                </a:extLst>
              </p:cNvPr>
              <p:cNvSpPr txBox="1"/>
              <p:nvPr/>
            </p:nvSpPr>
            <p:spPr>
              <a:xfrm>
                <a:off x="4170579" y="3931128"/>
                <a:ext cx="4617216"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𝑆</m:t>
                          </m:r>
                        </m:sub>
                      </m:sSub>
                      <m:r>
                        <a:rPr lang="pt-BR" b="0" i="1" smtClean="0">
                          <a:solidFill>
                            <a:srgbClr val="00B050"/>
                          </a:solidFill>
                          <a:latin typeface="Cambria Math" panose="02040503050406030204" pitchFamily="18" charset="0"/>
                        </a:rPr>
                        <m:t>=4</m:t>
                      </m:r>
                      <m:r>
                        <a:rPr lang="pt-BR" b="0" i="1" smtClean="0">
                          <a:solidFill>
                            <a:srgbClr val="00B050"/>
                          </a:solidFill>
                          <a:latin typeface="Cambria Math" panose="02040503050406030204" pitchFamily="18" charset="0"/>
                        </a:rPr>
                        <m:t>𝜋</m:t>
                      </m:r>
                      <m:sSup>
                        <m:sSupPr>
                          <m:ctrlPr>
                            <a:rPr lang="pt-BR" b="0" i="1" smtClean="0">
                              <a:solidFill>
                                <a:srgbClr val="00B050"/>
                              </a:solidFill>
                              <a:latin typeface="Cambria Math" panose="02040503050406030204" pitchFamily="18" charset="0"/>
                            </a:rPr>
                          </m:ctrlPr>
                        </m:sSupPr>
                        <m:e>
                          <m:r>
                            <a:rPr lang="pt-BR" b="0" i="1" smtClean="0">
                              <a:solidFill>
                                <a:srgbClr val="00B050"/>
                              </a:solidFill>
                              <a:latin typeface="Cambria Math" panose="02040503050406030204" pitchFamily="18" charset="0"/>
                            </a:rPr>
                            <m:t>𝑟</m:t>
                          </m:r>
                        </m:e>
                        <m:sup>
                          <m:r>
                            <a:rPr lang="pt-BR" b="0" i="1" smtClean="0">
                              <a:solidFill>
                                <a:srgbClr val="00B050"/>
                              </a:solidFill>
                              <a:latin typeface="Cambria Math" panose="02040503050406030204" pitchFamily="18" charset="0"/>
                            </a:rPr>
                            <m:t>2</m:t>
                          </m:r>
                        </m:sup>
                      </m:sSup>
                      <m:r>
                        <a:rPr lang="pt-BR" b="0" i="1" smtClean="0">
                          <a:solidFill>
                            <a:srgbClr val="00B050"/>
                          </a:solidFill>
                          <a:latin typeface="Cambria Math" panose="02040503050406030204" pitchFamily="18" charset="0"/>
                        </a:rPr>
                        <m:t>−2</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𝐴</m:t>
                          </m:r>
                        </m:e>
                        <m:sub>
                          <m:r>
                            <a:rPr lang="pt-BR" b="0" i="1" smtClean="0">
                              <a:solidFill>
                                <a:srgbClr val="00B050"/>
                              </a:solidFill>
                              <a:latin typeface="Cambria Math" panose="02040503050406030204" pitchFamily="18" charset="0"/>
                            </a:rPr>
                            <m:t>𝐹</m:t>
                          </m:r>
                        </m:sub>
                      </m:sSub>
                    </m:oMath>
                  </m:oMathPara>
                </a14:m>
                <a:endParaRPr lang="pt-BR" b="0" dirty="0"/>
              </a:p>
            </p:txBody>
          </p:sp>
        </mc:Choice>
        <mc:Fallback xmlns="">
          <p:sp>
            <p:nvSpPr>
              <p:cNvPr id="20" name="CaixaDeTexto 19">
                <a:extLst>
                  <a:ext uri="{FF2B5EF4-FFF2-40B4-BE49-F238E27FC236}">
                    <a16:creationId xmlns:a16="http://schemas.microsoft.com/office/drawing/2014/main" id="{2533E0B9-F81B-6350-0CCE-A851A2459F6D}"/>
                  </a:ext>
                </a:extLst>
              </p:cNvPr>
              <p:cNvSpPr txBox="1">
                <a:spLocks noRot="1" noChangeAspect="1" noMove="1" noResize="1" noEditPoints="1" noAdjustHandles="1" noChangeArrowheads="1" noChangeShapeType="1" noTextEdit="1"/>
              </p:cNvSpPr>
              <p:nvPr/>
            </p:nvSpPr>
            <p:spPr>
              <a:xfrm>
                <a:off x="4170579" y="3931128"/>
                <a:ext cx="4617216" cy="369332"/>
              </a:xfrm>
              <a:prstGeom prst="rect">
                <a:avLst/>
              </a:prstGeom>
              <a:blipFill>
                <a:blip r:embed="rId6"/>
                <a:stretch>
                  <a:fillRect/>
                </a:stretch>
              </a:blipFill>
            </p:spPr>
            <p:txBody>
              <a:bodyPr/>
              <a:lstStyle/>
              <a:p>
                <a:r>
                  <a:rPr lang="pt-BR">
                    <a:noFill/>
                  </a:rPr>
                  <a:t> </a:t>
                </a:r>
              </a:p>
            </p:txBody>
          </p:sp>
        </mc:Fallback>
      </mc:AlternateContent>
      <p:sp>
        <p:nvSpPr>
          <p:cNvPr id="32" name="CaixaDeTexto 31">
            <a:extLst>
              <a:ext uri="{FF2B5EF4-FFF2-40B4-BE49-F238E27FC236}">
                <a16:creationId xmlns:a16="http://schemas.microsoft.com/office/drawing/2014/main" id="{ACF6E5D7-D4E9-AD35-3A40-A4EC4B63467B}"/>
              </a:ext>
            </a:extLst>
          </p:cNvPr>
          <p:cNvSpPr txBox="1"/>
          <p:nvPr/>
        </p:nvSpPr>
        <p:spPr>
          <a:xfrm>
            <a:off x="74084" y="1481971"/>
            <a:ext cx="7743825" cy="369332"/>
          </a:xfrm>
          <a:prstGeom prst="rect">
            <a:avLst/>
          </a:prstGeom>
          <a:noFill/>
        </p:spPr>
        <p:txBody>
          <a:bodyPr wrap="square" rtlCol="0">
            <a:spAutoFit/>
          </a:bodyPr>
          <a:lstStyle/>
          <a:p>
            <a:r>
              <a:rPr lang="pt-BR" i="1" u="sng" dirty="0"/>
              <a:t>Circumscribed sphere</a:t>
            </a:r>
          </a:p>
        </p:txBody>
      </p:sp>
      <p:grpSp>
        <p:nvGrpSpPr>
          <p:cNvPr id="25" name="Agrupar 24">
            <a:extLst>
              <a:ext uri="{FF2B5EF4-FFF2-40B4-BE49-F238E27FC236}">
                <a16:creationId xmlns:a16="http://schemas.microsoft.com/office/drawing/2014/main" id="{791AA946-E9A4-83C5-B365-2B018A313879}"/>
              </a:ext>
            </a:extLst>
          </p:cNvPr>
          <p:cNvGrpSpPr/>
          <p:nvPr/>
        </p:nvGrpSpPr>
        <p:grpSpPr>
          <a:xfrm>
            <a:off x="198723" y="1983173"/>
            <a:ext cx="3396083" cy="4016847"/>
            <a:chOff x="1183710" y="1309251"/>
            <a:chExt cx="3396083" cy="4016847"/>
          </a:xfrm>
        </p:grpSpPr>
        <p:grpSp>
          <p:nvGrpSpPr>
            <p:cNvPr id="26" name="Agrupar 25">
              <a:extLst>
                <a:ext uri="{FF2B5EF4-FFF2-40B4-BE49-F238E27FC236}">
                  <a16:creationId xmlns:a16="http://schemas.microsoft.com/office/drawing/2014/main" id="{F33D29C3-1188-86D3-8D81-3483161FDB06}"/>
                </a:ext>
              </a:extLst>
            </p:cNvPr>
            <p:cNvGrpSpPr/>
            <p:nvPr/>
          </p:nvGrpSpPr>
          <p:grpSpPr>
            <a:xfrm>
              <a:off x="1183710" y="1309251"/>
              <a:ext cx="3396083" cy="4016847"/>
              <a:chOff x="1183710" y="1309251"/>
              <a:chExt cx="3396083" cy="4016847"/>
            </a:xfrm>
          </p:grpSpPr>
          <p:cxnSp>
            <p:nvCxnSpPr>
              <p:cNvPr id="41" name="Conector de Seta Reta 40">
                <a:extLst>
                  <a:ext uri="{FF2B5EF4-FFF2-40B4-BE49-F238E27FC236}">
                    <a16:creationId xmlns:a16="http://schemas.microsoft.com/office/drawing/2014/main" id="{6FE603F5-0F07-1CD2-1626-0237DF62D292}"/>
                  </a:ext>
                </a:extLst>
              </p:cNvPr>
              <p:cNvCxnSpPr/>
              <p:nvPr/>
            </p:nvCxnSpPr>
            <p:spPr>
              <a:xfrm flipV="1">
                <a:off x="2880000" y="1402098"/>
                <a:ext cx="0" cy="3924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grpSp>
            <p:nvGrpSpPr>
              <p:cNvPr id="42" name="Agrupar 41">
                <a:extLst>
                  <a:ext uri="{FF2B5EF4-FFF2-40B4-BE49-F238E27FC236}">
                    <a16:creationId xmlns:a16="http://schemas.microsoft.com/office/drawing/2014/main" id="{A046C3BA-2371-768B-2CB7-62D490099440}"/>
                  </a:ext>
                </a:extLst>
              </p:cNvPr>
              <p:cNvGrpSpPr/>
              <p:nvPr/>
            </p:nvGrpSpPr>
            <p:grpSpPr>
              <a:xfrm>
                <a:off x="1188000" y="1309251"/>
                <a:ext cx="3384000" cy="3839779"/>
                <a:chOff x="664796" y="382151"/>
                <a:chExt cx="3384000" cy="3839779"/>
              </a:xfrm>
            </p:grpSpPr>
            <p:sp>
              <p:nvSpPr>
                <p:cNvPr id="47" name="CaixaDeTexto 7">
                  <a:extLst>
                    <a:ext uri="{FF2B5EF4-FFF2-40B4-BE49-F238E27FC236}">
                      <a16:creationId xmlns:a16="http://schemas.microsoft.com/office/drawing/2014/main" id="{F6C4296A-A65F-6EE6-E506-4378EBCF186F}"/>
                    </a:ext>
                  </a:extLst>
                </p:cNvPr>
                <p:cNvSpPr txBox="1"/>
                <p:nvPr/>
              </p:nvSpPr>
              <p:spPr>
                <a:xfrm>
                  <a:off x="3848431" y="2782957"/>
                  <a:ext cx="184731" cy="369332"/>
                </a:xfrm>
                <a:prstGeom prst="rect">
                  <a:avLst/>
                </a:prstGeom>
                <a:noFill/>
              </p:spPr>
              <p:txBody>
                <a:bodyPr wrap="non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pt-BR" dirty="0"/>
                </a:p>
              </p:txBody>
            </p:sp>
            <p:sp>
              <p:nvSpPr>
                <p:cNvPr id="48" name="Oval 11">
                  <a:extLst>
                    <a:ext uri="{FF2B5EF4-FFF2-40B4-BE49-F238E27FC236}">
                      <a16:creationId xmlns:a16="http://schemas.microsoft.com/office/drawing/2014/main" id="{522A1177-58A1-6DD5-4239-6536840BE747}"/>
                    </a:ext>
                  </a:extLst>
                </p:cNvPr>
                <p:cNvSpPr>
                  <a:spLocks noChangeAspect="1"/>
                </p:cNvSpPr>
                <p:nvPr/>
              </p:nvSpPr>
              <p:spPr>
                <a:xfrm>
                  <a:off x="772796" y="382151"/>
                  <a:ext cx="3168000" cy="3168000"/>
                </a:xfrm>
                <a:prstGeom prst="ellipse">
                  <a:avLst/>
                </a:prstGeom>
                <a:solidFill>
                  <a:schemeClr val="tx1">
                    <a:lumMod val="65000"/>
                    <a:lumOff val="35000"/>
                  </a:schemeClr>
                </a:solidFill>
                <a:ln>
                  <a:solidFill>
                    <a:schemeClr val="tx1">
                      <a:lumMod val="50000"/>
                      <a:lumOff val="50000"/>
                    </a:schemeClr>
                  </a:solidFill>
                </a:ln>
                <a:scene3d>
                  <a:camera prst="isometricOffAxis1Top">
                    <a:rot lat="17754000" lon="17216683" rev="4500165"/>
                  </a:camera>
                  <a:lightRig rig="threePt" dir="t"/>
                </a:scene3d>
                <a:sp3d extrusionH="1079500" prstMaterial="powder">
                  <a:bevelT h="50800"/>
                  <a:bevelB h="508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sp>
              <p:nvSpPr>
                <p:cNvPr id="49" name="Oval 9">
                  <a:extLst>
                    <a:ext uri="{FF2B5EF4-FFF2-40B4-BE49-F238E27FC236}">
                      <a16:creationId xmlns:a16="http://schemas.microsoft.com/office/drawing/2014/main" id="{C099C355-4744-0E34-9078-9BD08A454380}"/>
                    </a:ext>
                  </a:extLst>
                </p:cNvPr>
                <p:cNvSpPr>
                  <a:spLocks noChangeAspect="1"/>
                </p:cNvSpPr>
                <p:nvPr/>
              </p:nvSpPr>
              <p:spPr>
                <a:xfrm>
                  <a:off x="664796" y="837930"/>
                  <a:ext cx="3384000" cy="3384000"/>
                </a:xfrm>
                <a:prstGeom prst="ellipse">
                  <a:avLst/>
                </a:prstGeom>
                <a:solidFill>
                  <a:schemeClr val="accent1">
                    <a:lumMod val="75000"/>
                    <a:alpha val="52147"/>
                  </a:schemeClr>
                </a:solidFill>
                <a:ln>
                  <a:noFill/>
                </a:ln>
                <a:scene3d>
                  <a:camera prst="orthographicFront">
                    <a:rot lat="0" lon="0" rev="0"/>
                  </a:camera>
                  <a:lightRig rig="threePt" dir="t">
                    <a:rot lat="0" lon="0" rev="0"/>
                  </a:lightRig>
                </a:scene3d>
                <a:sp3d>
                  <a:bevelT w="1695450" h="1695450"/>
                  <a:bevelB w="1695450" h="16954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p:grpSp>
          <p:cxnSp>
            <p:nvCxnSpPr>
              <p:cNvPr id="43" name="Conector de Seta Reta 42">
                <a:extLst>
                  <a:ext uri="{FF2B5EF4-FFF2-40B4-BE49-F238E27FC236}">
                    <a16:creationId xmlns:a16="http://schemas.microsoft.com/office/drawing/2014/main" id="{044841DB-8292-66D6-3413-62B00791AB76}"/>
                  </a:ext>
                </a:extLst>
              </p:cNvPr>
              <p:cNvCxnSpPr/>
              <p:nvPr/>
            </p:nvCxnSpPr>
            <p:spPr>
              <a:xfrm flipV="1">
                <a:off x="2880000" y="1402098"/>
                <a:ext cx="0" cy="1548000"/>
              </a:xfrm>
              <a:prstGeom prst="straightConnector1">
                <a:avLst/>
              </a:prstGeom>
              <a:ln w="12700">
                <a:solidFill>
                  <a:srgbClr val="404040">
                    <a:alpha val="50196"/>
                  </a:srgb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Reto 17">
                <a:extLst>
                  <a:ext uri="{FF2B5EF4-FFF2-40B4-BE49-F238E27FC236}">
                    <a16:creationId xmlns:a16="http://schemas.microsoft.com/office/drawing/2014/main" id="{CD8D4B65-1853-6FF1-A702-6D1BF0175222}"/>
                  </a:ext>
                </a:extLst>
              </p:cNvPr>
              <p:cNvCxnSpPr/>
              <p:nvPr/>
            </p:nvCxnSpPr>
            <p:spPr>
              <a:xfrm>
                <a:off x="2880000" y="2893251"/>
                <a:ext cx="0" cy="1367664"/>
              </a:xfrm>
              <a:prstGeom prst="line">
                <a:avLst/>
              </a:prstGeom>
              <a:ln w="12700">
                <a:solidFill>
                  <a:srgbClr val="404040">
                    <a:alpha val="50196"/>
                  </a:srgbClr>
                </a:solidFill>
                <a:prstDash val="dash"/>
              </a:ln>
            </p:spPr>
            <p:style>
              <a:lnRef idx="1">
                <a:schemeClr val="accent1"/>
              </a:lnRef>
              <a:fillRef idx="0">
                <a:schemeClr val="accent1"/>
              </a:fillRef>
              <a:effectRef idx="0">
                <a:schemeClr val="accent1"/>
              </a:effectRef>
              <a:fontRef idx="minor">
                <a:schemeClr val="tx1"/>
              </a:fontRef>
            </p:style>
          </p:cxnSp>
          <p:sp>
            <p:nvSpPr>
              <p:cNvPr id="45" name="Forma Livre 20">
                <a:extLst>
                  <a:ext uri="{FF2B5EF4-FFF2-40B4-BE49-F238E27FC236}">
                    <a16:creationId xmlns:a16="http://schemas.microsoft.com/office/drawing/2014/main" id="{5B010722-2CB0-42F8-02DA-DE851ABDEDFD}"/>
                  </a:ext>
                </a:extLst>
              </p:cNvPr>
              <p:cNvSpPr/>
              <p:nvPr/>
            </p:nvSpPr>
            <p:spPr>
              <a:xfrm>
                <a:off x="1183710" y="2912882"/>
                <a:ext cx="3396083" cy="1368015"/>
              </a:xfrm>
              <a:custGeom>
                <a:avLst/>
                <a:gdLst>
                  <a:gd name="connsiteX0" fmla="*/ 0 w 3195687"/>
                  <a:gd name="connsiteY0" fmla="*/ 0 h 1150071"/>
                  <a:gd name="connsiteX1" fmla="*/ 3195687 w 3195687"/>
                  <a:gd name="connsiteY1" fmla="*/ 0 h 1150071"/>
                  <a:gd name="connsiteX2" fmla="*/ 3195687 w 3195687"/>
                  <a:gd name="connsiteY2" fmla="*/ 1150071 h 1150071"/>
                  <a:gd name="connsiteX3" fmla="*/ 0 w 3195687"/>
                  <a:gd name="connsiteY3" fmla="*/ 1131217 h 1150071"/>
                  <a:gd name="connsiteX4" fmla="*/ 0 w 3195687"/>
                  <a:gd name="connsiteY4" fmla="*/ 0 h 1150071"/>
                  <a:gd name="connsiteX0" fmla="*/ 0 w 3284035"/>
                  <a:gd name="connsiteY0" fmla="*/ 0 h 1150071"/>
                  <a:gd name="connsiteX1" fmla="*/ 3195687 w 3284035"/>
                  <a:gd name="connsiteY1" fmla="*/ 0 h 1150071"/>
                  <a:gd name="connsiteX2" fmla="*/ 3195687 w 3284035"/>
                  <a:gd name="connsiteY2" fmla="*/ 1150071 h 1150071"/>
                  <a:gd name="connsiteX3" fmla="*/ 0 w 3284035"/>
                  <a:gd name="connsiteY3" fmla="*/ 1131217 h 1150071"/>
                  <a:gd name="connsiteX4" fmla="*/ 0 w 3284035"/>
                  <a:gd name="connsiteY4" fmla="*/ 0 h 1150071"/>
                  <a:gd name="connsiteX0" fmla="*/ 0 w 3297749"/>
                  <a:gd name="connsiteY0" fmla="*/ 0 h 1150071"/>
                  <a:gd name="connsiteX1" fmla="*/ 3195687 w 3297749"/>
                  <a:gd name="connsiteY1" fmla="*/ 0 h 1150071"/>
                  <a:gd name="connsiteX2" fmla="*/ 3195687 w 3297749"/>
                  <a:gd name="connsiteY2" fmla="*/ 1150071 h 1150071"/>
                  <a:gd name="connsiteX3" fmla="*/ 0 w 3297749"/>
                  <a:gd name="connsiteY3" fmla="*/ 1131217 h 1150071"/>
                  <a:gd name="connsiteX4" fmla="*/ 0 w 3297749"/>
                  <a:gd name="connsiteY4" fmla="*/ 0 h 1150071"/>
                  <a:gd name="connsiteX0" fmla="*/ 77793 w 3375542"/>
                  <a:gd name="connsiteY0" fmla="*/ 0 h 1150071"/>
                  <a:gd name="connsiteX1" fmla="*/ 3273480 w 3375542"/>
                  <a:gd name="connsiteY1" fmla="*/ 0 h 1150071"/>
                  <a:gd name="connsiteX2" fmla="*/ 3273480 w 3375542"/>
                  <a:gd name="connsiteY2" fmla="*/ 1150071 h 1150071"/>
                  <a:gd name="connsiteX3" fmla="*/ 77793 w 3375542"/>
                  <a:gd name="connsiteY3" fmla="*/ 1131217 h 1150071"/>
                  <a:gd name="connsiteX4" fmla="*/ 77793 w 3375542"/>
                  <a:gd name="connsiteY4" fmla="*/ 0 h 1150071"/>
                  <a:gd name="connsiteX0" fmla="*/ 98334 w 3396083"/>
                  <a:gd name="connsiteY0" fmla="*/ 0 h 1150071"/>
                  <a:gd name="connsiteX1" fmla="*/ 3294021 w 3396083"/>
                  <a:gd name="connsiteY1" fmla="*/ 0 h 1150071"/>
                  <a:gd name="connsiteX2" fmla="*/ 3294021 w 3396083"/>
                  <a:gd name="connsiteY2" fmla="*/ 1150071 h 1150071"/>
                  <a:gd name="connsiteX3" fmla="*/ 98334 w 3396083"/>
                  <a:gd name="connsiteY3" fmla="*/ 1131217 h 1150071"/>
                  <a:gd name="connsiteX4" fmla="*/ 98334 w 3396083"/>
                  <a:gd name="connsiteY4" fmla="*/ 0 h 1150071"/>
                  <a:gd name="connsiteX0" fmla="*/ 98334 w 3396083"/>
                  <a:gd name="connsiteY0" fmla="*/ 0 h 1293079"/>
                  <a:gd name="connsiteX1" fmla="*/ 3294021 w 3396083"/>
                  <a:gd name="connsiteY1" fmla="*/ 0 h 1293079"/>
                  <a:gd name="connsiteX2" fmla="*/ 3294021 w 3396083"/>
                  <a:gd name="connsiteY2" fmla="*/ 1150071 h 1293079"/>
                  <a:gd name="connsiteX3" fmla="*/ 98334 w 3396083"/>
                  <a:gd name="connsiteY3" fmla="*/ 1131217 h 1293079"/>
                  <a:gd name="connsiteX4" fmla="*/ 98334 w 3396083"/>
                  <a:gd name="connsiteY4" fmla="*/ 0 h 1293079"/>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43825"/>
                  <a:gd name="connsiteX1" fmla="*/ 3294021 w 3396083"/>
                  <a:gd name="connsiteY1" fmla="*/ 0 h 1343825"/>
                  <a:gd name="connsiteX2" fmla="*/ 3294021 w 3396083"/>
                  <a:gd name="connsiteY2" fmla="*/ 1150071 h 1343825"/>
                  <a:gd name="connsiteX3" fmla="*/ 98334 w 3396083"/>
                  <a:gd name="connsiteY3" fmla="*/ 1131217 h 1343825"/>
                  <a:gd name="connsiteX4" fmla="*/ 98334 w 3396083"/>
                  <a:gd name="connsiteY4" fmla="*/ 0 h 1343825"/>
                  <a:gd name="connsiteX0" fmla="*/ 98334 w 3396083"/>
                  <a:gd name="connsiteY0" fmla="*/ 0 h 1368015"/>
                  <a:gd name="connsiteX1" fmla="*/ 3294021 w 3396083"/>
                  <a:gd name="connsiteY1" fmla="*/ 0 h 1368015"/>
                  <a:gd name="connsiteX2" fmla="*/ 3294021 w 3396083"/>
                  <a:gd name="connsiteY2" fmla="*/ 1150071 h 1368015"/>
                  <a:gd name="connsiteX3" fmla="*/ 98334 w 3396083"/>
                  <a:gd name="connsiteY3" fmla="*/ 1131217 h 1368015"/>
                  <a:gd name="connsiteX4" fmla="*/ 98334 w 3396083"/>
                  <a:gd name="connsiteY4" fmla="*/ 0 h 13680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6083" h="1368015">
                    <a:moveTo>
                      <a:pt x="98334" y="0"/>
                    </a:moveTo>
                    <a:cubicBezTo>
                      <a:pt x="58332" y="111318"/>
                      <a:pt x="1966399" y="445273"/>
                      <a:pt x="3294021" y="0"/>
                    </a:cubicBezTo>
                    <a:cubicBezTo>
                      <a:pt x="3349680" y="200477"/>
                      <a:pt x="3492804" y="496369"/>
                      <a:pt x="3294021" y="1150071"/>
                    </a:cubicBezTo>
                    <a:cubicBezTo>
                      <a:pt x="3031875" y="1398228"/>
                      <a:pt x="392287" y="1487360"/>
                      <a:pt x="98334" y="1131217"/>
                    </a:cubicBezTo>
                    <a:cubicBezTo>
                      <a:pt x="21963" y="847893"/>
                      <a:pt x="-78261" y="405545"/>
                      <a:pt x="98334" y="0"/>
                    </a:cubicBezTo>
                    <a:close/>
                  </a:path>
                </a:pathLst>
              </a:custGeom>
              <a:solidFill>
                <a:srgbClr val="5AF132">
                  <a:alpha val="2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pt-BR" dirty="0"/>
              </a:p>
            </p:txBody>
          </p:sp>
          <mc:AlternateContent xmlns:mc="http://schemas.openxmlformats.org/markup-compatibility/2006" xmlns:a14="http://schemas.microsoft.com/office/drawing/2010/main">
            <mc:Choice Requires="a14">
              <p:sp>
                <p:nvSpPr>
                  <p:cNvPr id="46" name="CaixaDeTexto 21">
                    <a:extLst>
                      <a:ext uri="{FF2B5EF4-FFF2-40B4-BE49-F238E27FC236}">
                        <a16:creationId xmlns:a16="http://schemas.microsoft.com/office/drawing/2014/main" id="{316B5059-205A-D2EE-F77E-36BCAFF647AF}"/>
                      </a:ext>
                    </a:extLst>
                  </p:cNvPr>
                  <p:cNvSpPr txBox="1"/>
                  <p:nvPr/>
                </p:nvSpPr>
                <p:spPr>
                  <a:xfrm>
                    <a:off x="2401294" y="133310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tx1">
                                  <a:lumMod val="65000"/>
                                  <a:lumOff val="35000"/>
                                </a:schemeClr>
                              </a:solidFill>
                              <a:latin typeface="Cambria Math" panose="02040503050406030204" pitchFamily="18" charset="0"/>
                            </a:rPr>
                            <m:t>𝑧</m:t>
                          </m:r>
                        </m:oMath>
                      </m:oMathPara>
                    </a14:m>
                    <a:endParaRPr lang="pt-BR" sz="1600" dirty="0">
                      <a:solidFill>
                        <a:schemeClr val="tx1">
                          <a:lumMod val="65000"/>
                          <a:lumOff val="35000"/>
                        </a:schemeClr>
                      </a:solidFill>
                    </a:endParaRPr>
                  </a:p>
                </p:txBody>
              </p:sp>
            </mc:Choice>
            <mc:Fallback xmlns="">
              <p:sp>
                <p:nvSpPr>
                  <p:cNvPr id="46" name="CaixaDeTexto 21">
                    <a:extLst>
                      <a:ext uri="{FF2B5EF4-FFF2-40B4-BE49-F238E27FC236}">
                        <a16:creationId xmlns:a16="http://schemas.microsoft.com/office/drawing/2014/main" id="{316B5059-205A-D2EE-F77E-36BCAFF647AF}"/>
                      </a:ext>
                    </a:extLst>
                  </p:cNvPr>
                  <p:cNvSpPr txBox="1">
                    <a:spLocks noRot="1" noChangeAspect="1" noMove="1" noResize="1" noEditPoints="1" noAdjustHandles="1" noChangeArrowheads="1" noChangeShapeType="1" noTextEdit="1"/>
                  </p:cNvSpPr>
                  <p:nvPr/>
                </p:nvSpPr>
                <p:spPr>
                  <a:xfrm>
                    <a:off x="2401294" y="1333104"/>
                    <a:ext cx="707666" cy="338554"/>
                  </a:xfrm>
                  <a:prstGeom prst="rect">
                    <a:avLst/>
                  </a:prstGeom>
                  <a:blipFill>
                    <a:blip r:embed="rId7"/>
                    <a:stretch>
                      <a:fillRect/>
                    </a:stretch>
                  </a:blipFill>
                </p:spPr>
                <p:txBody>
                  <a:bodyPr/>
                  <a:lstStyle/>
                  <a:p>
                    <a:r>
                      <a:rPr lang="pt-BR">
                        <a:noFill/>
                      </a:rPr>
                      <a:t> </a:t>
                    </a:r>
                  </a:p>
                </p:txBody>
              </p:sp>
            </mc:Fallback>
          </mc:AlternateContent>
        </p:grpSp>
        <p:grpSp>
          <p:nvGrpSpPr>
            <p:cNvPr id="27" name="Agrupar 26">
              <a:extLst>
                <a:ext uri="{FF2B5EF4-FFF2-40B4-BE49-F238E27FC236}">
                  <a16:creationId xmlns:a16="http://schemas.microsoft.com/office/drawing/2014/main" id="{33ECB70E-E5E1-2239-66DB-D4A4BA9C34A9}"/>
                </a:ext>
              </a:extLst>
            </p:cNvPr>
            <p:cNvGrpSpPr/>
            <p:nvPr/>
          </p:nvGrpSpPr>
          <p:grpSpPr>
            <a:xfrm>
              <a:off x="2880000" y="2912882"/>
              <a:ext cx="1597731" cy="797175"/>
              <a:chOff x="2880000" y="2912882"/>
              <a:chExt cx="1597731" cy="797175"/>
            </a:xfrm>
          </p:grpSpPr>
          <p:cxnSp>
            <p:nvCxnSpPr>
              <p:cNvPr id="38" name="Conector Reto 24">
                <a:extLst>
                  <a:ext uri="{FF2B5EF4-FFF2-40B4-BE49-F238E27FC236}">
                    <a16:creationId xmlns:a16="http://schemas.microsoft.com/office/drawing/2014/main" id="{DCB34C63-19EE-AB2E-D150-6EBB8F47B4FE}"/>
                  </a:ext>
                </a:extLst>
              </p:cNvPr>
              <p:cNvCxnSpPr>
                <a:endCxn id="45" idx="1"/>
              </p:cNvCxnSpPr>
              <p:nvPr/>
            </p:nvCxnSpPr>
            <p:spPr>
              <a:xfrm flipV="1">
                <a:off x="2880000" y="2912882"/>
                <a:ext cx="1597731" cy="7971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Conector Reto 28">
                <a:extLst>
                  <a:ext uri="{FF2B5EF4-FFF2-40B4-BE49-F238E27FC236}">
                    <a16:creationId xmlns:a16="http://schemas.microsoft.com/office/drawing/2014/main" id="{F0D260A9-E757-22F6-785F-B2622800020E}"/>
                  </a:ext>
                </a:extLst>
              </p:cNvPr>
              <p:cNvCxnSpPr>
                <a:stCxn id="45" idx="1"/>
              </p:cNvCxnSpPr>
              <p:nvPr/>
            </p:nvCxnSpPr>
            <p:spPr>
              <a:xfrm flipH="1">
                <a:off x="2880000" y="2912882"/>
                <a:ext cx="1597731" cy="3721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Conector Reto 30">
                <a:extLst>
                  <a:ext uri="{FF2B5EF4-FFF2-40B4-BE49-F238E27FC236}">
                    <a16:creationId xmlns:a16="http://schemas.microsoft.com/office/drawing/2014/main" id="{E8CC9657-EA98-E11F-CE34-A5900AC564B6}"/>
                  </a:ext>
                </a:extLst>
              </p:cNvPr>
              <p:cNvCxnSpPr/>
              <p:nvPr/>
            </p:nvCxnSpPr>
            <p:spPr>
              <a:xfrm flipV="1">
                <a:off x="2880000" y="2969729"/>
                <a:ext cx="0" cy="740328"/>
              </a:xfrm>
              <a:prstGeom prst="line">
                <a:avLst/>
              </a:prstGeom>
              <a:ln w="12700">
                <a:solidFill>
                  <a:schemeClr val="bg1"/>
                </a:solidFill>
              </a:ln>
            </p:spPr>
            <p:style>
              <a:lnRef idx="1">
                <a:schemeClr val="accent2"/>
              </a:lnRef>
              <a:fillRef idx="0">
                <a:schemeClr val="accent2"/>
              </a:fillRef>
              <a:effectRef idx="0">
                <a:schemeClr val="accent2"/>
              </a:effectRef>
              <a:fontRef idx="minor">
                <a:schemeClr val="tx1"/>
              </a:fontRef>
            </p:style>
          </p:cxnSp>
        </p:grpSp>
        <p:sp>
          <p:nvSpPr>
            <p:cNvPr id="28" name="Arco 27">
              <a:extLst>
                <a:ext uri="{FF2B5EF4-FFF2-40B4-BE49-F238E27FC236}">
                  <a16:creationId xmlns:a16="http://schemas.microsoft.com/office/drawing/2014/main" id="{285B4014-5E2C-6C5D-3FAC-1D35467C8240}"/>
                </a:ext>
              </a:extLst>
            </p:cNvPr>
            <p:cNvSpPr/>
            <p:nvPr/>
          </p:nvSpPr>
          <p:spPr>
            <a:xfrm rot="20742179">
              <a:off x="2757371" y="3384361"/>
              <a:ext cx="402336" cy="438912"/>
            </a:xfrm>
            <a:prstGeom prst="arc">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pt-BR"/>
            </a:p>
          </p:txBody>
        </p:sp>
        <mc:AlternateContent xmlns:mc="http://schemas.openxmlformats.org/markup-compatibility/2006" xmlns:a14="http://schemas.microsoft.com/office/drawing/2010/main">
          <mc:Choice Requires="a14">
            <p:sp>
              <p:nvSpPr>
                <p:cNvPr id="30" name="CaixaDeTexto 34">
                  <a:extLst>
                    <a:ext uri="{FF2B5EF4-FFF2-40B4-BE49-F238E27FC236}">
                      <a16:creationId xmlns:a16="http://schemas.microsoft.com/office/drawing/2014/main" id="{D6A01A6D-484B-52B4-7D8A-23A954C83E27}"/>
                    </a:ext>
                  </a:extLst>
                </p:cNvPr>
                <p:cNvSpPr txBox="1"/>
                <p:nvPr/>
              </p:nvSpPr>
              <p:spPr>
                <a:xfrm>
                  <a:off x="2812799" y="3127135"/>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bg1"/>
                                </a:solidFill>
                                <a:latin typeface="Cambria Math" panose="02040503050406030204" pitchFamily="18" charset="0"/>
                              </a:rPr>
                            </m:ctrlPr>
                          </m:sSubPr>
                          <m:e>
                            <m:r>
                              <a:rPr lang="en-US" sz="1600" b="0" i="1" smtClean="0">
                                <a:solidFill>
                                  <a:schemeClr val="bg1"/>
                                </a:solidFill>
                                <a:latin typeface="Cambria Math" panose="02040503050406030204" pitchFamily="18" charset="0"/>
                              </a:rPr>
                              <m:t>𝜃</m:t>
                            </m:r>
                          </m:e>
                          <m:sub>
                            <m:r>
                              <a:rPr lang="en-US" sz="1600" b="0" i="1" smtClean="0">
                                <a:solidFill>
                                  <a:schemeClr val="bg1"/>
                                </a:solidFill>
                                <a:latin typeface="Cambria Math" panose="02040503050406030204" pitchFamily="18" charset="0"/>
                              </a:rPr>
                              <m:t>𝐿</m:t>
                            </m:r>
                          </m:sub>
                        </m:sSub>
                      </m:oMath>
                    </m:oMathPara>
                  </a14:m>
                  <a:endParaRPr lang="pt-BR" sz="1600" dirty="0">
                    <a:solidFill>
                      <a:schemeClr val="bg1"/>
                    </a:solidFill>
                  </a:endParaRPr>
                </a:p>
              </p:txBody>
            </p:sp>
          </mc:Choice>
          <mc:Fallback xmlns="">
            <p:sp>
              <p:nvSpPr>
                <p:cNvPr id="30" name="CaixaDeTexto 34">
                  <a:extLst>
                    <a:ext uri="{FF2B5EF4-FFF2-40B4-BE49-F238E27FC236}">
                      <a16:creationId xmlns:a16="http://schemas.microsoft.com/office/drawing/2014/main" id="{D6A01A6D-484B-52B4-7D8A-23A954C83E27}"/>
                    </a:ext>
                  </a:extLst>
                </p:cNvPr>
                <p:cNvSpPr txBox="1">
                  <a:spLocks noRot="1" noChangeAspect="1" noMove="1" noResize="1" noEditPoints="1" noAdjustHandles="1" noChangeArrowheads="1" noChangeShapeType="1" noTextEdit="1"/>
                </p:cNvSpPr>
                <p:nvPr/>
              </p:nvSpPr>
              <p:spPr>
                <a:xfrm>
                  <a:off x="2812799" y="3127135"/>
                  <a:ext cx="707666" cy="338554"/>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5">
                  <a:extLst>
                    <a:ext uri="{FF2B5EF4-FFF2-40B4-BE49-F238E27FC236}">
                      <a16:creationId xmlns:a16="http://schemas.microsoft.com/office/drawing/2014/main" id="{C33FF632-B33B-D9D5-5706-42FC42A17913}"/>
                    </a:ext>
                  </a:extLst>
                </p:cNvPr>
                <p:cNvSpPr txBox="1"/>
                <p:nvPr/>
              </p:nvSpPr>
              <p:spPr>
                <a:xfrm>
                  <a:off x="3242485" y="2648761"/>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
                          <a:rPr lang="en-US" sz="1600" b="0" i="1" smtClean="0">
                            <a:solidFill>
                              <a:schemeClr val="bg1"/>
                            </a:solidFill>
                            <a:latin typeface="Cambria Math" panose="02040503050406030204" pitchFamily="18" charset="0"/>
                          </a:rPr>
                          <m:t>𝑅</m:t>
                        </m:r>
                      </m:oMath>
                    </m:oMathPara>
                  </a14:m>
                  <a:endParaRPr lang="pt-BR" sz="1600" dirty="0">
                    <a:solidFill>
                      <a:schemeClr val="bg1"/>
                    </a:solidFill>
                  </a:endParaRPr>
                </a:p>
              </p:txBody>
            </p:sp>
          </mc:Choice>
          <mc:Fallback xmlns="">
            <p:sp>
              <p:nvSpPr>
                <p:cNvPr id="31" name="CaixaDeTexto 35">
                  <a:extLst>
                    <a:ext uri="{FF2B5EF4-FFF2-40B4-BE49-F238E27FC236}">
                      <a16:creationId xmlns:a16="http://schemas.microsoft.com/office/drawing/2014/main" id="{C33FF632-B33B-D9D5-5706-42FC42A17913}"/>
                    </a:ext>
                  </a:extLst>
                </p:cNvPr>
                <p:cNvSpPr txBox="1">
                  <a:spLocks noRot="1" noChangeAspect="1" noMove="1" noResize="1" noEditPoints="1" noAdjustHandles="1" noChangeArrowheads="1" noChangeShapeType="1" noTextEdit="1"/>
                </p:cNvSpPr>
                <p:nvPr/>
              </p:nvSpPr>
              <p:spPr>
                <a:xfrm>
                  <a:off x="3242485" y="2648761"/>
                  <a:ext cx="707666" cy="338554"/>
                </a:xfrm>
                <a:prstGeom prst="rect">
                  <a:avLst/>
                </a:prstGeom>
                <a:blipFill>
                  <a:blip r:embed="rId9"/>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3" name="CaixaDeTexto 36">
                  <a:extLst>
                    <a:ext uri="{FF2B5EF4-FFF2-40B4-BE49-F238E27FC236}">
                      <a16:creationId xmlns:a16="http://schemas.microsoft.com/office/drawing/2014/main" id="{0B16A28E-CD95-516C-963A-888150BB5F67}"/>
                    </a:ext>
                  </a:extLst>
                </p:cNvPr>
                <p:cNvSpPr txBox="1"/>
                <p:nvPr/>
              </p:nvSpPr>
              <p:spPr>
                <a:xfrm>
                  <a:off x="2364697" y="3138133"/>
                  <a:ext cx="707666" cy="40812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f>
                          <m:fPr>
                            <m:ctrlPr>
                              <a:rPr lang="en-US" sz="1100" b="0" i="1" smtClean="0">
                                <a:solidFill>
                                  <a:schemeClr val="bg1"/>
                                </a:solidFill>
                                <a:latin typeface="Cambria Math" panose="02040503050406030204" pitchFamily="18" charset="0"/>
                              </a:rPr>
                            </m:ctrlPr>
                          </m:fPr>
                          <m:num>
                            <m:r>
                              <a:rPr lang="en-US" sz="1100" b="0" i="1" smtClean="0">
                                <a:solidFill>
                                  <a:schemeClr val="bg1"/>
                                </a:solidFill>
                                <a:latin typeface="Cambria Math" panose="02040503050406030204" pitchFamily="18" charset="0"/>
                              </a:rPr>
                              <m:t>𝐻</m:t>
                            </m:r>
                          </m:num>
                          <m:den>
                            <m:r>
                              <a:rPr lang="en-US" sz="1100" b="0" i="1" smtClean="0">
                                <a:solidFill>
                                  <a:schemeClr val="bg1"/>
                                </a:solidFill>
                                <a:latin typeface="Cambria Math" panose="02040503050406030204" pitchFamily="18" charset="0"/>
                              </a:rPr>
                              <m:t>2</m:t>
                            </m:r>
                          </m:den>
                        </m:f>
                      </m:oMath>
                    </m:oMathPara>
                  </a14:m>
                  <a:endParaRPr lang="pt-BR" sz="1100" dirty="0">
                    <a:solidFill>
                      <a:schemeClr val="bg1"/>
                    </a:solidFill>
                  </a:endParaRPr>
                </a:p>
              </p:txBody>
            </p:sp>
          </mc:Choice>
          <mc:Fallback xmlns="">
            <p:sp>
              <p:nvSpPr>
                <p:cNvPr id="33" name="CaixaDeTexto 36">
                  <a:extLst>
                    <a:ext uri="{FF2B5EF4-FFF2-40B4-BE49-F238E27FC236}">
                      <a16:creationId xmlns:a16="http://schemas.microsoft.com/office/drawing/2014/main" id="{0B16A28E-CD95-516C-963A-888150BB5F67}"/>
                    </a:ext>
                  </a:extLst>
                </p:cNvPr>
                <p:cNvSpPr txBox="1">
                  <a:spLocks noRot="1" noChangeAspect="1" noMove="1" noResize="1" noEditPoints="1" noAdjustHandles="1" noChangeArrowheads="1" noChangeShapeType="1" noTextEdit="1"/>
                </p:cNvSpPr>
                <p:nvPr/>
              </p:nvSpPr>
              <p:spPr>
                <a:xfrm>
                  <a:off x="2364697" y="3138133"/>
                  <a:ext cx="707666" cy="408125"/>
                </a:xfrm>
                <a:prstGeom prst="rect">
                  <a:avLst/>
                </a:prstGeom>
                <a:blipFill>
                  <a:blip r:embed="rId10"/>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4" name="CaixaDeTexto 37">
                  <a:extLst>
                    <a:ext uri="{FF2B5EF4-FFF2-40B4-BE49-F238E27FC236}">
                      <a16:creationId xmlns:a16="http://schemas.microsoft.com/office/drawing/2014/main" id="{4E105B0F-519E-F444-7AE4-3700BB0003DD}"/>
                    </a:ext>
                  </a:extLst>
                </p:cNvPr>
                <p:cNvSpPr txBox="1"/>
                <p:nvPr/>
              </p:nvSpPr>
              <p:spPr>
                <a:xfrm rot="19968955">
                  <a:off x="3506179" y="3264547"/>
                  <a:ext cx="707666" cy="63799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rad>
                          <m:radPr>
                            <m:degHide m:val="on"/>
                            <m:ctrlPr>
                              <a:rPr lang="en-US" sz="1200" b="0" i="1" smtClean="0">
                                <a:solidFill>
                                  <a:schemeClr val="bg1"/>
                                </a:solidFill>
                                <a:latin typeface="Cambria Math" panose="02040503050406030204" pitchFamily="18" charset="0"/>
                              </a:rPr>
                            </m:ctrlPr>
                          </m:radPr>
                          <m:deg/>
                          <m:e>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𝑅</m:t>
                                </m:r>
                              </m:e>
                              <m:sup>
                                <m:r>
                                  <a:rPr lang="en-US" sz="1200" b="0" i="1" smtClean="0">
                                    <a:solidFill>
                                      <a:schemeClr val="bg1"/>
                                    </a:solidFill>
                                    <a:latin typeface="Cambria Math" panose="02040503050406030204" pitchFamily="18" charset="0"/>
                                  </a:rPr>
                                  <m:t>2</m:t>
                                </m:r>
                              </m:sup>
                            </m:sSup>
                            <m:r>
                              <a:rPr lang="en-US" sz="1200" b="0" i="1" smtClean="0">
                                <a:solidFill>
                                  <a:schemeClr val="bg1"/>
                                </a:solidFill>
                                <a:latin typeface="Cambria Math" panose="02040503050406030204" pitchFamily="18" charset="0"/>
                              </a:rPr>
                              <m:t>+</m:t>
                            </m:r>
                            <m:f>
                              <m:fPr>
                                <m:ctrlPr>
                                  <a:rPr lang="en-US" sz="1200" b="0" i="1" smtClean="0">
                                    <a:solidFill>
                                      <a:schemeClr val="bg1"/>
                                    </a:solidFill>
                                    <a:latin typeface="Cambria Math" panose="02040503050406030204" pitchFamily="18" charset="0"/>
                                  </a:rPr>
                                </m:ctrlPr>
                              </m:fPr>
                              <m:num>
                                <m:sSup>
                                  <m:sSupPr>
                                    <m:ctrlPr>
                                      <a:rPr lang="en-US" sz="1200" b="0" i="1" smtClean="0">
                                        <a:solidFill>
                                          <a:schemeClr val="bg1"/>
                                        </a:solidFill>
                                        <a:latin typeface="Cambria Math" panose="02040503050406030204" pitchFamily="18" charset="0"/>
                                      </a:rPr>
                                    </m:ctrlPr>
                                  </m:sSupPr>
                                  <m:e>
                                    <m:r>
                                      <a:rPr lang="en-US" sz="1200" b="0" i="1" smtClean="0">
                                        <a:solidFill>
                                          <a:schemeClr val="bg1"/>
                                        </a:solidFill>
                                        <a:latin typeface="Cambria Math" panose="02040503050406030204" pitchFamily="18" charset="0"/>
                                      </a:rPr>
                                      <m:t>𝐻</m:t>
                                    </m:r>
                                  </m:e>
                                  <m:sup>
                                    <m:r>
                                      <a:rPr lang="en-US" sz="1200" b="0" i="1" smtClean="0">
                                        <a:solidFill>
                                          <a:schemeClr val="bg1"/>
                                        </a:solidFill>
                                        <a:latin typeface="Cambria Math" panose="02040503050406030204" pitchFamily="18" charset="0"/>
                                      </a:rPr>
                                      <m:t>2</m:t>
                                    </m:r>
                                  </m:sup>
                                </m:sSup>
                              </m:num>
                              <m:den>
                                <m:r>
                                  <a:rPr lang="en-US" sz="1200" b="0" i="1" smtClean="0">
                                    <a:solidFill>
                                      <a:schemeClr val="bg1"/>
                                    </a:solidFill>
                                    <a:latin typeface="Cambria Math" panose="02040503050406030204" pitchFamily="18" charset="0"/>
                                  </a:rPr>
                                  <m:t>4</m:t>
                                </m:r>
                              </m:den>
                            </m:f>
                          </m:e>
                        </m:rad>
                      </m:oMath>
                    </m:oMathPara>
                  </a14:m>
                  <a:endParaRPr lang="pt-BR" sz="1200" dirty="0">
                    <a:solidFill>
                      <a:schemeClr val="bg1"/>
                    </a:solidFill>
                  </a:endParaRPr>
                </a:p>
              </p:txBody>
            </p:sp>
          </mc:Choice>
          <mc:Fallback xmlns="">
            <p:sp>
              <p:nvSpPr>
                <p:cNvPr id="34" name="CaixaDeTexto 37">
                  <a:extLst>
                    <a:ext uri="{FF2B5EF4-FFF2-40B4-BE49-F238E27FC236}">
                      <a16:creationId xmlns:a16="http://schemas.microsoft.com/office/drawing/2014/main" id="{4E105B0F-519E-F444-7AE4-3700BB0003DD}"/>
                    </a:ext>
                  </a:extLst>
                </p:cNvPr>
                <p:cNvSpPr txBox="1">
                  <a:spLocks noRot="1" noChangeAspect="1" noMove="1" noResize="1" noEditPoints="1" noAdjustHandles="1" noChangeArrowheads="1" noChangeShapeType="1" noTextEdit="1"/>
                </p:cNvSpPr>
                <p:nvPr/>
              </p:nvSpPr>
              <p:spPr>
                <a:xfrm rot="19968955">
                  <a:off x="3506179" y="3264547"/>
                  <a:ext cx="707666" cy="637995"/>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5" name="CaixaDeTexto 38">
                  <a:extLst>
                    <a:ext uri="{FF2B5EF4-FFF2-40B4-BE49-F238E27FC236}">
                      <a16:creationId xmlns:a16="http://schemas.microsoft.com/office/drawing/2014/main" id="{B4E671B6-7836-EFE9-86E5-736C3F5CE077}"/>
                    </a:ext>
                  </a:extLst>
                </p:cNvPr>
                <p:cNvSpPr txBox="1"/>
                <p:nvPr/>
              </p:nvSpPr>
              <p:spPr>
                <a:xfrm>
                  <a:off x="1982337" y="2125497"/>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5" name="CaixaDeTexto 38">
                  <a:extLst>
                    <a:ext uri="{FF2B5EF4-FFF2-40B4-BE49-F238E27FC236}">
                      <a16:creationId xmlns:a16="http://schemas.microsoft.com/office/drawing/2014/main" id="{B4E671B6-7836-EFE9-86E5-736C3F5CE077}"/>
                    </a:ext>
                  </a:extLst>
                </p:cNvPr>
                <p:cNvSpPr txBox="1">
                  <a:spLocks noRot="1" noChangeAspect="1" noMove="1" noResize="1" noEditPoints="1" noAdjustHandles="1" noChangeArrowheads="1" noChangeShapeType="1" noTextEdit="1"/>
                </p:cNvSpPr>
                <p:nvPr/>
              </p:nvSpPr>
              <p:spPr>
                <a:xfrm>
                  <a:off x="1982337" y="2125497"/>
                  <a:ext cx="707666" cy="338554"/>
                </a:xfrm>
                <a:prstGeom prst="rect">
                  <a:avLst/>
                </a:prstGeom>
                <a:blipFill>
                  <a:blip r:embed="rId1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6" name="CaixaDeTexto 39">
                  <a:extLst>
                    <a:ext uri="{FF2B5EF4-FFF2-40B4-BE49-F238E27FC236}">
                      <a16:creationId xmlns:a16="http://schemas.microsoft.com/office/drawing/2014/main" id="{CE6E5B86-327A-C28C-E2E6-63BE711A4ABD}"/>
                    </a:ext>
                  </a:extLst>
                </p:cNvPr>
                <p:cNvSpPr txBox="1"/>
                <p:nvPr/>
              </p:nvSpPr>
              <p:spPr>
                <a:xfrm>
                  <a:off x="1943079" y="4469074"/>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tx2">
                                    <a:lumMod val="75000"/>
                                  </a:schemeClr>
                                </a:solidFill>
                                <a:latin typeface="Cambria Math" panose="02040503050406030204" pitchFamily="18" charset="0"/>
                              </a:rPr>
                            </m:ctrlPr>
                          </m:sSubPr>
                          <m:e>
                            <m:r>
                              <a:rPr lang="en-US" sz="1600" b="0" i="1" smtClean="0">
                                <a:solidFill>
                                  <a:schemeClr val="tx2">
                                    <a:lumMod val="75000"/>
                                  </a:schemeClr>
                                </a:solidFill>
                                <a:latin typeface="Cambria Math" panose="02040503050406030204" pitchFamily="18" charset="0"/>
                              </a:rPr>
                              <m:t>𝐴</m:t>
                            </m:r>
                          </m:e>
                          <m:sub>
                            <m:r>
                              <a:rPr lang="en-US" sz="1600" b="0" i="1" smtClean="0">
                                <a:solidFill>
                                  <a:schemeClr val="tx2">
                                    <a:lumMod val="75000"/>
                                  </a:schemeClr>
                                </a:solidFill>
                                <a:latin typeface="Cambria Math" panose="02040503050406030204" pitchFamily="18" charset="0"/>
                              </a:rPr>
                              <m:t>𝐹</m:t>
                            </m:r>
                          </m:sub>
                        </m:sSub>
                      </m:oMath>
                    </m:oMathPara>
                  </a14:m>
                  <a:endParaRPr lang="pt-BR" sz="1600" dirty="0">
                    <a:solidFill>
                      <a:schemeClr val="tx2">
                        <a:lumMod val="75000"/>
                      </a:schemeClr>
                    </a:solidFill>
                  </a:endParaRPr>
                </a:p>
              </p:txBody>
            </p:sp>
          </mc:Choice>
          <mc:Fallback xmlns="">
            <p:sp>
              <p:nvSpPr>
                <p:cNvPr id="36" name="CaixaDeTexto 39">
                  <a:extLst>
                    <a:ext uri="{FF2B5EF4-FFF2-40B4-BE49-F238E27FC236}">
                      <a16:creationId xmlns:a16="http://schemas.microsoft.com/office/drawing/2014/main" id="{CE6E5B86-327A-C28C-E2E6-63BE711A4ABD}"/>
                    </a:ext>
                  </a:extLst>
                </p:cNvPr>
                <p:cNvSpPr txBox="1">
                  <a:spLocks noRot="1" noChangeAspect="1" noMove="1" noResize="1" noEditPoints="1" noAdjustHandles="1" noChangeArrowheads="1" noChangeShapeType="1" noTextEdit="1"/>
                </p:cNvSpPr>
                <p:nvPr/>
              </p:nvSpPr>
              <p:spPr>
                <a:xfrm>
                  <a:off x="1943079" y="4469074"/>
                  <a:ext cx="707666" cy="338554"/>
                </a:xfrm>
                <a:prstGeom prst="rect">
                  <a:avLst/>
                </a:prstGeom>
                <a:blipFill>
                  <a:blip r:embed="rId1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7" name="CaixaDeTexto 40">
                  <a:extLst>
                    <a:ext uri="{FF2B5EF4-FFF2-40B4-BE49-F238E27FC236}">
                      <a16:creationId xmlns:a16="http://schemas.microsoft.com/office/drawing/2014/main" id="{C5CDFA75-E1B1-E6F6-D34B-230A4287AECA}"/>
                    </a:ext>
                  </a:extLst>
                </p:cNvPr>
                <p:cNvSpPr txBox="1"/>
                <p:nvPr/>
              </p:nvSpPr>
              <p:spPr>
                <a:xfrm>
                  <a:off x="1628504" y="3442626"/>
                  <a:ext cx="70766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14:m>
                    <m:oMathPara xmlns:m="http://schemas.openxmlformats.org/officeDocument/2006/math">
                      <m:oMathParaPr>
                        <m:jc m:val="centerGroup"/>
                      </m:oMathParaPr>
                      <m:oMath xmlns:m="http://schemas.openxmlformats.org/officeDocument/2006/math">
                        <m:sSub>
                          <m:sSubPr>
                            <m:ctrlPr>
                              <a:rPr lang="en-US" sz="1600" b="0" i="1" smtClean="0">
                                <a:solidFill>
                                  <a:schemeClr val="accent6">
                                    <a:lumMod val="50000"/>
                                  </a:schemeClr>
                                </a:solidFill>
                                <a:latin typeface="Cambria Math" panose="02040503050406030204" pitchFamily="18" charset="0"/>
                              </a:rPr>
                            </m:ctrlPr>
                          </m:sSubPr>
                          <m:e>
                            <m:r>
                              <a:rPr lang="en-US" sz="1600" b="0" i="1" smtClean="0">
                                <a:solidFill>
                                  <a:schemeClr val="accent6">
                                    <a:lumMod val="50000"/>
                                  </a:schemeClr>
                                </a:solidFill>
                                <a:latin typeface="Cambria Math" panose="02040503050406030204" pitchFamily="18" charset="0"/>
                              </a:rPr>
                              <m:t>𝐴</m:t>
                            </m:r>
                          </m:e>
                          <m:sub>
                            <m:r>
                              <a:rPr lang="en-US" sz="1600" b="0" i="1" smtClean="0">
                                <a:solidFill>
                                  <a:schemeClr val="accent6">
                                    <a:lumMod val="50000"/>
                                  </a:schemeClr>
                                </a:solidFill>
                                <a:latin typeface="Cambria Math" panose="02040503050406030204" pitchFamily="18" charset="0"/>
                              </a:rPr>
                              <m:t>𝐿</m:t>
                            </m:r>
                          </m:sub>
                        </m:sSub>
                      </m:oMath>
                    </m:oMathPara>
                  </a14:m>
                  <a:endParaRPr lang="pt-BR" sz="1600" dirty="0">
                    <a:solidFill>
                      <a:schemeClr val="accent6">
                        <a:lumMod val="50000"/>
                      </a:schemeClr>
                    </a:solidFill>
                  </a:endParaRPr>
                </a:p>
              </p:txBody>
            </p:sp>
          </mc:Choice>
          <mc:Fallback xmlns="">
            <p:sp>
              <p:nvSpPr>
                <p:cNvPr id="37" name="CaixaDeTexto 40">
                  <a:extLst>
                    <a:ext uri="{FF2B5EF4-FFF2-40B4-BE49-F238E27FC236}">
                      <a16:creationId xmlns:a16="http://schemas.microsoft.com/office/drawing/2014/main" id="{C5CDFA75-E1B1-E6F6-D34B-230A4287AECA}"/>
                    </a:ext>
                  </a:extLst>
                </p:cNvPr>
                <p:cNvSpPr txBox="1">
                  <a:spLocks noRot="1" noChangeAspect="1" noMove="1" noResize="1" noEditPoints="1" noAdjustHandles="1" noChangeArrowheads="1" noChangeShapeType="1" noTextEdit="1"/>
                </p:cNvSpPr>
                <p:nvPr/>
              </p:nvSpPr>
              <p:spPr>
                <a:xfrm>
                  <a:off x="1628504" y="3442626"/>
                  <a:ext cx="707666" cy="338554"/>
                </a:xfrm>
                <a:prstGeom prst="rect">
                  <a:avLst/>
                </a:prstGeom>
                <a:blipFill>
                  <a:blip r:embed="rId14"/>
                  <a:stretch>
                    <a:fillRect/>
                  </a:stretch>
                </a:blipFill>
              </p:spPr>
              <p:txBody>
                <a:bodyPr/>
                <a:lstStyle/>
                <a:p>
                  <a:r>
                    <a:rPr lang="pt-BR">
                      <a:noFill/>
                    </a:rPr>
                    <a:t> </a:t>
                  </a:r>
                </a:p>
              </p:txBody>
            </p:sp>
          </mc:Fallback>
        </mc:AlternateContent>
      </p:grpSp>
      <p:cxnSp>
        <p:nvCxnSpPr>
          <p:cNvPr id="24" name="Conector de Seta Reta 23">
            <a:extLst>
              <a:ext uri="{FF2B5EF4-FFF2-40B4-BE49-F238E27FC236}">
                <a16:creationId xmlns:a16="http://schemas.microsoft.com/office/drawing/2014/main" id="{5D46F9AC-4424-1B5B-F9C0-3C8B13FA5B42}"/>
              </a:ext>
            </a:extLst>
          </p:cNvPr>
          <p:cNvCxnSpPr>
            <a:cxnSpLocks/>
            <a:endCxn id="19" idx="1"/>
          </p:cNvCxnSpPr>
          <p:nvPr/>
        </p:nvCxnSpPr>
        <p:spPr>
          <a:xfrm>
            <a:off x="2927684" y="3137973"/>
            <a:ext cx="1242894" cy="3537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83DEECD1-F00E-0944-8DE2-0ECD5D6ECBEB}"/>
              </a:ext>
            </a:extLst>
          </p:cNvPr>
          <p:cNvCxnSpPr>
            <a:cxnSpLocks/>
            <a:endCxn id="20" idx="1"/>
          </p:cNvCxnSpPr>
          <p:nvPr/>
        </p:nvCxnSpPr>
        <p:spPr>
          <a:xfrm>
            <a:off x="3541295" y="4115794"/>
            <a:ext cx="6292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264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3" grpId="0"/>
      <p:bldP spid="16" grpId="0" animBg="1"/>
      <p:bldP spid="19"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14</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2"/>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3"/>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4"/>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5"/>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6"/>
                <a:stretch>
                  <a:fillRect l="-31818" t="-43137" r="-72727" b="-15686"/>
                </a:stretch>
              </a:blipFill>
            </p:spPr>
            <p:txBody>
              <a:bodyPr/>
              <a:lstStyle/>
              <a:p>
                <a:r>
                  <a:rPr lang="pt-BR">
                    <a:noFill/>
                  </a:rPr>
                  <a:t> </a:t>
                </a:r>
              </a:p>
            </p:txBody>
          </p:sp>
        </mc:Fallback>
      </mc:AlternateContent>
      <p:sp>
        <p:nvSpPr>
          <p:cNvPr id="28" name="CaixaDeTexto 31">
            <a:extLst>
              <a:ext uri="{FF2B5EF4-FFF2-40B4-BE49-F238E27FC236}">
                <a16:creationId xmlns:a16="http://schemas.microsoft.com/office/drawing/2014/main" id="{7946AF42-052D-A6EA-934A-105ACF70478A}"/>
              </a:ext>
            </a:extLst>
          </p:cNvPr>
          <p:cNvSpPr txBox="1"/>
          <p:nvPr/>
        </p:nvSpPr>
        <p:spPr>
          <a:xfrm>
            <a:off x="3891209" y="1435727"/>
            <a:ext cx="3034486" cy="369332"/>
          </a:xfrm>
          <a:prstGeom prst="rect">
            <a:avLst/>
          </a:prstGeom>
          <a:noFill/>
        </p:spPr>
        <p:txBody>
          <a:bodyPr wrap="square" rtlCol="0">
            <a:spAutoFit/>
          </a:bodyPr>
          <a:lstStyle/>
          <a:p>
            <a:r>
              <a:rPr lang="pt-BR" i="1" u="sng" dirty="0"/>
              <a:t>First Law of Thermodynamics</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455F232-74E7-8C1C-C4C9-4743757DE2E6}"/>
                  </a:ext>
                </a:extLst>
              </p:cNvPr>
              <p:cNvSpPr txBox="1"/>
              <p:nvPr/>
            </p:nvSpPr>
            <p:spPr>
              <a:xfrm>
                <a:off x="4647183" y="1872959"/>
                <a:ext cx="1990673"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i="1" smtClean="0">
                              <a:latin typeface="Cambria Math" panose="02040503050406030204" pitchFamily="18" charset="0"/>
                            </a:rPr>
                          </m:ctrlPr>
                        </m:dPr>
                        <m:e>
                          <m:eqArr>
                            <m:eqArrPr>
                              <m:ctrlPr>
                                <a:rPr lang="pt-BR" i="1">
                                  <a:latin typeface="Cambria Math" panose="02040503050406030204" pitchFamily="18" charset="0"/>
                                </a:rPr>
                              </m:ctrlPr>
                            </m:eqArrPr>
                            <m:e>
                              <m:r>
                                <m:rPr>
                                  <m:sty m:val="p"/>
                                </m:rPr>
                                <a:rPr lang="pt-BR">
                                  <a:latin typeface="Cambria Math" panose="02040503050406030204" pitchFamily="18" charset="0"/>
                                </a:rPr>
                                <m:t>Δ</m:t>
                              </m:r>
                              <m:r>
                                <a:rPr lang="pt-BR" i="1">
                                  <a:latin typeface="Cambria Math" panose="02040503050406030204" pitchFamily="18" charset="0"/>
                                </a:rPr>
                                <m:t>𝑈</m:t>
                              </m:r>
                              <m:r>
                                <a:rPr lang="pt-BR" i="1">
                                  <a:latin typeface="Cambria Math" panose="02040503050406030204" pitchFamily="18" charset="0"/>
                                </a:rPr>
                                <m:t>=</m:t>
                              </m:r>
                              <m:r>
                                <a:rPr lang="pt-BR" i="1">
                                  <a:latin typeface="Cambria Math" panose="02040503050406030204" pitchFamily="18" charset="0"/>
                                </a:rPr>
                                <m:t>𝑄</m:t>
                              </m:r>
                              <m:r>
                                <a:rPr lang="pt-BR" i="1">
                                  <a:latin typeface="Cambria Math" panose="02040503050406030204" pitchFamily="18" charset="0"/>
                                </a:rPr>
                                <m:t>−</m:t>
                              </m:r>
                              <m:r>
                                <a:rPr lang="pt-BR" i="1">
                                  <a:latin typeface="Cambria Math" panose="02040503050406030204" pitchFamily="18" charset="0"/>
                                </a:rPr>
                                <m:t>𝑊</m:t>
                              </m:r>
                            </m:e>
                            <m:e>
                              <m:r>
                                <m:rPr>
                                  <m:sty m:val="p"/>
                                </m:rPr>
                                <a:rPr lang="pt-BR" b="0" i="0" smtClean="0">
                                  <a:latin typeface="Cambria Math" panose="02040503050406030204" pitchFamily="18" charset="0"/>
                                </a:rPr>
                                <m:t>Δ</m:t>
                              </m:r>
                              <m:r>
                                <a:rPr lang="pt-BR" b="0" i="1" smtClean="0">
                                  <a:latin typeface="Cambria Math" panose="02040503050406030204" pitchFamily="18" charset="0"/>
                                </a:rPr>
                                <m:t>𝑈</m:t>
                              </m:r>
                              <m:r>
                                <a:rPr lang="pt-BR" b="0" i="1" smtClean="0">
                                  <a:latin typeface="Cambria Math" panose="02040503050406030204" pitchFamily="18" charset="0"/>
                                </a:rPr>
                                <m:t> ∝</m:t>
                              </m:r>
                              <m:r>
                                <m:rPr>
                                  <m:sty m:val="p"/>
                                </m:rPr>
                                <a:rPr lang="pt-BR" b="0" i="0" smtClean="0">
                                  <a:latin typeface="Cambria Math" panose="02040503050406030204" pitchFamily="18" charset="0"/>
                                </a:rPr>
                                <m:t>Δ</m:t>
                              </m:r>
                              <m:r>
                                <a:rPr lang="pt-BR" b="0" i="1" smtClean="0">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m:t>
                              </m:r>
                              <m:r>
                                <a:rPr lang="pt-BR" b="0" i="1" smtClean="0">
                                  <a:latin typeface="Cambria Math" panose="02040503050406030204" pitchFamily="18" charset="0"/>
                                  <a:ea typeface="Cambria Math" panose="02040503050406030204" pitchFamily="18" charset="0"/>
                                </a:rPr>
                                <m:t>𝑇</m:t>
                              </m:r>
                              <m:r>
                                <a:rPr lang="pt-BR" b="0" i="1" smtClean="0">
                                  <a:latin typeface="Cambria Math" panose="02040503050406030204" pitchFamily="18" charset="0"/>
                                  <a:ea typeface="Cambria Math" panose="02040503050406030204" pitchFamily="18" charset="0"/>
                                </a:rPr>
                                <m:t> −0</m:t>
                              </m:r>
                            </m:e>
                          </m:eqArr>
                        </m:e>
                      </m:d>
                    </m:oMath>
                  </m:oMathPara>
                </a14:m>
                <a:endParaRPr lang="pt-BR" dirty="0"/>
              </a:p>
            </p:txBody>
          </p:sp>
        </mc:Choice>
        <mc:Fallback>
          <p:sp>
            <p:nvSpPr>
              <p:cNvPr id="3" name="TextBox 2">
                <a:extLst>
                  <a:ext uri="{FF2B5EF4-FFF2-40B4-BE49-F238E27FC236}">
                    <a16:creationId xmlns:a16="http://schemas.microsoft.com/office/drawing/2014/main" id="{7455F232-74E7-8C1C-C4C9-4743757DE2E6}"/>
                  </a:ext>
                </a:extLst>
              </p:cNvPr>
              <p:cNvSpPr txBox="1">
                <a:spLocks noRot="1" noChangeAspect="1" noMove="1" noResize="1" noEditPoints="1" noAdjustHandles="1" noChangeArrowheads="1" noChangeShapeType="1" noTextEdit="1"/>
              </p:cNvSpPr>
              <p:nvPr/>
            </p:nvSpPr>
            <p:spPr>
              <a:xfrm>
                <a:off x="4647183" y="1872959"/>
                <a:ext cx="1990673" cy="617861"/>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1E916184-70CC-9A04-789F-B8766E434953}"/>
                  </a:ext>
                </a:extLst>
              </p:cNvPr>
              <p:cNvSpPr txBox="1"/>
              <p:nvPr/>
            </p:nvSpPr>
            <p:spPr>
              <a:xfrm>
                <a:off x="4621666" y="2648837"/>
                <a:ext cx="1886505" cy="68435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b="0" i="1" smtClean="0">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𝑇</m:t>
                              </m:r>
                            </m:den>
                          </m:f>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i="1">
                                  <a:solidFill>
                                    <a:srgbClr val="C00000"/>
                                  </a:solidFill>
                                  <a:latin typeface="Cambria Math" panose="02040503050406030204" pitchFamily="18" charset="0"/>
                                </a:rPr>
                                <m:t>1</m:t>
                              </m:r>
                            </m:num>
                            <m:den>
                              <m:r>
                                <a:rPr lang="pt-BR" i="1">
                                  <a:solidFill>
                                    <a:srgbClr val="C00000"/>
                                  </a:solidFill>
                                  <a:latin typeface="Cambria Math" panose="02040503050406030204" pitchFamily="18" charset="0"/>
                                </a:rPr>
                                <m:t>𝑄</m:t>
                              </m:r>
                              <m:r>
                                <a:rPr lang="pt-BR" i="1">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𝑊</m:t>
                              </m:r>
                            </m:den>
                          </m:f>
                        </m:e>
                      </m:borderBox>
                    </m:oMath>
                  </m:oMathPara>
                </a14:m>
                <a:endParaRPr lang="pt-BR" dirty="0">
                  <a:solidFill>
                    <a:srgbClr val="C00000"/>
                  </a:solidFill>
                </a:endParaRPr>
              </a:p>
            </p:txBody>
          </p:sp>
        </mc:Choice>
        <mc:Fallback>
          <p:sp>
            <p:nvSpPr>
              <p:cNvPr id="8" name="TextBox 7">
                <a:extLst>
                  <a:ext uri="{FF2B5EF4-FFF2-40B4-BE49-F238E27FC236}">
                    <a16:creationId xmlns:a16="http://schemas.microsoft.com/office/drawing/2014/main" id="{1E916184-70CC-9A04-789F-B8766E434953}"/>
                  </a:ext>
                </a:extLst>
              </p:cNvPr>
              <p:cNvSpPr txBox="1">
                <a:spLocks noRot="1" noChangeAspect="1" noMove="1" noResize="1" noEditPoints="1" noAdjustHandles="1" noChangeArrowheads="1" noChangeShapeType="1" noTextEdit="1"/>
              </p:cNvSpPr>
              <p:nvPr/>
            </p:nvSpPr>
            <p:spPr>
              <a:xfrm>
                <a:off x="4621666" y="2648837"/>
                <a:ext cx="1886505" cy="684355"/>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AF862BC-4BFE-FF0B-9F15-E5CA8024F737}"/>
                  </a:ext>
                </a:extLst>
              </p:cNvPr>
              <p:cNvSpPr txBox="1"/>
              <p:nvPr/>
            </p:nvSpPr>
            <p:spPr>
              <a:xfrm>
                <a:off x="3782883" y="3429000"/>
                <a:ext cx="4367937"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 </m:t>
                      </m:r>
                      <m:r>
                        <a:rPr lang="pt-BR" b="0" i="1" smtClean="0">
                          <a:latin typeface="Cambria Math" panose="02040503050406030204" pitchFamily="18" charset="0"/>
                        </a:rPr>
                        <m:t>𝑄</m:t>
                      </m:r>
                      <m:r>
                        <a:rPr lang="pt-BR" b="0" i="1" smtClean="0">
                          <a:latin typeface="Cambria Math" panose="02040503050406030204" pitchFamily="18" charset="0"/>
                        </a:rPr>
                        <m:t>= </m:t>
                      </m:r>
                      <m:r>
                        <a:rPr lang="pt-BR" b="0" i="1" smtClean="0">
                          <a:latin typeface="Cambria Math" panose="02040503050406030204" pitchFamily="18" charset="0"/>
                        </a:rPr>
                        <m:t>𝐸𝑛𝑒𝑟𝑔𝑦</m:t>
                      </m:r>
                      <m:r>
                        <a:rPr lang="pt-BR" b="0" i="1" smtClean="0">
                          <a:latin typeface="Cambria Math" panose="02040503050406030204" pitchFamily="18" charset="0"/>
                        </a:rPr>
                        <m:t> </m:t>
                      </m:r>
                      <m:r>
                        <a:rPr lang="pt-BR" b="0" i="1" smtClean="0">
                          <a:latin typeface="Cambria Math" panose="02040503050406030204" pitchFamily="18" charset="0"/>
                        </a:rPr>
                        <m:t>𝑝𝑟𝑜𝑣𝑖𝑑𝑒𝑑</m:t>
                      </m:r>
                      <m:r>
                        <a:rPr lang="pt-BR" b="0" i="1" smtClean="0">
                          <a:latin typeface="Cambria Math" panose="02040503050406030204" pitchFamily="18" charset="0"/>
                        </a:rPr>
                        <m:t> </m:t>
                      </m:r>
                      <m:r>
                        <a:rPr lang="pt-BR" b="0" i="1" smtClean="0">
                          <a:latin typeface="Cambria Math" panose="02040503050406030204" pitchFamily="18" charset="0"/>
                        </a:rPr>
                        <m:t>𝑏𝑦</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𝑚𝑎𝑐h𝑖𝑛𝑒</m:t>
                      </m:r>
                    </m:oMath>
                  </m:oMathPara>
                </a14:m>
                <a:endParaRPr lang="pt-BR" b="0" dirty="0"/>
              </a:p>
            </p:txBody>
          </p:sp>
        </mc:Choice>
        <mc:Fallback xmlns="">
          <p:sp>
            <p:nvSpPr>
              <p:cNvPr id="9" name="TextBox 8">
                <a:extLst>
                  <a:ext uri="{FF2B5EF4-FFF2-40B4-BE49-F238E27FC236}">
                    <a16:creationId xmlns:a16="http://schemas.microsoft.com/office/drawing/2014/main" id="{DAF862BC-4BFE-FF0B-9F15-E5CA8024F737}"/>
                  </a:ext>
                </a:extLst>
              </p:cNvPr>
              <p:cNvSpPr txBox="1">
                <a:spLocks noRot="1" noChangeAspect="1" noMove="1" noResize="1" noEditPoints="1" noAdjustHandles="1" noChangeArrowheads="1" noChangeShapeType="1" noTextEdit="1"/>
              </p:cNvSpPr>
              <p:nvPr/>
            </p:nvSpPr>
            <p:spPr>
              <a:xfrm>
                <a:off x="3782883" y="3429000"/>
                <a:ext cx="4367937" cy="276999"/>
              </a:xfrm>
              <a:prstGeom prst="rect">
                <a:avLst/>
              </a:prstGeom>
              <a:blipFill>
                <a:blip r:embed="rId9"/>
                <a:stretch>
                  <a:fillRect t="-4444" b="-3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BB26CC1-5F44-01E2-EF97-BDCEF46D5710}"/>
                  </a:ext>
                </a:extLst>
              </p:cNvPr>
              <p:cNvSpPr txBox="1"/>
              <p:nvPr/>
            </p:nvSpPr>
            <p:spPr>
              <a:xfrm>
                <a:off x="4001928" y="3861979"/>
                <a:ext cx="382521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𝑊</m:t>
                      </m:r>
                      <m:r>
                        <a:rPr lang="pt-BR" b="0" i="1" smtClean="0">
                          <a:latin typeface="Cambria Math" panose="02040503050406030204" pitchFamily="18" charset="0"/>
                        </a:rPr>
                        <m:t>=</m:t>
                      </m:r>
                      <m:r>
                        <a:rPr lang="pt-BR" b="0" i="1" smtClean="0">
                          <a:latin typeface="Cambria Math" panose="02040503050406030204" pitchFamily="18" charset="0"/>
                        </a:rPr>
                        <m:t>𝐸𝑛𝑒𝑟𝑦</m:t>
                      </m:r>
                      <m:r>
                        <a:rPr lang="pt-BR" b="0" i="1" smtClean="0">
                          <a:latin typeface="Cambria Math" panose="02040503050406030204" pitchFamily="18" charset="0"/>
                        </a:rPr>
                        <m:t> </m:t>
                      </m:r>
                      <m:r>
                        <a:rPr lang="pt-BR" b="0" i="1" smtClean="0">
                          <a:latin typeface="Cambria Math" panose="02040503050406030204" pitchFamily="18" charset="0"/>
                        </a:rPr>
                        <m:t>𝑙𝑜𝑠𝑡</m:t>
                      </m:r>
                      <m:r>
                        <a:rPr lang="pt-BR" b="0" i="1" smtClean="0">
                          <a:latin typeface="Cambria Math" panose="02040503050406030204" pitchFamily="18" charset="0"/>
                        </a:rPr>
                        <m:t> </m:t>
                      </m:r>
                      <m:r>
                        <a:rPr lang="pt-BR" b="0" i="1" smtClean="0">
                          <a:latin typeface="Cambria Math" panose="02040503050406030204" pitchFamily="18" charset="0"/>
                        </a:rPr>
                        <m:t>𝑖𝑛</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𝑓𝑖𝑟𝑠𝑡</m:t>
                      </m:r>
                      <m:r>
                        <a:rPr lang="pt-BR" b="0" i="1" smtClean="0">
                          <a:latin typeface="Cambria Math" panose="02040503050406030204" pitchFamily="18" charset="0"/>
                        </a:rPr>
                        <m:t> </m:t>
                      </m:r>
                      <m:r>
                        <a:rPr lang="pt-BR" b="0" i="1" smtClean="0">
                          <a:latin typeface="Cambria Math" panose="02040503050406030204" pitchFamily="18" charset="0"/>
                        </a:rPr>
                        <m:t>𝑐𝑜𝑙𝑙𝑖𝑠𝑖𝑜𝑛</m:t>
                      </m:r>
                    </m:oMath>
                  </m:oMathPara>
                </a14:m>
                <a:endParaRPr lang="pt-BR" dirty="0"/>
              </a:p>
            </p:txBody>
          </p:sp>
        </mc:Choice>
        <mc:Fallback xmlns="">
          <p:sp>
            <p:nvSpPr>
              <p:cNvPr id="10" name="TextBox 9">
                <a:extLst>
                  <a:ext uri="{FF2B5EF4-FFF2-40B4-BE49-F238E27FC236}">
                    <a16:creationId xmlns:a16="http://schemas.microsoft.com/office/drawing/2014/main" id="{2BB26CC1-5F44-01E2-EF97-BDCEF46D5710}"/>
                  </a:ext>
                </a:extLst>
              </p:cNvPr>
              <p:cNvSpPr txBox="1">
                <a:spLocks noRot="1" noChangeAspect="1" noMove="1" noResize="1" noEditPoints="1" noAdjustHandles="1" noChangeArrowheads="1" noChangeShapeType="1" noTextEdit="1"/>
              </p:cNvSpPr>
              <p:nvPr/>
            </p:nvSpPr>
            <p:spPr>
              <a:xfrm>
                <a:off x="4001928" y="3861979"/>
                <a:ext cx="3825214" cy="276999"/>
              </a:xfrm>
              <a:prstGeom prst="rect">
                <a:avLst/>
              </a:prstGeom>
              <a:blipFill>
                <a:blip r:embed="rId10"/>
                <a:stretch>
                  <a:fillRect l="-955" t="-4444" r="-955" b="-35556"/>
                </a:stretch>
              </a:blipFill>
            </p:spPr>
            <p:txBody>
              <a:bodyPr/>
              <a:lstStyle/>
              <a:p>
                <a:r>
                  <a:rPr lang="pt-BR">
                    <a:noFill/>
                  </a:rPr>
                  <a:t> </a:t>
                </a:r>
              </a:p>
            </p:txBody>
          </p:sp>
        </mc:Fallback>
      </mc:AlternateContent>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F64EB605-71BD-3BAE-A1A8-06F99AFC0093}"/>
                  </a:ext>
                </a:extLst>
              </p:cNvPr>
              <p:cNvSpPr txBox="1"/>
              <p:nvPr/>
            </p:nvSpPr>
            <p:spPr>
              <a:xfrm>
                <a:off x="4001928" y="4312053"/>
                <a:ext cx="145898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 −</m:t>
                      </m:r>
                      <m:r>
                        <a:rPr lang="pt-BR" b="0" i="1" smtClean="0">
                          <a:latin typeface="Cambria Math" panose="02040503050406030204" pitchFamily="18" charset="0"/>
                        </a:rPr>
                        <m:t>𝑊</m:t>
                      </m:r>
                      <m:r>
                        <a:rPr lang="pt-BR" b="0" i="1" smtClean="0">
                          <a:latin typeface="Cambria Math" panose="02040503050406030204" pitchFamily="18" charset="0"/>
                        </a:rPr>
                        <m:t>=</m:t>
                      </m:r>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𝑘</m:t>
                          </m:r>
                        </m:sub>
                      </m:sSub>
                    </m:oMath>
                  </m:oMathPara>
                </a14:m>
                <a:endParaRPr lang="pt-BR" dirty="0"/>
              </a:p>
            </p:txBody>
          </p:sp>
        </mc:Choice>
        <mc:Fallback>
          <p:sp>
            <p:nvSpPr>
              <p:cNvPr id="11" name="TextBox 10">
                <a:extLst>
                  <a:ext uri="{FF2B5EF4-FFF2-40B4-BE49-F238E27FC236}">
                    <a16:creationId xmlns:a16="http://schemas.microsoft.com/office/drawing/2014/main" id="{F64EB605-71BD-3BAE-A1A8-06F99AFC0093}"/>
                  </a:ext>
                </a:extLst>
              </p:cNvPr>
              <p:cNvSpPr txBox="1">
                <a:spLocks noRot="1" noChangeAspect="1" noMove="1" noResize="1" noEditPoints="1" noAdjustHandles="1" noChangeArrowheads="1" noChangeShapeType="1" noTextEdit="1"/>
              </p:cNvSpPr>
              <p:nvPr/>
            </p:nvSpPr>
            <p:spPr>
              <a:xfrm>
                <a:off x="4001928" y="4312053"/>
                <a:ext cx="1458989" cy="276999"/>
              </a:xfrm>
              <a:prstGeom prst="rect">
                <a:avLst/>
              </a:prstGeom>
              <a:blipFill>
                <a:blip r:embed="rId11"/>
                <a:stretch>
                  <a:fillRect l="-5000" r="-1250" b="-28261"/>
                </a:stretch>
              </a:blipFill>
            </p:spPr>
            <p:txBody>
              <a:bodyPr/>
              <a:lstStyle/>
              <a:p>
                <a:r>
                  <a:rPr lang="pt-BR">
                    <a:noFill/>
                  </a:rPr>
                  <a:t> </a:t>
                </a:r>
              </a:p>
            </p:txBody>
          </p:sp>
        </mc:Fallback>
      </mc:AlternateContent>
      <p:sp>
        <p:nvSpPr>
          <p:cNvPr id="36" name="CaixaDeTexto 31">
            <a:extLst>
              <a:ext uri="{FF2B5EF4-FFF2-40B4-BE49-F238E27FC236}">
                <a16:creationId xmlns:a16="http://schemas.microsoft.com/office/drawing/2014/main" id="{736CCAAD-8241-C51F-82A1-06CC5D3D5503}"/>
              </a:ext>
            </a:extLst>
          </p:cNvPr>
          <p:cNvSpPr txBox="1"/>
          <p:nvPr/>
        </p:nvSpPr>
        <p:spPr>
          <a:xfrm>
            <a:off x="3889279" y="4772467"/>
            <a:ext cx="3034486" cy="369332"/>
          </a:xfrm>
          <a:prstGeom prst="rect">
            <a:avLst/>
          </a:prstGeom>
          <a:noFill/>
        </p:spPr>
        <p:txBody>
          <a:bodyPr wrap="square" rtlCol="0">
            <a:spAutoFit/>
          </a:bodyPr>
          <a:lstStyle/>
          <a:p>
            <a:r>
              <a:rPr lang="pt-BR" i="1" u="sng" dirty="0"/>
              <a:t>Energy Conservation</a:t>
            </a: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AFCD918E-5BFA-24F1-47E8-01AC8C3D5D60}"/>
                  </a:ext>
                </a:extLst>
              </p:cNvPr>
              <p:cNvSpPr txBox="1"/>
              <p:nvPr/>
            </p:nvSpPr>
            <p:spPr>
              <a:xfrm>
                <a:off x="3891209" y="5243428"/>
                <a:ext cx="5020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𝑘</m:t>
                          </m:r>
                        </m:sub>
                      </m:sSub>
                      <m:r>
                        <a:rPr lang="pt-BR" b="0" i="1" smtClean="0">
                          <a:latin typeface="Cambria Math" panose="02040503050406030204" pitchFamily="18" charset="0"/>
                        </a:rPr>
                        <m:t>=</m:t>
                      </m:r>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r>
                        <a:rPr lang="pt-BR" b="0" i="1" smtClean="0">
                          <a:latin typeface="Cambria Math" panose="02040503050406030204" pitchFamily="18" charset="0"/>
                        </a:rPr>
                        <m:t>+</m:t>
                      </m:r>
                      <m:r>
                        <a:rPr lang="pt-BR" b="0" i="1" smtClean="0">
                          <a:latin typeface="Cambria Math" panose="02040503050406030204" pitchFamily="18" charset="0"/>
                        </a:rPr>
                        <m:t>𝑅𝑜𝑡𝑎𝑐𝑖𝑜𝑛𝑎𝑙</m:t>
                      </m:r>
                      <m:r>
                        <a:rPr lang="pt-BR" b="0" i="1" smtClean="0">
                          <a:latin typeface="Cambria Math" panose="02040503050406030204" pitchFamily="18" charset="0"/>
                        </a:rPr>
                        <m:t> </m:t>
                      </m:r>
                      <m:r>
                        <a:rPr lang="pt-BR" b="0" i="1" smtClean="0">
                          <a:latin typeface="Cambria Math" panose="02040503050406030204" pitchFamily="18" charset="0"/>
                        </a:rPr>
                        <m:t>𝐸𝑛𝑒𝑟𝑔𝑦</m:t>
                      </m:r>
                      <m:r>
                        <a:rPr lang="pt-BR" b="0" i="1" smtClean="0">
                          <a:latin typeface="Cambria Math" panose="02040503050406030204" pitchFamily="18" charset="0"/>
                        </a:rPr>
                        <m:t> ≈</m:t>
                      </m:r>
                      <m:r>
                        <a:rPr lang="pt-BR" b="0" i="1" smtClean="0">
                          <a:latin typeface="Cambria Math" panose="02040503050406030204" pitchFamily="18" charset="0"/>
                          <a:ea typeface="Cambria Math" panose="02040503050406030204" pitchFamily="18" charset="0"/>
                        </a:rPr>
                        <m:t>𝑀𝑔</m:t>
                      </m:r>
                      <m:sSub>
                        <m:sSubPr>
                          <m:ctrlPr>
                            <a:rPr lang="pt-BR" b="0" i="1" smtClean="0">
                              <a:latin typeface="Cambria Math" panose="02040503050406030204" pitchFamily="18" charset="0"/>
                              <a:ea typeface="Cambria Math" panose="02040503050406030204" pitchFamily="18" charset="0"/>
                            </a:rPr>
                          </m:ctrlPr>
                        </m:sSubPr>
                        <m:e>
                          <m:r>
                            <a:rPr lang="pt-BR" b="0" i="1" smtClean="0">
                              <a:latin typeface="Cambria Math" panose="02040503050406030204" pitchFamily="18" charset="0"/>
                              <a:ea typeface="Cambria Math" panose="02040503050406030204" pitchFamily="18" charset="0"/>
                            </a:rPr>
                            <m:t>h</m:t>
                          </m:r>
                        </m:e>
                        <m:sub>
                          <m:r>
                            <a:rPr lang="pt-BR" b="0" i="1" smtClean="0">
                              <a:latin typeface="Cambria Math" panose="02040503050406030204" pitchFamily="18" charset="0"/>
                              <a:ea typeface="Cambria Math" panose="02040503050406030204" pitchFamily="18" charset="0"/>
                            </a:rPr>
                            <m:t>𝑚𝑎𝑥</m:t>
                          </m:r>
                        </m:sub>
                      </m:sSub>
                    </m:oMath>
                  </m:oMathPara>
                </a14:m>
                <a:endParaRPr lang="pt-BR" dirty="0"/>
              </a:p>
            </p:txBody>
          </p:sp>
        </mc:Choice>
        <mc:Fallback xmlns="">
          <p:sp>
            <p:nvSpPr>
              <p:cNvPr id="15" name="TextBox 14">
                <a:extLst>
                  <a:ext uri="{FF2B5EF4-FFF2-40B4-BE49-F238E27FC236}">
                    <a16:creationId xmlns:a16="http://schemas.microsoft.com/office/drawing/2014/main" id="{AFCD918E-5BFA-24F1-47E8-01AC8C3D5D60}"/>
                  </a:ext>
                </a:extLst>
              </p:cNvPr>
              <p:cNvSpPr txBox="1">
                <a:spLocks noRot="1" noChangeAspect="1" noMove="1" noResize="1" noEditPoints="1" noAdjustHandles="1" noChangeArrowheads="1" noChangeShapeType="1" noTextEdit="1"/>
              </p:cNvSpPr>
              <p:nvPr/>
            </p:nvSpPr>
            <p:spPr>
              <a:xfrm>
                <a:off x="3891209" y="5243428"/>
                <a:ext cx="5020349" cy="276999"/>
              </a:xfrm>
              <a:prstGeom prst="rect">
                <a:avLst/>
              </a:prstGeom>
              <a:blipFill>
                <a:blip r:embed="rId12"/>
                <a:stretch>
                  <a:fillRect l="-607" b="-3260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6707917-C7DB-E4AF-3FC8-1090BA5ABDE2}"/>
                  </a:ext>
                </a:extLst>
              </p:cNvPr>
              <p:cNvSpPr txBox="1"/>
              <p:nvPr/>
            </p:nvSpPr>
            <p:spPr>
              <a:xfrm>
                <a:off x="5418330" y="5693502"/>
                <a:ext cx="1886505" cy="71558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a:solidFill>
                                <a:srgbClr val="C00000"/>
                              </a:solidFill>
                              <a:latin typeface="Cambria Math" panose="02040503050406030204" pitchFamily="18" charset="0"/>
                            </a:rPr>
                            <m:t>𝛽</m:t>
                          </m:r>
                          <m:r>
                            <a:rPr lang="pt-BR" i="1">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𝐶</m:t>
                              </m:r>
                            </m:num>
                            <m:den>
                              <m:r>
                                <a:rPr lang="pt-BR" b="0" i="1" smtClean="0">
                                  <a:solidFill>
                                    <a:srgbClr val="C00000"/>
                                  </a:solidFill>
                                  <a:latin typeface="Cambria Math" panose="02040503050406030204" pitchFamily="18" charset="0"/>
                                </a:rPr>
                                <m:t>𝑀𝑔</m:t>
                              </m:r>
                            </m:den>
                          </m:f>
                        </m:e>
                      </m:borderBox>
                    </m:oMath>
                  </m:oMathPara>
                </a14:m>
                <a:endParaRPr lang="pt-BR" dirty="0">
                  <a:solidFill>
                    <a:srgbClr val="C00000"/>
                  </a:solidFill>
                </a:endParaRPr>
              </a:p>
            </p:txBody>
          </p:sp>
        </mc:Choice>
        <mc:Fallback xmlns="">
          <p:sp>
            <p:nvSpPr>
              <p:cNvPr id="38" name="TextBox 37">
                <a:extLst>
                  <a:ext uri="{FF2B5EF4-FFF2-40B4-BE49-F238E27FC236}">
                    <a16:creationId xmlns:a16="http://schemas.microsoft.com/office/drawing/2014/main" id="{D6707917-C7DB-E4AF-3FC8-1090BA5ABDE2}"/>
                  </a:ext>
                </a:extLst>
              </p:cNvPr>
              <p:cNvSpPr txBox="1">
                <a:spLocks noRot="1" noChangeAspect="1" noMove="1" noResize="1" noEditPoints="1" noAdjustHandles="1" noChangeArrowheads="1" noChangeShapeType="1" noTextEdit="1"/>
              </p:cNvSpPr>
              <p:nvPr/>
            </p:nvSpPr>
            <p:spPr>
              <a:xfrm>
                <a:off x="5418330" y="5693502"/>
                <a:ext cx="1886505" cy="715581"/>
              </a:xfrm>
              <a:prstGeom prst="rect">
                <a:avLst/>
              </a:prstGeom>
              <a:blipFill>
                <a:blip r:embed="rId1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28928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33" grpId="0"/>
      <p:bldP spid="66" grpId="0" animBg="1"/>
      <p:bldP spid="68" grpId="0"/>
      <p:bldP spid="7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BEB3483-2F47-3126-32E8-007DF7C3669F}"/>
              </a:ext>
            </a:extLst>
          </p:cNvPr>
          <p:cNvSpPr>
            <a:spLocks noGrp="1"/>
          </p:cNvSpPr>
          <p:nvPr>
            <p:ph type="sldNum" sz="quarter" idx="4"/>
          </p:nvPr>
        </p:nvSpPr>
        <p:spPr>
          <a:xfrm>
            <a:off x="8664575" y="6556375"/>
            <a:ext cx="479425" cy="365125"/>
          </a:xfrm>
        </p:spPr>
        <p:txBody>
          <a:bodyPr/>
          <a:lstStyle/>
          <a:p>
            <a:fld id="{9892FFFB-AE51-A74C-8150-E041A9400B6F}" type="slidenum">
              <a:rPr lang="pt-BR" smtClean="0"/>
              <a:pPr/>
              <a:t>15</a:t>
            </a:fld>
            <a:endParaRPr lang="pt-BR"/>
          </a:p>
        </p:txBody>
      </p:sp>
    </p:spTree>
    <p:extLst>
      <p:ext uri="{BB962C8B-B14F-4D97-AF65-F5344CB8AC3E}">
        <p14:creationId xmlns:p14="http://schemas.microsoft.com/office/powerpoint/2010/main" val="31285638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ACE06BB-6F66-E643-DCC1-5E5C6304C78C}"/>
              </a:ext>
            </a:extLst>
          </p:cNvPr>
          <p:cNvSpPr>
            <a:spLocks noGrp="1"/>
          </p:cNvSpPr>
          <p:nvPr>
            <p:ph type="sldNum" sz="quarter" idx="4"/>
          </p:nvPr>
        </p:nvSpPr>
        <p:spPr/>
        <p:txBody>
          <a:bodyPr/>
          <a:lstStyle/>
          <a:p>
            <a:fld id="{9892FFFB-AE51-A74C-8150-E041A9400B6F}" type="slidenum">
              <a:rPr lang="pt-BR" smtClean="0"/>
              <a:pPr/>
              <a:t>16</a:t>
            </a:fld>
            <a:endParaRPr lang="pt-BR" dirty="0"/>
          </a:p>
        </p:txBody>
      </p:sp>
      <p:pic>
        <p:nvPicPr>
          <p:cNvPr id="4" name="Imagem 3" descr="Interface gráfica do usuário, Aplicativo&#10;&#10;Descrição gerada automaticamente">
            <a:extLst>
              <a:ext uri="{FF2B5EF4-FFF2-40B4-BE49-F238E27FC236}">
                <a16:creationId xmlns:a16="http://schemas.microsoft.com/office/drawing/2014/main" id="{64AEAB96-5DFA-DC97-0860-04B7FE5D99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0221" y="1243824"/>
            <a:ext cx="2650361" cy="3156725"/>
          </a:xfrm>
          <a:prstGeom prst="rect">
            <a:avLst/>
          </a:prstGeom>
          <a:ln w="19050" cap="sq">
            <a:solidFill>
              <a:srgbClr val="000000"/>
            </a:solidFill>
            <a:miter lim="800000"/>
          </a:ln>
          <a:effectLst>
            <a:outerShdw blurRad="57150" dist="50800" dir="2700000" algn="tl" rotWithShape="0">
              <a:srgbClr val="000000">
                <a:alpha val="40000"/>
              </a:srgbClr>
            </a:outerShdw>
          </a:effectLst>
        </p:spPr>
      </p:pic>
      <p:sp>
        <p:nvSpPr>
          <p:cNvPr id="5" name="CaixaDeTexto 4">
            <a:extLst>
              <a:ext uri="{FF2B5EF4-FFF2-40B4-BE49-F238E27FC236}">
                <a16:creationId xmlns:a16="http://schemas.microsoft.com/office/drawing/2014/main" id="{A69E6359-4C35-A524-3A25-940AA9FCC67F}"/>
              </a:ext>
            </a:extLst>
          </p:cNvPr>
          <p:cNvSpPr txBox="1"/>
          <p:nvPr/>
        </p:nvSpPr>
        <p:spPr>
          <a:xfrm>
            <a:off x="487505" y="4437988"/>
            <a:ext cx="2395791" cy="369332"/>
          </a:xfrm>
          <a:prstGeom prst="rect">
            <a:avLst/>
          </a:prstGeom>
          <a:noFill/>
        </p:spPr>
        <p:txBody>
          <a:bodyPr wrap="square" rtlCol="0">
            <a:spAutoFit/>
          </a:bodyPr>
          <a:lstStyle/>
          <a:p>
            <a:pPr algn="ctr"/>
            <a:r>
              <a:rPr lang="pt-BR" i="1" u="sng" dirty="0"/>
              <a:t>368 dice used</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68A4335-4B7E-C35F-75BF-E6BBCBEDC280}"/>
                  </a:ext>
                </a:extLst>
              </p:cNvPr>
              <p:cNvSpPr txBox="1"/>
              <p:nvPr/>
            </p:nvSpPr>
            <p:spPr>
              <a:xfrm>
                <a:off x="180975" y="5074020"/>
                <a:ext cx="3770852" cy="892809"/>
              </a:xfrm>
              <a:prstGeom prst="rect">
                <a:avLst/>
              </a:prstGeom>
              <a:noFill/>
            </p:spPr>
            <p:txBody>
              <a:bodyPr wrap="square" rtlCol="0">
                <a:spAutoFit/>
              </a:bodyPr>
              <a:lstStyle/>
              <a:p>
                <a:pPr marL="285750" indent="-285750">
                  <a:lnSpc>
                    <a:spcPct val="120000"/>
                  </a:lnSpc>
                  <a:buFont typeface="Wingdings" panose="05000000000000000000" pitchFamily="2" charset="2"/>
                  <a:buChar char="§"/>
                </a:pPr>
                <a:r>
                  <a:rPr lang="pt-BR" dirty="0"/>
                  <a:t>16 dice of each ratio </a:t>
                </a:r>
                <a14:m>
                  <m:oMath xmlns:m="http://schemas.openxmlformats.org/officeDocument/2006/math">
                    <m:r>
                      <a:rPr lang="pt-BR" b="0" i="1" smtClean="0">
                        <a:latin typeface="Cambria Math" panose="02040503050406030204" pitchFamily="18" charset="0"/>
                      </a:rPr>
                      <m:t>𝑄</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𝑅</m:t>
                        </m:r>
                      </m:den>
                    </m:f>
                  </m:oMath>
                </a14:m>
                <a:endParaRPr lang="pt-BR" dirty="0"/>
              </a:p>
              <a:p>
                <a:pPr marL="285750" indent="-285750">
                  <a:lnSpc>
                    <a:spcPct val="130000"/>
                  </a:lnSpc>
                  <a:buFont typeface="Wingdings" panose="05000000000000000000" pitchFamily="2" charset="2"/>
                  <a:buChar char="§"/>
                </a:pPr>
                <a14:m>
                  <m:oMath xmlns:m="http://schemas.openxmlformats.org/officeDocument/2006/math">
                    <m:r>
                      <a:rPr lang="pt-BR" b="0" i="1" smtClean="0">
                        <a:latin typeface="Cambria Math" panose="02040503050406030204" pitchFamily="18" charset="0"/>
                      </a:rPr>
                      <m:t>𝑄</m:t>
                    </m:r>
                  </m:oMath>
                </a14:m>
                <a:r>
                  <a:rPr lang="pt-BR" dirty="0"/>
                  <a:t> {0.3, 0.4, 0.5, ..., 2.3, 2.4, 2.5}</a:t>
                </a:r>
              </a:p>
            </p:txBody>
          </p:sp>
        </mc:Choice>
        <mc:Fallback xmlns="">
          <p:sp>
            <p:nvSpPr>
              <p:cNvPr id="6" name="CaixaDeTexto 5">
                <a:extLst>
                  <a:ext uri="{FF2B5EF4-FFF2-40B4-BE49-F238E27FC236}">
                    <a16:creationId xmlns:a16="http://schemas.microsoft.com/office/drawing/2014/main" id="{168A4335-4B7E-C35F-75BF-E6BBCBEDC280}"/>
                  </a:ext>
                </a:extLst>
              </p:cNvPr>
              <p:cNvSpPr txBox="1">
                <a:spLocks noRot="1" noChangeAspect="1" noMove="1" noResize="1" noEditPoints="1" noAdjustHandles="1" noChangeArrowheads="1" noChangeShapeType="1" noTextEdit="1"/>
              </p:cNvSpPr>
              <p:nvPr/>
            </p:nvSpPr>
            <p:spPr>
              <a:xfrm>
                <a:off x="180975" y="5074020"/>
                <a:ext cx="3770852" cy="892809"/>
              </a:xfrm>
              <a:prstGeom prst="rect">
                <a:avLst/>
              </a:prstGeom>
              <a:blipFill>
                <a:blip r:embed="rId3"/>
                <a:stretch>
                  <a:fillRect l="-1133" b="-9524"/>
                </a:stretch>
              </a:blipFill>
            </p:spPr>
            <p:txBody>
              <a:bodyPr/>
              <a:lstStyle/>
              <a:p>
                <a:r>
                  <a:rPr lang="pt-BR">
                    <a:noFill/>
                  </a:rPr>
                  <a:t> </a:t>
                </a:r>
              </a:p>
            </p:txBody>
          </p:sp>
        </mc:Fallback>
      </mc:AlternateContent>
      <p:pic>
        <p:nvPicPr>
          <p:cNvPr id="7" name="Imagem 6" descr="Uma imagem contendo mesa&#10;&#10;Descrição gerada automaticamente">
            <a:extLst>
              <a:ext uri="{FF2B5EF4-FFF2-40B4-BE49-F238E27FC236}">
                <a16:creationId xmlns:a16="http://schemas.microsoft.com/office/drawing/2014/main" id="{7AABDF6C-2E67-23BC-9B48-F5FF679FC17C}"/>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5961217" y="1243824"/>
            <a:ext cx="2650361" cy="3130340"/>
          </a:xfrm>
          <a:prstGeom prst="rect">
            <a:avLst/>
          </a:prstGeom>
          <a:ln w="19050" cap="sq">
            <a:solidFill>
              <a:srgbClr val="000000"/>
            </a:solidFill>
            <a:miter lim="800000"/>
          </a:ln>
          <a:effectLst>
            <a:outerShdw blurRad="57150" dist="50800" dir="2700000" algn="tl" rotWithShape="0">
              <a:srgbClr val="000000">
                <a:alpha val="40000"/>
              </a:srgbClr>
            </a:outerShdw>
          </a:effectLst>
        </p:spPr>
      </p:pic>
      <p:cxnSp>
        <p:nvCxnSpPr>
          <p:cNvPr id="10" name="Conector de Seta Reta 9">
            <a:extLst>
              <a:ext uri="{FF2B5EF4-FFF2-40B4-BE49-F238E27FC236}">
                <a16:creationId xmlns:a16="http://schemas.microsoft.com/office/drawing/2014/main" id="{3E0A47DB-79CA-1166-D00C-04C58C774EC5}"/>
              </a:ext>
            </a:extLst>
          </p:cNvPr>
          <p:cNvCxnSpPr>
            <a:cxnSpLocks/>
            <a:stCxn id="4" idx="3"/>
            <a:endCxn id="7" idx="1"/>
          </p:cNvCxnSpPr>
          <p:nvPr/>
        </p:nvCxnSpPr>
        <p:spPr>
          <a:xfrm flipV="1">
            <a:off x="3010582" y="2808994"/>
            <a:ext cx="2950635" cy="13193"/>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7" name="CaixaDeTexto 16">
            <a:extLst>
              <a:ext uri="{FF2B5EF4-FFF2-40B4-BE49-F238E27FC236}">
                <a16:creationId xmlns:a16="http://schemas.microsoft.com/office/drawing/2014/main" id="{9414DFA7-8303-85E9-6FFF-CE2467CBA81F}"/>
              </a:ext>
            </a:extLst>
          </p:cNvPr>
          <p:cNvSpPr txBox="1"/>
          <p:nvPr/>
        </p:nvSpPr>
        <p:spPr>
          <a:xfrm>
            <a:off x="5612606" y="5154834"/>
            <a:ext cx="4595812" cy="783420"/>
          </a:xfrm>
          <a:prstGeom prst="rect">
            <a:avLst/>
          </a:prstGeom>
          <a:noFill/>
        </p:spPr>
        <p:txBody>
          <a:bodyPr wrap="square">
            <a:spAutoFit/>
          </a:bodyPr>
          <a:lstStyle/>
          <a:p>
            <a:pPr marL="285750" indent="-285750">
              <a:lnSpc>
                <a:spcPct val="130000"/>
              </a:lnSpc>
              <a:buFont typeface="Wingdings" panose="05000000000000000000" pitchFamily="2" charset="2"/>
              <a:buChar char="§"/>
            </a:pPr>
            <a:r>
              <a:rPr lang="pt-BR" dirty="0"/>
              <a:t>3200 throws per ratio</a:t>
            </a:r>
          </a:p>
          <a:p>
            <a:pPr marL="285750" indent="-285750">
              <a:lnSpc>
                <a:spcPct val="130000"/>
              </a:lnSpc>
              <a:buFont typeface="Wingdings" panose="05000000000000000000" pitchFamily="2" charset="2"/>
              <a:buChar char="§"/>
            </a:pPr>
            <a:r>
              <a:rPr lang="pt-BR" dirty="0"/>
              <a:t>4800 throws per hour</a:t>
            </a:r>
          </a:p>
        </p:txBody>
      </p:sp>
    </p:spTree>
    <p:extLst>
      <p:ext uri="{BB962C8B-B14F-4D97-AF65-F5344CB8AC3E}">
        <p14:creationId xmlns:p14="http://schemas.microsoft.com/office/powerpoint/2010/main" val="1409460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527F4F4-B952-84BF-E78C-C966DE011A40}"/>
              </a:ext>
            </a:extLst>
          </p:cNvPr>
          <p:cNvSpPr>
            <a:spLocks noGrp="1"/>
          </p:cNvSpPr>
          <p:nvPr>
            <p:ph type="sldNum" sz="quarter" idx="4"/>
          </p:nvPr>
        </p:nvSpPr>
        <p:spPr/>
        <p:txBody>
          <a:bodyPr/>
          <a:lstStyle/>
          <a:p>
            <a:fld id="{9892FFFB-AE51-A74C-8150-E041A9400B6F}" type="slidenum">
              <a:rPr lang="pt-BR" smtClean="0"/>
              <a:pPr/>
              <a:t>17</a:t>
            </a:fld>
            <a:endParaRPr lang="pt-BR"/>
          </a:p>
        </p:txBody>
      </p:sp>
      <p:sp>
        <p:nvSpPr>
          <p:cNvPr id="3" name="CaixaDeTexto 2">
            <a:extLst>
              <a:ext uri="{FF2B5EF4-FFF2-40B4-BE49-F238E27FC236}">
                <a16:creationId xmlns:a16="http://schemas.microsoft.com/office/drawing/2014/main" id="{A146107D-C893-22D0-B749-490817369E80}"/>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Data obtained and calculation of uncertainties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E162D1A2-3F37-4DFC-6FA3-4CD454FA32FB}"/>
                  </a:ext>
                </a:extLst>
              </p:cNvPr>
              <p:cNvSpPr txBox="1"/>
              <p:nvPr/>
            </p:nvSpPr>
            <p:spPr>
              <a:xfrm>
                <a:off x="76200" y="4390430"/>
                <a:ext cx="1637884" cy="871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𝑦</m:t>
                          </m:r>
                        </m:e>
                      </m:ac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𝑖</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𝑖</m:t>
                              </m:r>
                            </m:sub>
                          </m:sSub>
                        </m:e>
                      </m:nary>
                    </m:oMath>
                  </m:oMathPara>
                </a14:m>
                <a:endParaRPr lang="pt-BR" dirty="0"/>
              </a:p>
            </p:txBody>
          </p:sp>
        </mc:Choice>
        <mc:Fallback xmlns="">
          <p:sp>
            <p:nvSpPr>
              <p:cNvPr id="4" name="CaixaDeTexto 3">
                <a:extLst>
                  <a:ext uri="{FF2B5EF4-FFF2-40B4-BE49-F238E27FC236}">
                    <a16:creationId xmlns:a16="http://schemas.microsoft.com/office/drawing/2014/main" id="{E162D1A2-3F37-4DFC-6FA3-4CD454FA32FB}"/>
                  </a:ext>
                </a:extLst>
              </p:cNvPr>
              <p:cNvSpPr txBox="1">
                <a:spLocks noRot="1" noChangeAspect="1" noMove="1" noResize="1" noEditPoints="1" noAdjustHandles="1" noChangeArrowheads="1" noChangeShapeType="1" noTextEdit="1"/>
              </p:cNvSpPr>
              <p:nvPr/>
            </p:nvSpPr>
            <p:spPr>
              <a:xfrm>
                <a:off x="76200" y="4390430"/>
                <a:ext cx="1637884" cy="871136"/>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EFE5C222-75E5-019B-9AC7-1DA427DF5E37}"/>
                  </a:ext>
                </a:extLst>
              </p:cNvPr>
              <p:cNvSpPr txBox="1"/>
              <p:nvPr/>
            </p:nvSpPr>
            <p:spPr>
              <a:xfrm>
                <a:off x="76200" y="5271398"/>
                <a:ext cx="3713709" cy="11699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200(200−1)</m:t>
                              </m:r>
                            </m:den>
                          </m:f>
                          <m:r>
                            <a:rPr lang="pt-BR" b="0" i="1" smtClean="0">
                              <a:latin typeface="Cambria Math" panose="02040503050406030204" pitchFamily="18" charset="0"/>
                            </a:rPr>
                            <m:t> </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m:t>
                              </m:r>
                              <m:r>
                                <m:rPr>
                                  <m:brk m:alnAt="23"/>
                                </m:rPr>
                                <a:rPr lang="pt-BR" b="0" i="1" smtClean="0">
                                  <a:latin typeface="Cambria Math" panose="02040503050406030204" pitchFamily="18" charset="0"/>
                                </a:rPr>
                                <m:t>1</m:t>
                              </m:r>
                            </m:sub>
                            <m:sup>
                              <m:r>
                                <a:rPr lang="pt-BR" b="0" i="1" smtClean="0">
                                  <a:latin typeface="Cambria Math" panose="02040503050406030204" pitchFamily="18" charset="0"/>
                                </a:rPr>
                                <m:t>200</m:t>
                              </m:r>
                            </m:sup>
                            <m:e>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𝑦</m:t>
                                          </m:r>
                                        </m:e>
                                        <m:sub>
                                          <m:r>
                                            <a:rPr lang="pt-BR" b="0" i="1" smtClean="0">
                                              <a:latin typeface="Cambria Math" panose="02040503050406030204" pitchFamily="18" charset="0"/>
                                            </a:rPr>
                                            <m:t>𝑗</m:t>
                                          </m:r>
                                        </m:sub>
                                      </m:sSub>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𝑦</m:t>
                                          </m:r>
                                        </m:e>
                                      </m:acc>
                                    </m:e>
                                  </m:d>
                                </m:e>
                                <m:sup>
                                  <m:r>
                                    <a:rPr lang="pt-BR" b="0" i="1" smtClean="0">
                                      <a:latin typeface="Cambria Math" panose="02040503050406030204" pitchFamily="18" charset="0"/>
                                    </a:rPr>
                                    <m:t>2</m:t>
                                  </m:r>
                                </m:sup>
                              </m:sSup>
                            </m:e>
                          </m:nary>
                        </m:e>
                      </m:rad>
                    </m:oMath>
                  </m:oMathPara>
                </a14:m>
                <a:endParaRPr lang="pt-BR" dirty="0"/>
              </a:p>
            </p:txBody>
          </p:sp>
        </mc:Choice>
        <mc:Fallback xmlns="">
          <p:sp>
            <p:nvSpPr>
              <p:cNvPr id="5" name="CaixaDeTexto 4">
                <a:extLst>
                  <a:ext uri="{FF2B5EF4-FFF2-40B4-BE49-F238E27FC236}">
                    <a16:creationId xmlns:a16="http://schemas.microsoft.com/office/drawing/2014/main" id="{EFE5C222-75E5-019B-9AC7-1DA427DF5E37}"/>
                  </a:ext>
                </a:extLst>
              </p:cNvPr>
              <p:cNvSpPr txBox="1">
                <a:spLocks noRot="1" noChangeAspect="1" noMove="1" noResize="1" noEditPoints="1" noAdjustHandles="1" noChangeArrowheads="1" noChangeShapeType="1" noTextEdit="1"/>
              </p:cNvSpPr>
              <p:nvPr/>
            </p:nvSpPr>
            <p:spPr>
              <a:xfrm>
                <a:off x="76200" y="5271398"/>
                <a:ext cx="3713709" cy="1169936"/>
              </a:xfrm>
              <a:prstGeom prst="rect">
                <a:avLst/>
              </a:prstGeom>
              <a:blipFill>
                <a:blip r:embed="rId3"/>
                <a:stretch>
                  <a:fillRect/>
                </a:stretch>
              </a:blipFill>
            </p:spPr>
            <p:txBody>
              <a:bodyPr/>
              <a:lstStyle/>
              <a:p>
                <a:r>
                  <a:rPr lang="pt-BR">
                    <a:noFill/>
                  </a:rPr>
                  <a:t> </a:t>
                </a:r>
              </a:p>
            </p:txBody>
          </p:sp>
        </mc:Fallback>
      </mc:AlternateContent>
      <p:sp>
        <p:nvSpPr>
          <p:cNvPr id="6" name="CaixaDeTexto 5">
            <a:extLst>
              <a:ext uri="{FF2B5EF4-FFF2-40B4-BE49-F238E27FC236}">
                <a16:creationId xmlns:a16="http://schemas.microsoft.com/office/drawing/2014/main" id="{9BEF24D9-E70B-B802-7467-62FAB981299E}"/>
              </a:ext>
            </a:extLst>
          </p:cNvPr>
          <p:cNvSpPr txBox="1"/>
          <p:nvPr/>
        </p:nvSpPr>
        <p:spPr>
          <a:xfrm>
            <a:off x="74084" y="3969542"/>
            <a:ext cx="2482303" cy="369332"/>
          </a:xfrm>
          <a:prstGeom prst="rect">
            <a:avLst/>
          </a:prstGeom>
          <a:noFill/>
        </p:spPr>
        <p:txBody>
          <a:bodyPr wrap="square" rtlCol="0">
            <a:spAutoFit/>
          </a:bodyPr>
          <a:lstStyle/>
          <a:p>
            <a:r>
              <a:rPr lang="pt-BR" i="1" u="sng" dirty="0"/>
              <a:t>Mean uncertainty</a:t>
            </a:r>
          </a:p>
        </p:txBody>
      </p:sp>
      <p:sp>
        <p:nvSpPr>
          <p:cNvPr id="7" name="CaixaDeTexto 6">
            <a:extLst>
              <a:ext uri="{FF2B5EF4-FFF2-40B4-BE49-F238E27FC236}">
                <a16:creationId xmlns:a16="http://schemas.microsoft.com/office/drawing/2014/main" id="{83CE5FD4-2AD4-0DB1-FDDA-DFE119E47217}"/>
              </a:ext>
            </a:extLst>
          </p:cNvPr>
          <p:cNvSpPr txBox="1"/>
          <p:nvPr/>
        </p:nvSpPr>
        <p:spPr>
          <a:xfrm>
            <a:off x="74084" y="1432812"/>
            <a:ext cx="7743825" cy="369332"/>
          </a:xfrm>
          <a:prstGeom prst="rect">
            <a:avLst/>
          </a:prstGeom>
          <a:noFill/>
        </p:spPr>
        <p:txBody>
          <a:bodyPr wrap="square" rtlCol="0">
            <a:spAutoFit/>
          </a:bodyPr>
          <a:lstStyle/>
          <a:p>
            <a:r>
              <a:rPr lang="pt-BR" i="1" u="sng" dirty="0"/>
              <a:t>Results</a:t>
            </a:r>
          </a:p>
        </p:txBody>
      </p:sp>
      <p:sp>
        <p:nvSpPr>
          <p:cNvPr id="8" name="CaixaDeTexto 7">
            <a:extLst>
              <a:ext uri="{FF2B5EF4-FFF2-40B4-BE49-F238E27FC236}">
                <a16:creationId xmlns:a16="http://schemas.microsoft.com/office/drawing/2014/main" id="{FA3D335A-F322-B413-5D37-FBA9D28AAA41}"/>
              </a:ext>
            </a:extLst>
          </p:cNvPr>
          <p:cNvSpPr txBox="1"/>
          <p:nvPr/>
        </p:nvSpPr>
        <p:spPr>
          <a:xfrm>
            <a:off x="74084" y="1920126"/>
            <a:ext cx="7111947"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Extreme ratios always have probabilities near to the limits, as expected</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331C2AD-6CAC-D7D6-8D18-4F635752E92C}"/>
                  </a:ext>
                </a:extLst>
              </p:cNvPr>
              <p:cNvSpPr txBox="1"/>
              <p:nvPr/>
            </p:nvSpPr>
            <p:spPr>
              <a:xfrm>
                <a:off x="74084" y="2387778"/>
                <a:ext cx="5586081"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Intermediate raitios are more affected by changes in </a:t>
                </a:r>
                <a14:m>
                  <m:oMath xmlns:m="http://schemas.openxmlformats.org/officeDocument/2006/math">
                    <m:r>
                      <a:rPr lang="pt-BR" b="0" i="1" smtClean="0">
                        <a:latin typeface="Cambria Math" panose="02040503050406030204" pitchFamily="18" charset="0"/>
                      </a:rPr>
                      <m:t>𝛽</m:t>
                    </m:r>
                  </m:oMath>
                </a14:m>
                <a:r>
                  <a:rPr lang="pt-BR" dirty="0"/>
                  <a:t>;</a:t>
                </a:r>
              </a:p>
            </p:txBody>
          </p:sp>
        </mc:Choice>
        <mc:Fallback xmlns="">
          <p:sp>
            <p:nvSpPr>
              <p:cNvPr id="9" name="CaixaDeTexto 8">
                <a:extLst>
                  <a:ext uri="{FF2B5EF4-FFF2-40B4-BE49-F238E27FC236}">
                    <a16:creationId xmlns:a16="http://schemas.microsoft.com/office/drawing/2014/main" id="{8331C2AD-6CAC-D7D6-8D18-4F635752E92C}"/>
                  </a:ext>
                </a:extLst>
              </p:cNvPr>
              <p:cNvSpPr txBox="1">
                <a:spLocks noRot="1" noChangeAspect="1" noMove="1" noResize="1" noEditPoints="1" noAdjustHandles="1" noChangeArrowheads="1" noChangeShapeType="1" noTextEdit="1"/>
              </p:cNvSpPr>
              <p:nvPr/>
            </p:nvSpPr>
            <p:spPr>
              <a:xfrm>
                <a:off x="74084" y="2387778"/>
                <a:ext cx="5586081" cy="369332"/>
              </a:xfrm>
              <a:prstGeom prst="rect">
                <a:avLst/>
              </a:prstGeom>
              <a:blipFill>
                <a:blip r:embed="rId4"/>
                <a:stretch>
                  <a:fillRect l="-654" t="-10000" r="-872" b="-26667"/>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B4D21ED0-FB5D-9453-AABD-F8738066264C}"/>
              </a:ext>
            </a:extLst>
          </p:cNvPr>
          <p:cNvSpPr txBox="1"/>
          <p:nvPr/>
        </p:nvSpPr>
        <p:spPr>
          <a:xfrm>
            <a:off x="74084" y="2854792"/>
            <a:ext cx="5824736"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Recognition erros can systematically influence the results</a:t>
            </a:r>
          </a:p>
        </p:txBody>
      </p:sp>
      <p:sp>
        <p:nvSpPr>
          <p:cNvPr id="11" name="CaixaDeTexto 10">
            <a:extLst>
              <a:ext uri="{FF2B5EF4-FFF2-40B4-BE49-F238E27FC236}">
                <a16:creationId xmlns:a16="http://schemas.microsoft.com/office/drawing/2014/main" id="{8D19E652-2785-22BB-A467-E2057F0C31E2}"/>
              </a:ext>
            </a:extLst>
          </p:cNvPr>
          <p:cNvSpPr txBox="1"/>
          <p:nvPr/>
        </p:nvSpPr>
        <p:spPr>
          <a:xfrm>
            <a:off x="74084" y="3321806"/>
            <a:ext cx="6514989" cy="369332"/>
          </a:xfrm>
          <a:prstGeom prst="rect">
            <a:avLst/>
          </a:prstGeom>
          <a:noFill/>
        </p:spPr>
        <p:txBody>
          <a:bodyPr wrap="none" rtlCol="0">
            <a:spAutoFit/>
          </a:bodyPr>
          <a:lstStyle/>
          <a:p>
            <a:pPr marL="285750" indent="-285750">
              <a:buFont typeface="Wingdings" panose="05000000000000000000" pitchFamily="2" charset="2"/>
              <a:buChar char="q"/>
            </a:pPr>
            <a:r>
              <a:rPr lang="pt-BR" dirty="0"/>
              <a:t>Results, in general, are in math with the theoretical expectations</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94AEF69-59AD-EC66-D46D-C2C1FFA43061}"/>
                  </a:ext>
                </a:extLst>
              </p:cNvPr>
              <p:cNvSpPr txBox="1"/>
              <p:nvPr/>
            </p:nvSpPr>
            <p:spPr>
              <a:xfrm>
                <a:off x="4945626" y="4487475"/>
                <a:ext cx="2871620" cy="67704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oMath>
                  </m:oMathPara>
                </a14:m>
                <a:endParaRPr lang="pt-BR" dirty="0"/>
              </a:p>
            </p:txBody>
          </p:sp>
        </mc:Choice>
        <mc:Fallback xmlns="">
          <p:sp>
            <p:nvSpPr>
              <p:cNvPr id="12" name="CaixaDeTexto 11">
                <a:extLst>
                  <a:ext uri="{FF2B5EF4-FFF2-40B4-BE49-F238E27FC236}">
                    <a16:creationId xmlns:a16="http://schemas.microsoft.com/office/drawing/2014/main" id="{694AEF69-59AD-EC66-D46D-C2C1FFA43061}"/>
                  </a:ext>
                </a:extLst>
              </p:cNvPr>
              <p:cNvSpPr txBox="1">
                <a:spLocks noRot="1" noChangeAspect="1" noMove="1" noResize="1" noEditPoints="1" noAdjustHandles="1" noChangeArrowheads="1" noChangeShapeType="1" noTextEdit="1"/>
              </p:cNvSpPr>
              <p:nvPr/>
            </p:nvSpPr>
            <p:spPr>
              <a:xfrm>
                <a:off x="4945626" y="4487475"/>
                <a:ext cx="2871620" cy="677045"/>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8F0C5CBB-D272-D267-4B31-C4340D3F37BE}"/>
                  </a:ext>
                </a:extLst>
              </p:cNvPr>
              <p:cNvSpPr txBox="1"/>
              <p:nvPr/>
            </p:nvSpPr>
            <p:spPr>
              <a:xfrm>
                <a:off x="4945626" y="5313121"/>
                <a:ext cx="216347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𝑄</m:t>
                          </m:r>
                        </m:sub>
                      </m:sSub>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𝐻</m:t>
                              </m:r>
                            </m:sub>
                            <m:sup>
                              <m:r>
                                <a:rPr lang="pt-BR" i="1">
                                  <a:latin typeface="Cambria Math" panose="02040503050406030204" pitchFamily="18" charset="0"/>
                                </a:rPr>
                                <m:t>2</m:t>
                              </m:r>
                            </m:sup>
                          </m:sSubSup>
                          <m:r>
                            <a:rPr lang="pt-BR" i="1">
                              <a:latin typeface="Cambria Math" panose="02040503050406030204" pitchFamily="18" charset="0"/>
                            </a:rPr>
                            <m:t>+</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sSubSup>
                            <m:sSubSupPr>
                              <m:ctrlPr>
                                <a:rPr lang="pt-BR" i="1">
                                  <a:latin typeface="Cambria Math" panose="02040503050406030204" pitchFamily="18" charset="0"/>
                                </a:rPr>
                              </m:ctrlPr>
                            </m:sSubSupPr>
                            <m:e>
                              <m:r>
                                <a:rPr lang="pt-BR" i="1">
                                  <a:latin typeface="Cambria Math" panose="02040503050406030204" pitchFamily="18" charset="0"/>
                                </a:rPr>
                                <m:t>𝑆</m:t>
                              </m:r>
                            </m:e>
                            <m:sub>
                              <m:r>
                                <a:rPr lang="pt-BR" i="1">
                                  <a:latin typeface="Cambria Math" panose="02040503050406030204" pitchFamily="18" charset="0"/>
                                </a:rPr>
                                <m:t>𝑅</m:t>
                              </m:r>
                            </m:sub>
                            <m:sup>
                              <m:r>
                                <a:rPr lang="pt-BR" i="1">
                                  <a:latin typeface="Cambria Math" panose="02040503050406030204" pitchFamily="18" charset="0"/>
                                </a:rPr>
                                <m:t>2</m:t>
                              </m:r>
                            </m:sup>
                          </m:sSubSup>
                        </m:e>
                      </m:rad>
                    </m:oMath>
                  </m:oMathPara>
                </a14:m>
                <a:endParaRPr lang="pt-BR" dirty="0"/>
              </a:p>
            </p:txBody>
          </p:sp>
        </mc:Choice>
        <mc:Fallback xmlns="">
          <p:sp>
            <p:nvSpPr>
              <p:cNvPr id="13" name="CaixaDeTexto 12">
                <a:extLst>
                  <a:ext uri="{FF2B5EF4-FFF2-40B4-BE49-F238E27FC236}">
                    <a16:creationId xmlns:a16="http://schemas.microsoft.com/office/drawing/2014/main" id="{8F0C5CBB-D272-D267-4B31-C4340D3F37BE}"/>
                  </a:ext>
                </a:extLst>
              </p:cNvPr>
              <p:cNvSpPr txBox="1">
                <a:spLocks noRot="1" noChangeAspect="1" noMove="1" noResize="1" noEditPoints="1" noAdjustHandles="1" noChangeArrowheads="1" noChangeShapeType="1" noTextEdit="1"/>
              </p:cNvSpPr>
              <p:nvPr/>
            </p:nvSpPr>
            <p:spPr>
              <a:xfrm>
                <a:off x="4945626" y="5313121"/>
                <a:ext cx="2163477" cy="818366"/>
              </a:xfrm>
              <a:prstGeom prst="rect">
                <a:avLst/>
              </a:prstGeom>
              <a:blipFill>
                <a:blip r:embed="rId6"/>
                <a:stretch>
                  <a:fillRect b="-74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20B6883C-5FC4-F139-9232-0696BBD713D9}"/>
                  </a:ext>
                </a:extLst>
              </p:cNvPr>
              <p:cNvSpPr txBox="1"/>
              <p:nvPr/>
            </p:nvSpPr>
            <p:spPr>
              <a:xfrm>
                <a:off x="4906642" y="3971761"/>
                <a:ext cx="2482303" cy="369332"/>
              </a:xfrm>
              <a:prstGeom prst="rect">
                <a:avLst/>
              </a:prstGeom>
              <a:noFill/>
            </p:spPr>
            <p:txBody>
              <a:bodyPr wrap="square" rtlCol="0">
                <a:spAutoFit/>
              </a:bodyPr>
              <a:lstStyle/>
              <a:p>
                <a14:m>
                  <m:oMath xmlns:m="http://schemas.openxmlformats.org/officeDocument/2006/math">
                    <m:r>
                      <a:rPr lang="pt-BR" b="0" i="1" u="sng" smtClean="0">
                        <a:latin typeface="Cambria Math" panose="02040503050406030204" pitchFamily="18" charset="0"/>
                      </a:rPr>
                      <m:t>𝑄</m:t>
                    </m:r>
                  </m:oMath>
                </a14:m>
                <a:r>
                  <a:rPr lang="pt-BR" i="1" u="sng" dirty="0"/>
                  <a:t> uncertainty</a:t>
                </a:r>
              </a:p>
            </p:txBody>
          </p:sp>
        </mc:Choice>
        <mc:Fallback xmlns="">
          <p:sp>
            <p:nvSpPr>
              <p:cNvPr id="14" name="CaixaDeTexto 13">
                <a:extLst>
                  <a:ext uri="{FF2B5EF4-FFF2-40B4-BE49-F238E27FC236}">
                    <a16:creationId xmlns:a16="http://schemas.microsoft.com/office/drawing/2014/main" id="{20B6883C-5FC4-F139-9232-0696BBD713D9}"/>
                  </a:ext>
                </a:extLst>
              </p:cNvPr>
              <p:cNvSpPr txBox="1">
                <a:spLocks noRot="1" noChangeAspect="1" noMove="1" noResize="1" noEditPoints="1" noAdjustHandles="1" noChangeArrowheads="1" noChangeShapeType="1" noTextEdit="1"/>
              </p:cNvSpPr>
              <p:nvPr/>
            </p:nvSpPr>
            <p:spPr>
              <a:xfrm>
                <a:off x="4906642" y="3971761"/>
                <a:ext cx="2482303" cy="369332"/>
              </a:xfrm>
              <a:prstGeom prst="rect">
                <a:avLst/>
              </a:prstGeom>
              <a:blipFill>
                <a:blip r:embed="rId7"/>
                <a:stretch>
                  <a:fillRect l="-491" t="-10000" b="-26667"/>
                </a:stretch>
              </a:blipFill>
            </p:spPr>
            <p:txBody>
              <a:bodyPr/>
              <a:lstStyle/>
              <a:p>
                <a:r>
                  <a:rPr lang="en-US">
                    <a:noFill/>
                  </a:rPr>
                  <a:t> </a:t>
                </a:r>
              </a:p>
            </p:txBody>
          </p:sp>
        </mc:Fallback>
      </mc:AlternateContent>
    </p:spTree>
    <p:extLst>
      <p:ext uri="{BB962C8B-B14F-4D97-AF65-F5344CB8AC3E}">
        <p14:creationId xmlns:p14="http://schemas.microsoft.com/office/powerpoint/2010/main" val="4271418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8" grpId="0"/>
      <p:bldP spid="9" grpId="0"/>
      <p:bldP spid="10" grpId="0"/>
      <p:bldP spid="11" grpId="0"/>
      <p:bldP spid="12" grpId="0"/>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10;&#10;Descrição gerada automaticamente">
            <a:extLst>
              <a:ext uri="{FF2B5EF4-FFF2-40B4-BE49-F238E27FC236}">
                <a16:creationId xmlns:a16="http://schemas.microsoft.com/office/drawing/2014/main" id="{7E6A98BE-6C6C-EB10-C248-A6ED671C10BC}"/>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881"/>
          <a:stretch/>
        </p:blipFill>
        <p:spPr>
          <a:xfrm>
            <a:off x="896112" y="1207008"/>
            <a:ext cx="7658277" cy="4636008"/>
          </a:xfrm>
          <a:prstGeom prst="rect">
            <a:avLst/>
          </a:prstGeom>
        </p:spPr>
      </p:pic>
      <p:sp>
        <p:nvSpPr>
          <p:cNvPr id="2" name="Espaço Reservado para Número de Slide 1">
            <a:extLst>
              <a:ext uri="{FF2B5EF4-FFF2-40B4-BE49-F238E27FC236}">
                <a16:creationId xmlns:a16="http://schemas.microsoft.com/office/drawing/2014/main" id="{3795AC85-6BEE-5B09-EB93-0D75676F2EC0}"/>
              </a:ext>
            </a:extLst>
          </p:cNvPr>
          <p:cNvSpPr>
            <a:spLocks noGrp="1"/>
          </p:cNvSpPr>
          <p:nvPr>
            <p:ph type="sldNum" sz="quarter" idx="4"/>
          </p:nvPr>
        </p:nvSpPr>
        <p:spPr/>
        <p:txBody>
          <a:bodyPr/>
          <a:lstStyle/>
          <a:p>
            <a:fld id="{9892FFFB-AE51-A74C-8150-E041A9400B6F}" type="slidenum">
              <a:rPr lang="pt-BR" smtClean="0"/>
              <a:pPr/>
              <a:t>18</a:t>
            </a:fld>
            <a:endParaRPr lang="pt-BR"/>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8E28C44-7559-2662-6C53-ED1C3ED74998}"/>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1" name="CaixaDeTexto 10">
                <a:extLst>
                  <a:ext uri="{FF2B5EF4-FFF2-40B4-BE49-F238E27FC236}">
                    <a16:creationId xmlns:a16="http://schemas.microsoft.com/office/drawing/2014/main" id="{C8E28C44-7559-2662-6C53-ED1C3ED74998}"/>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4D476AD3-1FB1-158F-BAE3-C01F301A10D0}"/>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2" name="CaixaDeTexto 11">
                <a:extLst>
                  <a:ext uri="{FF2B5EF4-FFF2-40B4-BE49-F238E27FC236}">
                    <a16:creationId xmlns:a16="http://schemas.microsoft.com/office/drawing/2014/main" id="{4D476AD3-1FB1-158F-BAE3-C01F301A10D0}"/>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2386195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F507B771-136D-4F40-65B8-93E83E90C8F2}"/>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8314"/>
          <a:stretch/>
        </p:blipFill>
        <p:spPr>
          <a:xfrm>
            <a:off x="892818" y="1207008"/>
            <a:ext cx="7661571" cy="4599878"/>
          </a:xfrm>
          <a:prstGeom prst="rect">
            <a:avLst/>
          </a:prstGeom>
        </p:spPr>
      </p:pic>
      <p:sp>
        <p:nvSpPr>
          <p:cNvPr id="2" name="Espaço Reservado para Número de Slide 1">
            <a:extLst>
              <a:ext uri="{FF2B5EF4-FFF2-40B4-BE49-F238E27FC236}">
                <a16:creationId xmlns:a16="http://schemas.microsoft.com/office/drawing/2014/main" id="{A89956D6-C900-E10F-422A-48ACE05ECF84}"/>
              </a:ext>
            </a:extLst>
          </p:cNvPr>
          <p:cNvSpPr>
            <a:spLocks noGrp="1"/>
          </p:cNvSpPr>
          <p:nvPr>
            <p:ph type="sldNum" sz="quarter" idx="4"/>
          </p:nvPr>
        </p:nvSpPr>
        <p:spPr/>
        <p:txBody>
          <a:bodyPr/>
          <a:lstStyle/>
          <a:p>
            <a:fld id="{9892FFFB-AE51-A74C-8150-E041A9400B6F}" type="slidenum">
              <a:rPr lang="pt-BR" smtClean="0"/>
              <a:pPr/>
              <a:t>19</a:t>
            </a:fld>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60CFCD38-4A68-EC7E-B03B-34D5CB5E9256}"/>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2" name="CaixaDeTexto 11">
                <a:extLst>
                  <a:ext uri="{FF2B5EF4-FFF2-40B4-BE49-F238E27FC236}">
                    <a16:creationId xmlns:a16="http://schemas.microsoft.com/office/drawing/2014/main" id="{60CFCD38-4A68-EC7E-B03B-34D5CB5E9256}"/>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13A66F6-81D3-E2AA-27BA-53604A08CE45}"/>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13" name="CaixaDeTexto 12">
                <a:extLst>
                  <a:ext uri="{FF2B5EF4-FFF2-40B4-BE49-F238E27FC236}">
                    <a16:creationId xmlns:a16="http://schemas.microsoft.com/office/drawing/2014/main" id="{C13A66F6-81D3-E2AA-27BA-53604A08CE45}"/>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82E43554-D380-AB9A-3D8B-B3B4AFC24E87}"/>
                  </a:ext>
                </a:extLst>
              </p:cNvPr>
              <p:cNvSpPr txBox="1"/>
              <p:nvPr/>
            </p:nvSpPr>
            <p:spPr>
              <a:xfrm>
                <a:off x="4340108" y="4552951"/>
                <a:ext cx="43295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7" name="CaixaDeTexto 6">
                <a:extLst>
                  <a:ext uri="{FF2B5EF4-FFF2-40B4-BE49-F238E27FC236}">
                    <a16:creationId xmlns:a16="http://schemas.microsoft.com/office/drawing/2014/main" id="{82E43554-D380-AB9A-3D8B-B3B4AFC24E87}"/>
                  </a:ext>
                </a:extLst>
              </p:cNvPr>
              <p:cNvSpPr txBox="1">
                <a:spLocks noRot="1" noChangeAspect="1" noMove="1" noResize="1" noEditPoints="1" noAdjustHandles="1" noChangeArrowheads="1" noChangeShapeType="1" noTextEdit="1"/>
              </p:cNvSpPr>
              <p:nvPr/>
            </p:nvSpPr>
            <p:spPr>
              <a:xfrm>
                <a:off x="4340108" y="4552951"/>
                <a:ext cx="4329543" cy="682879"/>
              </a:xfrm>
              <a:prstGeom prst="rect">
                <a:avLst/>
              </a:prstGeom>
              <a:blipFill>
                <a:blip r:embed="rId6"/>
                <a:stretch>
                  <a:fillRect l="-2254" b="-1786"/>
                </a:stretch>
              </a:blipFill>
            </p:spPr>
            <p:txBody>
              <a:bodyPr/>
              <a:lstStyle/>
              <a:p>
                <a:r>
                  <a:rPr lang="pt-BR">
                    <a:noFill/>
                  </a:rPr>
                  <a:t> </a:t>
                </a:r>
              </a:p>
            </p:txBody>
          </p:sp>
        </mc:Fallback>
      </mc:AlternateContent>
    </p:spTree>
    <p:extLst>
      <p:ext uri="{BB962C8B-B14F-4D97-AF65-F5344CB8AC3E}">
        <p14:creationId xmlns:p14="http://schemas.microsoft.com/office/powerpoint/2010/main" val="3907842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EB29605-D9C0-58D3-99EF-8244938C2473}"/>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2</a:t>
            </a:fld>
            <a:endParaRPr lang="pt-BR"/>
          </a:p>
        </p:txBody>
      </p:sp>
    </p:spTree>
    <p:extLst>
      <p:ext uri="{BB962C8B-B14F-4D97-AF65-F5344CB8AC3E}">
        <p14:creationId xmlns:p14="http://schemas.microsoft.com/office/powerpoint/2010/main" val="10133490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43191B12-691B-FA5F-0AEC-721AFF4FA55C}"/>
              </a:ext>
            </a:extLst>
          </p:cNvPr>
          <p:cNvPicPr>
            <a:picLocks noChangeAspect="1"/>
          </p:cNvPicPr>
          <p:nvPr/>
        </p:nvPicPr>
        <p:blipFill rotWithShape="1">
          <a:blip r:embed="rId2">
            <a:extLst>
              <a:ext uri="{28A0092B-C50C-407E-A947-70E740481C1C}">
                <a14:useLocalDpi xmlns:a14="http://schemas.microsoft.com/office/drawing/2010/main" val="0"/>
              </a:ext>
            </a:extLst>
          </a:blip>
          <a:srcRect l="5800" t="18850" b="11645"/>
          <a:stretch/>
        </p:blipFill>
        <p:spPr>
          <a:xfrm>
            <a:off x="164592" y="1709920"/>
            <a:ext cx="8613648" cy="2944368"/>
          </a:xfrm>
          <a:prstGeom prst="rect">
            <a:avLst/>
          </a:prstGeom>
        </p:spPr>
      </p:pic>
      <p:sp>
        <p:nvSpPr>
          <p:cNvPr id="2" name="Espaço Reservado para Número de Slide 1">
            <a:extLst>
              <a:ext uri="{FF2B5EF4-FFF2-40B4-BE49-F238E27FC236}">
                <a16:creationId xmlns:a16="http://schemas.microsoft.com/office/drawing/2014/main" id="{0A811A6E-FE34-CFF1-74FB-F054A6EAA345}"/>
              </a:ext>
            </a:extLst>
          </p:cNvPr>
          <p:cNvSpPr>
            <a:spLocks noGrp="1"/>
          </p:cNvSpPr>
          <p:nvPr>
            <p:ph type="sldNum" sz="quarter" idx="4"/>
          </p:nvPr>
        </p:nvSpPr>
        <p:spPr/>
        <p:txBody>
          <a:bodyPr/>
          <a:lstStyle/>
          <a:p>
            <a:fld id="{9892FFFB-AE51-A74C-8150-E041A9400B6F}" type="slidenum">
              <a:rPr lang="pt-BR" smtClean="0"/>
              <a:pPr/>
              <a:t>20</a:t>
            </a:fld>
            <a:endParaRPr lang="pt-BR"/>
          </a:p>
        </p:txBody>
      </p:sp>
      <p:sp>
        <p:nvSpPr>
          <p:cNvPr id="5" name="CaixaDeTexto 4">
            <a:extLst>
              <a:ext uri="{FF2B5EF4-FFF2-40B4-BE49-F238E27FC236}">
                <a16:creationId xmlns:a16="http://schemas.microsoft.com/office/drawing/2014/main" id="{B7FAFB37-38BF-B0B8-7A19-F0A9B37E71C6}"/>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Residue analysis</a:t>
            </a:r>
          </a:p>
        </p:txBody>
      </p:sp>
      <p:sp>
        <p:nvSpPr>
          <p:cNvPr id="6" name="CaixaDeTexto 5">
            <a:extLst>
              <a:ext uri="{FF2B5EF4-FFF2-40B4-BE49-F238E27FC236}">
                <a16:creationId xmlns:a16="http://schemas.microsoft.com/office/drawing/2014/main" id="{987325AC-C0B9-F579-2FB8-9A0800921F39}"/>
              </a:ext>
            </a:extLst>
          </p:cNvPr>
          <p:cNvSpPr txBox="1"/>
          <p:nvPr/>
        </p:nvSpPr>
        <p:spPr>
          <a:xfrm>
            <a:off x="429768" y="5415357"/>
            <a:ext cx="6335196" cy="923330"/>
          </a:xfrm>
          <a:prstGeom prst="rect">
            <a:avLst/>
          </a:prstGeom>
          <a:noFill/>
        </p:spPr>
        <p:txBody>
          <a:bodyPr wrap="none" rtlCol="0">
            <a:spAutoFit/>
          </a:bodyPr>
          <a:lstStyle/>
          <a:p>
            <a:pPr marL="285750" indent="-285750">
              <a:buFont typeface="Wingdings" panose="05000000000000000000" pitchFamily="2" charset="2"/>
              <a:buChar char="Ø"/>
            </a:pPr>
            <a:r>
              <a:rPr lang="pt-BR" dirty="0"/>
              <a:t>Higher-than-expected probabilities in intermediate ratios</a:t>
            </a:r>
          </a:p>
          <a:p>
            <a:pPr marL="285750" indent="-285750">
              <a:buFont typeface="Wingdings" panose="05000000000000000000" pitchFamily="2" charset="2"/>
              <a:buChar char="Ø"/>
            </a:pPr>
            <a:r>
              <a:rPr lang="pt-BR" dirty="0"/>
              <a:t>Larger uncertainty bars at points further from the curve</a:t>
            </a:r>
          </a:p>
          <a:p>
            <a:pPr marL="285750" indent="-285750">
              <a:buFont typeface="Wingdings" panose="05000000000000000000" pitchFamily="2" charset="2"/>
              <a:buChar char="Ø"/>
            </a:pPr>
            <a:r>
              <a:rPr lang="pt-BR" dirty="0"/>
              <a:t>“Side” state can be supported by other dice or walls of the box</a:t>
            </a: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A3199EA3-1B25-D7DF-EAA9-60C948540B84}"/>
                  </a:ext>
                </a:extLst>
              </p:cNvPr>
              <p:cNvSpPr txBox="1"/>
              <p:nvPr/>
            </p:nvSpPr>
            <p:spPr>
              <a:xfrm>
                <a:off x="3796669" y="4654304"/>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A3199EA3-1B25-D7DF-EAA9-60C948540B84}"/>
                  </a:ext>
                </a:extLst>
              </p:cNvPr>
              <p:cNvSpPr txBox="1">
                <a:spLocks noRot="1" noChangeAspect="1" noMove="1" noResize="1" noEditPoints="1" noAdjustHandles="1" noChangeArrowheads="1" noChangeShapeType="1" noTextEdit="1"/>
              </p:cNvSpPr>
              <p:nvPr/>
            </p:nvSpPr>
            <p:spPr>
              <a:xfrm>
                <a:off x="3796669" y="4654304"/>
                <a:ext cx="1660390" cy="633891"/>
              </a:xfrm>
              <a:prstGeom prst="rect">
                <a:avLst/>
              </a:prstGeom>
              <a:blipFill>
                <a:blip r:embed="rId3"/>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7001228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2502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descr="Gráfico&#10;&#10;Descrição gerada automaticamente">
            <a:extLst>
              <a:ext uri="{FF2B5EF4-FFF2-40B4-BE49-F238E27FC236}">
                <a16:creationId xmlns:a16="http://schemas.microsoft.com/office/drawing/2014/main" id="{7DA12741-4003-D9AF-71F7-C2CF2939A8FA}"/>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599877"/>
          </a:xfrm>
          <a:prstGeom prst="rect">
            <a:avLst/>
          </a:prstGeom>
        </p:spPr>
      </p:pic>
      <p:sp>
        <p:nvSpPr>
          <p:cNvPr id="2" name="Espaço Reservado para Número de Slide 1">
            <a:extLst>
              <a:ext uri="{FF2B5EF4-FFF2-40B4-BE49-F238E27FC236}">
                <a16:creationId xmlns:a16="http://schemas.microsoft.com/office/drawing/2014/main" id="{80758815-62E7-E047-BF52-06145B02E8DB}"/>
              </a:ext>
            </a:extLst>
          </p:cNvPr>
          <p:cNvSpPr>
            <a:spLocks noGrp="1"/>
          </p:cNvSpPr>
          <p:nvPr>
            <p:ph type="sldNum" sz="quarter" idx="4"/>
          </p:nvPr>
        </p:nvSpPr>
        <p:spPr/>
        <p:txBody>
          <a:bodyPr/>
          <a:lstStyle/>
          <a:p>
            <a:fld id="{9892FFFB-AE51-A74C-8150-E041A9400B6F}" type="slidenum">
              <a:rPr lang="pt-BR" smtClean="0"/>
              <a:pPr/>
              <a:t>22</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580AE21-DC04-F333-3432-A2DCD0786B1B}"/>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9580AE21-DC04-F333-3432-A2DCD0786B1B}"/>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60E11AF3-E673-9639-7A7D-C3323653F9AC}"/>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10" name="CaixaDeTexto 9">
                <a:extLst>
                  <a:ext uri="{FF2B5EF4-FFF2-40B4-BE49-F238E27FC236}">
                    <a16:creationId xmlns:a16="http://schemas.microsoft.com/office/drawing/2014/main" id="{60E11AF3-E673-9639-7A7D-C3323653F9AC}"/>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C4E3E41-EFFF-413A-455F-7F8271B75F39}"/>
                  </a:ext>
                </a:extLst>
              </p:cNvPr>
              <p:cNvSpPr txBox="1"/>
              <p:nvPr/>
            </p:nvSpPr>
            <p:spPr>
              <a:xfrm>
                <a:off x="4572000" y="4305300"/>
                <a:ext cx="4100943" cy="682879"/>
              </a:xfrm>
              <a:prstGeom prst="rect">
                <a:avLst/>
              </a:prstGeom>
              <a:noFill/>
            </p:spPr>
            <p:txBody>
              <a:bodyPr wrap="square" rtlCol="0">
                <a:spAutoFit/>
              </a:bodyPr>
              <a:lstStyle/>
              <a:p>
                <a:r>
                  <a:rPr lang="pt-BR" sz="2400" b="1" dirty="0">
                    <a:solidFill>
                      <a:srgbClr val="C74A4B"/>
                    </a:solidFill>
                  </a:rPr>
                  <a:t>Experimental fit </a:t>
                </a:r>
                <a14:m>
                  <m:oMath xmlns:m="http://schemas.openxmlformats.org/officeDocument/2006/math">
                    <m:d>
                      <m:dPr>
                        <m:ctrlPr>
                          <a:rPr lang="pt-BR" sz="2400" b="1" i="1" smtClean="0">
                            <a:solidFill>
                              <a:srgbClr val="C74A4B"/>
                            </a:solidFill>
                            <a:latin typeface="Cambria Math" panose="02040503050406030204" pitchFamily="18" charset="0"/>
                          </a:rPr>
                        </m:ctrlPr>
                      </m:dPr>
                      <m:e>
                        <m:r>
                          <a:rPr lang="pt-BR" sz="2400" b="1" i="1" smtClean="0">
                            <a:solidFill>
                              <a:srgbClr val="C74A4B"/>
                            </a:solidFill>
                            <a:latin typeface="Cambria Math" panose="02040503050406030204" pitchFamily="18" charset="0"/>
                          </a:rPr>
                          <m:t>𝜷</m:t>
                        </m:r>
                        <m:r>
                          <a:rPr lang="pt-BR" sz="2400" b="1" i="1" smtClean="0">
                            <a:solidFill>
                              <a:srgbClr val="C74A4B"/>
                            </a:solidFill>
                            <a:latin typeface="Cambria Math" panose="02040503050406030204" pitchFamily="18" charset="0"/>
                          </a:rPr>
                          <m:t>=</m:t>
                        </m:r>
                        <m:f>
                          <m:fPr>
                            <m:ctrlPr>
                              <a:rPr lang="pt-BR" sz="2400" b="1" i="1" smtClean="0">
                                <a:solidFill>
                                  <a:srgbClr val="C74A4B"/>
                                </a:solidFill>
                                <a:latin typeface="Cambria Math" panose="02040503050406030204" pitchFamily="18" charset="0"/>
                              </a:rPr>
                            </m:ctrlPr>
                          </m:fPr>
                          <m:num>
                            <m:r>
                              <a:rPr lang="pt-BR" sz="2400" b="1" i="1" smtClean="0">
                                <a:solidFill>
                                  <a:srgbClr val="C74A4B"/>
                                </a:solidFill>
                                <a:latin typeface="Cambria Math" panose="02040503050406030204" pitchFamily="18" charset="0"/>
                              </a:rPr>
                              <m:t>𝟒𝟔𝟑</m:t>
                            </m:r>
                            <m:r>
                              <a:rPr lang="pt-BR" sz="2400" b="1" i="1" smtClean="0">
                                <a:solidFill>
                                  <a:srgbClr val="C74A4B"/>
                                </a:solidFill>
                                <a:latin typeface="Cambria Math" panose="02040503050406030204" pitchFamily="18" charset="0"/>
                              </a:rPr>
                              <m:t>±</m:t>
                            </m:r>
                            <m:r>
                              <a:rPr lang="pt-BR" sz="2400" b="1" i="1" smtClean="0">
                                <a:solidFill>
                                  <a:srgbClr val="C74A4B"/>
                                </a:solidFill>
                                <a:latin typeface="Cambria Math" panose="02040503050406030204" pitchFamily="18" charset="0"/>
                              </a:rPr>
                              <m:t>𝟐𝟏</m:t>
                            </m:r>
                          </m:num>
                          <m:den>
                            <m:r>
                              <a:rPr lang="pt-BR" sz="2400" b="1" i="1" smtClean="0">
                                <a:solidFill>
                                  <a:srgbClr val="C74A4B"/>
                                </a:solidFill>
                                <a:latin typeface="Cambria Math" panose="02040503050406030204" pitchFamily="18" charset="0"/>
                              </a:rPr>
                              <m:t>𝑴𝒈</m:t>
                            </m:r>
                          </m:den>
                        </m:f>
                      </m:e>
                    </m:d>
                  </m:oMath>
                </a14:m>
                <a:r>
                  <a:rPr lang="pt-BR" sz="2400" b="1" dirty="0">
                    <a:solidFill>
                      <a:srgbClr val="C74A4B"/>
                    </a:solidFill>
                  </a:rPr>
                  <a:t> </a:t>
                </a:r>
              </a:p>
            </p:txBody>
          </p:sp>
        </mc:Choice>
        <mc:Fallback xmlns="">
          <p:sp>
            <p:nvSpPr>
              <p:cNvPr id="13" name="CaixaDeTexto 12">
                <a:extLst>
                  <a:ext uri="{FF2B5EF4-FFF2-40B4-BE49-F238E27FC236}">
                    <a16:creationId xmlns:a16="http://schemas.microsoft.com/office/drawing/2014/main" id="{6C4E3E41-EFFF-413A-455F-7F8271B75F39}"/>
                  </a:ext>
                </a:extLst>
              </p:cNvPr>
              <p:cNvSpPr txBox="1">
                <a:spLocks noRot="1" noChangeAspect="1" noMove="1" noResize="1" noEditPoints="1" noAdjustHandles="1" noChangeArrowheads="1" noChangeShapeType="1" noTextEdit="1"/>
              </p:cNvSpPr>
              <p:nvPr/>
            </p:nvSpPr>
            <p:spPr>
              <a:xfrm>
                <a:off x="4572000" y="4305300"/>
                <a:ext cx="4100943" cy="682879"/>
              </a:xfrm>
              <a:prstGeom prst="rect">
                <a:avLst/>
              </a:prstGeom>
              <a:blipFill>
                <a:blip r:embed="rId5"/>
                <a:stretch>
                  <a:fillRect l="-2229" b="-1786"/>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619EF5E8-6685-0D9A-5991-E24212EDE7B7}"/>
                  </a:ext>
                </a:extLst>
              </p:cNvPr>
              <p:cNvSpPr txBox="1"/>
              <p:nvPr/>
            </p:nvSpPr>
            <p:spPr>
              <a:xfrm>
                <a:off x="4411365" y="3506947"/>
                <a:ext cx="4254238" cy="682879"/>
              </a:xfrm>
              <a:prstGeom prst="rect">
                <a:avLst/>
              </a:prstGeom>
              <a:noFill/>
            </p:spPr>
            <p:txBody>
              <a:bodyPr wrap="square" rtlCol="0">
                <a:spAutoFit/>
              </a:bodyPr>
              <a:lstStyle/>
              <a:p>
                <a:r>
                  <a:rPr lang="pt-BR" sz="2400" b="1" dirty="0">
                    <a:solidFill>
                      <a:srgbClr val="F2CB50"/>
                    </a:solidFill>
                  </a:rPr>
                  <a:t>Theoretical curve </a:t>
                </a:r>
                <a14:m>
                  <m:oMath xmlns:m="http://schemas.openxmlformats.org/officeDocument/2006/math">
                    <m:d>
                      <m:dPr>
                        <m:ctrlPr>
                          <a:rPr lang="pt-BR" sz="2400" b="1" i="1" smtClean="0">
                            <a:solidFill>
                              <a:srgbClr val="F2CB50"/>
                            </a:solidFill>
                            <a:latin typeface="Cambria Math" panose="02040503050406030204" pitchFamily="18" charset="0"/>
                          </a:rPr>
                        </m:ctrlPr>
                      </m:dPr>
                      <m:e>
                        <m:r>
                          <a:rPr lang="pt-BR" sz="2400" b="1" i="1" smtClean="0">
                            <a:solidFill>
                              <a:srgbClr val="F2CB50"/>
                            </a:solidFill>
                            <a:latin typeface="Cambria Math" panose="02040503050406030204" pitchFamily="18" charset="0"/>
                          </a:rPr>
                          <m:t>𝜷</m:t>
                        </m:r>
                        <m:r>
                          <a:rPr lang="pt-BR" sz="2400" b="1" i="1" smtClean="0">
                            <a:solidFill>
                              <a:srgbClr val="F2CB50"/>
                            </a:solidFill>
                            <a:latin typeface="Cambria Math" panose="02040503050406030204" pitchFamily="18" charset="0"/>
                          </a:rPr>
                          <m:t>=</m:t>
                        </m:r>
                        <m:f>
                          <m:fPr>
                            <m:ctrlPr>
                              <a:rPr lang="pt-BR" sz="2400" b="1" i="1" smtClean="0">
                                <a:solidFill>
                                  <a:srgbClr val="F2CB50"/>
                                </a:solidFill>
                                <a:latin typeface="Cambria Math" panose="02040503050406030204" pitchFamily="18" charset="0"/>
                              </a:rPr>
                            </m:ctrlPr>
                          </m:fPr>
                          <m:num>
                            <m:r>
                              <a:rPr lang="pt-BR" sz="2400" b="1" i="1" smtClean="0">
                                <a:solidFill>
                                  <a:srgbClr val="F2CB50"/>
                                </a:solidFill>
                                <a:latin typeface="Cambria Math" panose="02040503050406030204" pitchFamily="18" charset="0"/>
                              </a:rPr>
                              <m:t>𝟒𝟗𝟑</m:t>
                            </m:r>
                            <m:r>
                              <a:rPr lang="pt-BR" sz="2400" b="1" i="1" smtClean="0">
                                <a:solidFill>
                                  <a:srgbClr val="F2CB50"/>
                                </a:solidFill>
                                <a:latin typeface="Cambria Math" panose="02040503050406030204" pitchFamily="18" charset="0"/>
                              </a:rPr>
                              <m:t>±</m:t>
                            </m:r>
                            <m:r>
                              <a:rPr lang="pt-BR" sz="2400" b="1" i="1" smtClean="0">
                                <a:solidFill>
                                  <a:srgbClr val="F2CB50"/>
                                </a:solidFill>
                                <a:latin typeface="Cambria Math" panose="02040503050406030204" pitchFamily="18" charset="0"/>
                              </a:rPr>
                              <m:t>𝟒𝟗</m:t>
                            </m:r>
                          </m:num>
                          <m:den>
                            <m:r>
                              <a:rPr lang="pt-BR" sz="2400" b="1" i="1" smtClean="0">
                                <a:solidFill>
                                  <a:srgbClr val="F2CB50"/>
                                </a:solidFill>
                                <a:latin typeface="Cambria Math" panose="02040503050406030204" pitchFamily="18" charset="0"/>
                              </a:rPr>
                              <m:t>𝑴𝒈</m:t>
                            </m:r>
                          </m:den>
                        </m:f>
                      </m:e>
                    </m:d>
                  </m:oMath>
                </a14:m>
                <a:r>
                  <a:rPr lang="pt-BR" sz="2400" b="1" dirty="0">
                    <a:solidFill>
                      <a:srgbClr val="F2CB50"/>
                    </a:solidFill>
                  </a:rPr>
                  <a:t> </a:t>
                </a:r>
              </a:p>
            </p:txBody>
          </p:sp>
        </mc:Choice>
        <mc:Fallback xmlns="">
          <p:sp>
            <p:nvSpPr>
              <p:cNvPr id="14" name="CaixaDeTexto 13">
                <a:extLst>
                  <a:ext uri="{FF2B5EF4-FFF2-40B4-BE49-F238E27FC236}">
                    <a16:creationId xmlns:a16="http://schemas.microsoft.com/office/drawing/2014/main" id="{619EF5E8-6685-0D9A-5991-E24212EDE7B7}"/>
                  </a:ext>
                </a:extLst>
              </p:cNvPr>
              <p:cNvSpPr txBox="1">
                <a:spLocks noRot="1" noChangeAspect="1" noMove="1" noResize="1" noEditPoints="1" noAdjustHandles="1" noChangeArrowheads="1" noChangeShapeType="1" noTextEdit="1"/>
              </p:cNvSpPr>
              <p:nvPr/>
            </p:nvSpPr>
            <p:spPr>
              <a:xfrm>
                <a:off x="4411365" y="3506947"/>
                <a:ext cx="4254238" cy="682879"/>
              </a:xfrm>
              <a:prstGeom prst="rect">
                <a:avLst/>
              </a:prstGeom>
              <a:blipFill>
                <a:blip r:embed="rId6"/>
                <a:stretch>
                  <a:fillRect l="-2292" b="-1786"/>
                </a:stretch>
              </a:blipFill>
            </p:spPr>
            <p:txBody>
              <a:bodyPr/>
              <a:lstStyle/>
              <a:p>
                <a:r>
                  <a:rPr lang="pt-BR">
                    <a:noFill/>
                  </a:rPr>
                  <a:t> </a:t>
                </a:r>
              </a:p>
            </p:txBody>
          </p:sp>
        </mc:Fallback>
      </mc:AlternateContent>
    </p:spTree>
    <p:extLst>
      <p:ext uri="{BB962C8B-B14F-4D97-AF65-F5344CB8AC3E}">
        <p14:creationId xmlns:p14="http://schemas.microsoft.com/office/powerpoint/2010/main" val="37881039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C89CACE8-FE2E-16A6-BBEB-7FB3A983CCC2}"/>
              </a:ext>
            </a:extLst>
          </p:cNvPr>
          <p:cNvSpPr>
            <a:spLocks noGrp="1"/>
          </p:cNvSpPr>
          <p:nvPr>
            <p:ph type="sldNum" sz="quarter" idx="4"/>
          </p:nvPr>
        </p:nvSpPr>
        <p:spPr/>
        <p:txBody>
          <a:bodyPr/>
          <a:lstStyle/>
          <a:p>
            <a:fld id="{9892FFFB-AE51-A74C-8150-E041A9400B6F}" type="slidenum">
              <a:rPr lang="pt-BR" smtClean="0"/>
              <a:pPr/>
              <a:t>23</a:t>
            </a:fld>
            <a:endParaRPr lang="pt-BR"/>
          </a:p>
        </p:txBody>
      </p:sp>
      <p:pic>
        <p:nvPicPr>
          <p:cNvPr id="3" name="Imagem 2" descr="Gráfico, Gráfico de linhas&#10;&#10;Descrição gerada automaticamente">
            <a:extLst>
              <a:ext uri="{FF2B5EF4-FFF2-40B4-BE49-F238E27FC236}">
                <a16:creationId xmlns:a16="http://schemas.microsoft.com/office/drawing/2014/main" id="{ECDB797E-1E24-EE30-ED33-777E99D995D4}"/>
              </a:ext>
            </a:extLst>
          </p:cNvPr>
          <p:cNvPicPr>
            <a:picLocks noChangeAspect="1"/>
          </p:cNvPicPr>
          <p:nvPr/>
        </p:nvPicPr>
        <p:blipFill rotWithShape="1">
          <a:blip r:embed="rId2">
            <a:extLst>
              <a:ext uri="{28A0092B-C50C-407E-A947-70E740481C1C}">
                <a14:useLocalDpi xmlns:a14="http://schemas.microsoft.com/office/drawing/2010/main" val="0"/>
              </a:ext>
            </a:extLst>
          </a:blip>
          <a:srcRect l="6448" t="10547" b="7737"/>
          <a:stretch/>
        </p:blipFill>
        <p:spPr>
          <a:xfrm>
            <a:off x="892818" y="1207009"/>
            <a:ext cx="7661571" cy="4633721"/>
          </a:xfrm>
          <a:prstGeom prst="rect">
            <a:avLst/>
          </a:prstGeom>
        </p:spPr>
      </p:pic>
      <p:sp>
        <p:nvSpPr>
          <p:cNvPr id="4" name="Espaço Reservado para Número de Slide 1">
            <a:extLst>
              <a:ext uri="{FF2B5EF4-FFF2-40B4-BE49-F238E27FC236}">
                <a16:creationId xmlns:a16="http://schemas.microsoft.com/office/drawing/2014/main" id="{0E33646D-DB3A-C539-F871-FCD822D4BCE1}"/>
              </a:ext>
            </a:extLst>
          </p:cNvPr>
          <p:cNvSpPr txBox="1">
            <a:spLocks/>
          </p:cNvSpPr>
          <p:nvPr/>
        </p:nvSpPr>
        <p:spPr>
          <a:xfrm>
            <a:off x="8672945" y="6555986"/>
            <a:ext cx="478234" cy="365125"/>
          </a:xfrm>
          <a:prstGeom prst="rect">
            <a:avLst/>
          </a:prstGeom>
        </p:spPr>
        <p:txBody>
          <a:bodyPr vert="horz" lIns="91440" tIns="45720" rIns="91440" bIns="45720" rtlCol="0" anchor="ctr"/>
          <a:lstStyle>
            <a:defPPr>
              <a:defRPr lang="en-US"/>
            </a:defPPr>
            <a:lvl1pPr marL="0" algn="r" defTabSz="457200" rtl="0" eaLnBrk="1" latinLnBrk="0" hangingPunct="1">
              <a:defRPr sz="1000" kern="1200">
                <a:solidFill>
                  <a:schemeClr val="bg2">
                    <a:lumMod val="25000"/>
                  </a:schemeClr>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9892FFFB-AE51-A74C-8150-E041A9400B6F}" type="slidenum">
              <a:rPr lang="pt-BR" smtClean="0"/>
              <a:pPr/>
              <a:t>23</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3D79C60F-A1B3-7E11-6752-55830DAA8AED}"/>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3D79C60F-A1B3-7E11-6752-55830DAA8AED}"/>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317268D0-09FD-A5C6-BEAF-EC875D293714}"/>
                  </a:ext>
                </a:extLst>
              </p:cNvPr>
              <p:cNvSpPr txBox="1"/>
              <p:nvPr/>
            </p:nvSpPr>
            <p:spPr>
              <a:xfrm>
                <a:off x="5504703" y="4789870"/>
                <a:ext cx="3136564" cy="535339"/>
              </a:xfrm>
              <a:prstGeom prst="rect">
                <a:avLst/>
              </a:prstGeom>
              <a:noFill/>
            </p:spPr>
            <p:txBody>
              <a:bodyPr wrap="none" rtlCol="0">
                <a:spAutoFit/>
              </a:bodyPr>
              <a:lstStyle/>
              <a:p>
                <a:r>
                  <a:rPr lang="pt-BR" b="1" dirty="0">
                    <a:solidFill>
                      <a:srgbClr val="C74A4B"/>
                    </a:solidFill>
                  </a:rPr>
                  <a:t>Experimental fit </a:t>
                </a:r>
                <a14:m>
                  <m:oMath xmlns:m="http://schemas.openxmlformats.org/officeDocument/2006/math">
                    <m:d>
                      <m:dPr>
                        <m:ctrlPr>
                          <a:rPr lang="pt-BR" b="1" i="1" smtClean="0">
                            <a:solidFill>
                              <a:srgbClr val="C74A4B"/>
                            </a:solidFill>
                            <a:latin typeface="Cambria Math" panose="02040503050406030204" pitchFamily="18" charset="0"/>
                          </a:rPr>
                        </m:ctrlPr>
                      </m:dPr>
                      <m:e>
                        <m:r>
                          <a:rPr lang="pt-BR" b="1" i="1" smtClean="0">
                            <a:solidFill>
                              <a:srgbClr val="C74A4B"/>
                            </a:solidFill>
                            <a:latin typeface="Cambria Math" panose="02040503050406030204" pitchFamily="18" charset="0"/>
                          </a:rPr>
                          <m:t>𝜷</m:t>
                        </m:r>
                        <m:r>
                          <a:rPr lang="pt-BR" b="1" i="1" smtClean="0">
                            <a:solidFill>
                              <a:srgbClr val="C74A4B"/>
                            </a:solidFill>
                            <a:latin typeface="Cambria Math" panose="02040503050406030204" pitchFamily="18" charset="0"/>
                          </a:rPr>
                          <m:t>=</m:t>
                        </m:r>
                        <m:f>
                          <m:fPr>
                            <m:ctrlPr>
                              <a:rPr lang="pt-BR" b="1" i="1" smtClean="0">
                                <a:solidFill>
                                  <a:srgbClr val="C74A4B"/>
                                </a:solidFill>
                                <a:latin typeface="Cambria Math" panose="02040503050406030204" pitchFamily="18" charset="0"/>
                              </a:rPr>
                            </m:ctrlPr>
                          </m:fPr>
                          <m:num>
                            <m:r>
                              <a:rPr lang="pt-BR" b="1" i="1" smtClean="0">
                                <a:solidFill>
                                  <a:srgbClr val="C74A4B"/>
                                </a:solidFill>
                                <a:latin typeface="Cambria Math" panose="02040503050406030204" pitchFamily="18" charset="0"/>
                              </a:rPr>
                              <m:t>𝟒𝟔𝟑</m:t>
                            </m:r>
                            <m:r>
                              <a:rPr lang="pt-BR" b="1" i="1" smtClean="0">
                                <a:solidFill>
                                  <a:srgbClr val="C74A4B"/>
                                </a:solidFill>
                                <a:latin typeface="Cambria Math" panose="02040503050406030204" pitchFamily="18" charset="0"/>
                              </a:rPr>
                              <m:t>±</m:t>
                            </m:r>
                            <m:r>
                              <a:rPr lang="pt-BR" b="1" i="1" smtClean="0">
                                <a:solidFill>
                                  <a:srgbClr val="C74A4B"/>
                                </a:solidFill>
                                <a:latin typeface="Cambria Math" panose="02040503050406030204" pitchFamily="18" charset="0"/>
                              </a:rPr>
                              <m:t>𝟐𝟏</m:t>
                            </m:r>
                          </m:num>
                          <m:den>
                            <m:r>
                              <a:rPr lang="pt-BR" b="1" i="1" smtClean="0">
                                <a:solidFill>
                                  <a:srgbClr val="C74A4B"/>
                                </a:solidFill>
                                <a:latin typeface="Cambria Math" panose="02040503050406030204" pitchFamily="18" charset="0"/>
                              </a:rPr>
                              <m:t>𝑴𝒈</m:t>
                            </m:r>
                          </m:den>
                        </m:f>
                      </m:e>
                    </m:d>
                  </m:oMath>
                </a14:m>
                <a:r>
                  <a:rPr lang="pt-BR" b="1" dirty="0">
                    <a:solidFill>
                      <a:srgbClr val="C74A4B"/>
                    </a:solidFill>
                  </a:rPr>
                  <a:t> </a:t>
                </a:r>
              </a:p>
            </p:txBody>
          </p:sp>
        </mc:Choice>
        <mc:Fallback xmlns="">
          <p:sp>
            <p:nvSpPr>
              <p:cNvPr id="6" name="CaixaDeTexto 5">
                <a:extLst>
                  <a:ext uri="{FF2B5EF4-FFF2-40B4-BE49-F238E27FC236}">
                    <a16:creationId xmlns:a16="http://schemas.microsoft.com/office/drawing/2014/main" id="{317268D0-09FD-A5C6-BEAF-EC875D293714}"/>
                  </a:ext>
                </a:extLst>
              </p:cNvPr>
              <p:cNvSpPr txBox="1">
                <a:spLocks noRot="1" noChangeAspect="1" noMove="1" noResize="1" noEditPoints="1" noAdjustHandles="1" noChangeArrowheads="1" noChangeShapeType="1" noTextEdit="1"/>
              </p:cNvSpPr>
              <p:nvPr/>
            </p:nvSpPr>
            <p:spPr>
              <a:xfrm>
                <a:off x="5504703" y="4789870"/>
                <a:ext cx="3136564" cy="535339"/>
              </a:xfrm>
              <a:prstGeom prst="rect">
                <a:avLst/>
              </a:prstGeom>
              <a:blipFill>
                <a:blip r:embed="rId4"/>
                <a:stretch>
                  <a:fillRect l="-1553" b="-454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3C2929C0-6D86-EDDE-BC41-8E38B45FF179}"/>
                  </a:ext>
                </a:extLst>
              </p:cNvPr>
              <p:cNvSpPr txBox="1"/>
              <p:nvPr/>
            </p:nvSpPr>
            <p:spPr>
              <a:xfrm>
                <a:off x="3895055" y="5806886"/>
                <a:ext cx="1660390" cy="6338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𝑄</m:t>
                      </m:r>
                      <m:r>
                        <a:rPr lang="pt-BR" sz="3200" b="0" i="1" smtClean="0">
                          <a:latin typeface="Cambria Math" panose="02040503050406030204" pitchFamily="18" charset="0"/>
                        </a:rPr>
                        <m:t>=</m:t>
                      </m:r>
                      <m:f>
                        <m:fPr>
                          <m:type m:val="skw"/>
                          <m:ctrlPr>
                            <a:rPr lang="pt-BR" sz="3200" b="0" i="1" smtClean="0">
                              <a:latin typeface="Cambria Math" panose="02040503050406030204" pitchFamily="18" charset="0"/>
                            </a:rPr>
                          </m:ctrlPr>
                        </m:fPr>
                        <m:num>
                          <m:r>
                            <a:rPr lang="pt-BR" sz="3200" b="0" i="1" smtClean="0">
                              <a:latin typeface="Cambria Math" panose="02040503050406030204" pitchFamily="18" charset="0"/>
                            </a:rPr>
                            <m:t>𝐻</m:t>
                          </m:r>
                        </m:num>
                        <m:den>
                          <m:r>
                            <a:rPr lang="pt-BR" sz="3200" b="0" i="1" smtClean="0">
                              <a:latin typeface="Cambria Math" panose="02040503050406030204" pitchFamily="18" charset="0"/>
                            </a:rPr>
                            <m:t>𝑅</m:t>
                          </m:r>
                        </m:den>
                      </m:f>
                    </m:oMath>
                  </m:oMathPara>
                </a14:m>
                <a:endParaRPr lang="pt-BR" sz="3200" dirty="0"/>
              </a:p>
            </p:txBody>
          </p:sp>
        </mc:Choice>
        <mc:Fallback xmlns="">
          <p:sp>
            <p:nvSpPr>
              <p:cNvPr id="7" name="CaixaDeTexto 6">
                <a:extLst>
                  <a:ext uri="{FF2B5EF4-FFF2-40B4-BE49-F238E27FC236}">
                    <a16:creationId xmlns:a16="http://schemas.microsoft.com/office/drawing/2014/main" id="{3C2929C0-6D86-EDDE-BC41-8E38B45FF179}"/>
                  </a:ext>
                </a:extLst>
              </p:cNvPr>
              <p:cNvSpPr txBox="1">
                <a:spLocks noRot="1" noChangeAspect="1" noMove="1" noResize="1" noEditPoints="1" noAdjustHandles="1" noChangeArrowheads="1" noChangeShapeType="1" noTextEdit="1"/>
              </p:cNvSpPr>
              <p:nvPr/>
            </p:nvSpPr>
            <p:spPr>
              <a:xfrm>
                <a:off x="3895055" y="5806886"/>
                <a:ext cx="1660390" cy="633891"/>
              </a:xfrm>
              <a:prstGeom prst="rect">
                <a:avLst/>
              </a:prstGeom>
              <a:blipFill>
                <a:blip r:embed="rId5"/>
                <a:stretch>
                  <a:fillRect/>
                </a:stretch>
              </a:blipFill>
            </p:spPr>
            <p:txBody>
              <a:bodyPr/>
              <a:lstStyle/>
              <a:p>
                <a:r>
                  <a:rPr lang="pt-BR">
                    <a:noFill/>
                  </a:rPr>
                  <a:t> </a:t>
                </a:r>
              </a:p>
            </p:txBody>
          </p:sp>
        </mc:Fallback>
      </mc:AlternateContent>
      <p:sp>
        <p:nvSpPr>
          <p:cNvPr id="8" name="Seta: Dobrada 7">
            <a:extLst>
              <a:ext uri="{FF2B5EF4-FFF2-40B4-BE49-F238E27FC236}">
                <a16:creationId xmlns:a16="http://schemas.microsoft.com/office/drawing/2014/main" id="{9112C03C-A590-DC0D-509F-B31484376923}"/>
              </a:ext>
            </a:extLst>
          </p:cNvPr>
          <p:cNvSpPr/>
          <p:nvPr/>
        </p:nvSpPr>
        <p:spPr>
          <a:xfrm>
            <a:off x="3951550" y="3585686"/>
            <a:ext cx="1162052" cy="397776"/>
          </a:xfrm>
          <a:prstGeom prst="bentArrow">
            <a:avLst>
              <a:gd name="adj1" fmla="val 15735"/>
              <a:gd name="adj2" fmla="val 21636"/>
              <a:gd name="adj3" fmla="val 24551"/>
              <a:gd name="adj4" fmla="val 4007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17F2F01-A21E-82CB-0FF4-6A564CC6A1C1}"/>
                  </a:ext>
                </a:extLst>
              </p:cNvPr>
              <p:cNvSpPr txBox="1"/>
              <p:nvPr/>
            </p:nvSpPr>
            <p:spPr>
              <a:xfrm>
                <a:off x="5227902" y="3505679"/>
                <a:ext cx="27934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𝑄</m:t>
                      </m:r>
                      <m:r>
                        <a:rPr lang="pt-BR" sz="2400" b="0" i="1" smtClean="0">
                          <a:latin typeface="Cambria Math" panose="02040503050406030204" pitchFamily="18" charset="0"/>
                        </a:rPr>
                        <m:t>=(1.400±0.017)</m:t>
                      </m:r>
                    </m:oMath>
                  </m:oMathPara>
                </a14:m>
                <a:endParaRPr lang="pt-BR" sz="2400" dirty="0"/>
              </a:p>
            </p:txBody>
          </p:sp>
        </mc:Choice>
        <mc:Fallback xmlns="">
          <p:sp>
            <p:nvSpPr>
              <p:cNvPr id="9" name="CaixaDeTexto 8">
                <a:extLst>
                  <a:ext uri="{FF2B5EF4-FFF2-40B4-BE49-F238E27FC236}">
                    <a16:creationId xmlns:a16="http://schemas.microsoft.com/office/drawing/2014/main" id="{917F2F01-A21E-82CB-0FF4-6A564CC6A1C1}"/>
                  </a:ext>
                </a:extLst>
              </p:cNvPr>
              <p:cNvSpPr txBox="1">
                <a:spLocks noRot="1" noChangeAspect="1" noMove="1" noResize="1" noEditPoints="1" noAdjustHandles="1" noChangeArrowheads="1" noChangeShapeType="1" noTextEdit="1"/>
              </p:cNvSpPr>
              <p:nvPr/>
            </p:nvSpPr>
            <p:spPr>
              <a:xfrm>
                <a:off x="5227902" y="3505679"/>
                <a:ext cx="2793457" cy="369332"/>
              </a:xfrm>
              <a:prstGeom prst="rect">
                <a:avLst/>
              </a:prstGeom>
              <a:blipFill>
                <a:blip r:embed="rId6"/>
                <a:stretch>
                  <a:fillRect l="-3057" r="-3493" b="-34426"/>
                </a:stretch>
              </a:blipFill>
            </p:spPr>
            <p:txBody>
              <a:bodyPr/>
              <a:lstStyle/>
              <a:p>
                <a:r>
                  <a:rPr lang="pt-BR">
                    <a:noFill/>
                  </a:rPr>
                  <a:t> </a:t>
                </a:r>
              </a:p>
            </p:txBody>
          </p:sp>
        </mc:Fallback>
      </mc:AlternateContent>
      <p:sp>
        <p:nvSpPr>
          <p:cNvPr id="10" name="Elipse 9">
            <a:extLst>
              <a:ext uri="{FF2B5EF4-FFF2-40B4-BE49-F238E27FC236}">
                <a16:creationId xmlns:a16="http://schemas.microsoft.com/office/drawing/2014/main" id="{2C554E73-F508-8377-F6D6-50A21BDA18F6}"/>
              </a:ext>
            </a:extLst>
          </p:cNvPr>
          <p:cNvSpPr/>
          <p:nvPr/>
        </p:nvSpPr>
        <p:spPr>
          <a:xfrm>
            <a:off x="3895055" y="4010025"/>
            <a:ext cx="180000" cy="180000"/>
          </a:xfrm>
          <a:prstGeom prst="ellipse">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de Seta Reta 10">
            <a:extLst>
              <a:ext uri="{FF2B5EF4-FFF2-40B4-BE49-F238E27FC236}">
                <a16:creationId xmlns:a16="http://schemas.microsoft.com/office/drawing/2014/main" id="{7E853969-78A6-830A-8FB3-EA3FDFB2D1C3}"/>
              </a:ext>
            </a:extLst>
          </p:cNvPr>
          <p:cNvCxnSpPr>
            <a:cxnSpLocks/>
          </p:cNvCxnSpPr>
          <p:nvPr/>
        </p:nvCxnSpPr>
        <p:spPr>
          <a:xfrm flipH="1">
            <a:off x="1352550" y="2838450"/>
            <a:ext cx="962025" cy="117157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A41F17F5-2542-DF0C-F488-05A6F4E58FEB}"/>
                  </a:ext>
                </a:extLst>
              </p:cNvPr>
              <p:cNvSpPr txBox="1"/>
              <p:nvPr/>
            </p:nvSpPr>
            <p:spPr>
              <a:xfrm>
                <a:off x="1833562" y="2365435"/>
                <a:ext cx="1458648" cy="48256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𝑃</m:t>
                          </m:r>
                        </m:e>
                        <m:sub>
                          <m:r>
                            <a:rPr lang="pt-BR" sz="2400" b="0" i="1" smtClean="0">
                              <a:latin typeface="Cambria Math" panose="02040503050406030204" pitchFamily="18" charset="0"/>
                            </a:rPr>
                            <m:t>𝑆</m:t>
                          </m:r>
                        </m:sub>
                      </m:sSub>
                      <m:r>
                        <a:rPr lang="pt-BR" sz="2400" b="0" i="1" smtClean="0">
                          <a:latin typeface="Cambria Math" panose="02040503050406030204" pitchFamily="18" charset="0"/>
                        </a:rPr>
                        <m:t>=</m:t>
                      </m:r>
                      <m:f>
                        <m:fPr>
                          <m:type m:val="skw"/>
                          <m:ctrlPr>
                            <a:rPr lang="pt-BR" sz="2400" b="0" i="1" smtClean="0">
                              <a:latin typeface="Cambria Math" panose="02040503050406030204" pitchFamily="18" charset="0"/>
                            </a:rPr>
                          </m:ctrlPr>
                        </m:fPr>
                        <m:num>
                          <m:r>
                            <a:rPr lang="pt-BR" sz="2400" b="0" i="1" smtClean="0">
                              <a:latin typeface="Cambria Math" panose="02040503050406030204" pitchFamily="18" charset="0"/>
                            </a:rPr>
                            <m:t>1</m:t>
                          </m:r>
                        </m:num>
                        <m:den>
                          <m:r>
                            <a:rPr lang="pt-BR" sz="2400" b="0" i="1" smtClean="0">
                              <a:latin typeface="Cambria Math" panose="02040503050406030204" pitchFamily="18" charset="0"/>
                            </a:rPr>
                            <m:t>3</m:t>
                          </m:r>
                        </m:den>
                      </m:f>
                      <m:r>
                        <a:rPr lang="pt-BR" sz="2400" b="0" i="1" smtClean="0">
                          <a:latin typeface="Cambria Math" panose="02040503050406030204" pitchFamily="18" charset="0"/>
                        </a:rPr>
                        <m:t> </m:t>
                      </m:r>
                    </m:oMath>
                  </m:oMathPara>
                </a14:m>
                <a:endParaRPr lang="pt-BR" sz="2400" dirty="0"/>
              </a:p>
            </p:txBody>
          </p:sp>
        </mc:Choice>
        <mc:Fallback xmlns="">
          <p:sp>
            <p:nvSpPr>
              <p:cNvPr id="12" name="CaixaDeTexto 11">
                <a:extLst>
                  <a:ext uri="{FF2B5EF4-FFF2-40B4-BE49-F238E27FC236}">
                    <a16:creationId xmlns:a16="http://schemas.microsoft.com/office/drawing/2014/main" id="{A41F17F5-2542-DF0C-F488-05A6F4E58FEB}"/>
                  </a:ext>
                </a:extLst>
              </p:cNvPr>
              <p:cNvSpPr txBox="1">
                <a:spLocks noRot="1" noChangeAspect="1" noMove="1" noResize="1" noEditPoints="1" noAdjustHandles="1" noChangeArrowheads="1" noChangeShapeType="1" noTextEdit="1"/>
              </p:cNvSpPr>
              <p:nvPr/>
            </p:nvSpPr>
            <p:spPr>
              <a:xfrm>
                <a:off x="1833562" y="2365435"/>
                <a:ext cx="1458648" cy="482568"/>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78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4539631-981F-0B2F-1752-BC6326E01C18}"/>
              </a:ext>
            </a:extLst>
          </p:cNvPr>
          <p:cNvSpPr>
            <a:spLocks noGrp="1"/>
          </p:cNvSpPr>
          <p:nvPr>
            <p:ph type="sldNum" sz="quarter" idx="4"/>
          </p:nvPr>
        </p:nvSpPr>
        <p:spPr/>
        <p:txBody>
          <a:bodyPr/>
          <a:lstStyle/>
          <a:p>
            <a:fld id="{9892FFFB-AE51-A74C-8150-E041A9400B6F}" type="slidenum">
              <a:rPr lang="pt-BR" smtClean="0"/>
              <a:pPr/>
              <a:t>24</a:t>
            </a:fld>
            <a:endParaRPr lang="pt-BR"/>
          </a:p>
        </p:txBody>
      </p:sp>
      <p:sp>
        <p:nvSpPr>
          <p:cNvPr id="3" name="CaixaDeTexto 2">
            <a:extLst>
              <a:ext uri="{FF2B5EF4-FFF2-40B4-BE49-F238E27FC236}">
                <a16:creationId xmlns:a16="http://schemas.microsoft.com/office/drawing/2014/main" id="{93648DEF-0249-B0B0-4DF8-12D92B5255A8}"/>
              </a:ext>
            </a:extLst>
          </p:cNvPr>
          <p:cNvSpPr txBox="1"/>
          <p:nvPr/>
        </p:nvSpPr>
        <p:spPr>
          <a:xfrm>
            <a:off x="74084" y="1020306"/>
            <a:ext cx="7136341" cy="461665"/>
          </a:xfrm>
          <a:prstGeom prst="rect">
            <a:avLst/>
          </a:prstGeom>
          <a:noFill/>
        </p:spPr>
        <p:txBody>
          <a:bodyPr wrap="square" rtlCol="0">
            <a:spAutoFit/>
          </a:bodyPr>
          <a:lstStyle/>
          <a:p>
            <a:r>
              <a:rPr lang="pt-BR" sz="2400" b="1" u="sng" dirty="0">
                <a:solidFill>
                  <a:srgbClr val="384456"/>
                </a:solidFill>
                <a:latin typeface="+mj-lt"/>
              </a:rPr>
              <a:t>Results tendency: horizontal throw </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397BD51C-0118-6A35-5169-43D57DC8D45A}"/>
                  </a:ext>
                </a:extLst>
              </p:cNvPr>
              <p:cNvSpPr txBox="1"/>
              <p:nvPr/>
            </p:nvSpPr>
            <p:spPr>
              <a:xfrm>
                <a:off x="74084" y="1481971"/>
                <a:ext cx="7743825" cy="369332"/>
              </a:xfrm>
              <a:prstGeom prst="rect">
                <a:avLst/>
              </a:prstGeom>
              <a:noFill/>
            </p:spPr>
            <p:txBody>
              <a:bodyPr wrap="square" rtlCol="0">
                <a:spAutoFit/>
              </a:bodyPr>
              <a:lstStyle/>
              <a:p>
                <a:r>
                  <a:rPr lang="pt-BR" b="0" u="sng" dirty="0"/>
                  <a:t>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4" name="CaixaDeTexto 3">
                <a:extLst>
                  <a:ext uri="{FF2B5EF4-FFF2-40B4-BE49-F238E27FC236}">
                    <a16:creationId xmlns:a16="http://schemas.microsoft.com/office/drawing/2014/main" id="{397BD51C-0118-6A35-5169-43D57DC8D45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19CC98B6-AA49-3E10-0BED-48999E2B8F05}"/>
                  </a:ext>
                </a:extLst>
              </p:cNvPr>
              <p:cNvSpPr txBox="1"/>
              <p:nvPr/>
            </p:nvSpPr>
            <p:spPr>
              <a:xfrm>
                <a:off x="-1" y="5310588"/>
                <a:ext cx="9143999" cy="715837"/>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𝑀𝑔h</m:t>
                          </m:r>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den>
                      </m:f>
                    </m:oMath>
                  </m:oMathPara>
                </a14:m>
                <a:endParaRPr lang="pt-BR" dirty="0"/>
              </a:p>
            </p:txBody>
          </p:sp>
        </mc:Choice>
        <mc:Fallback xmlns="">
          <p:sp>
            <p:nvSpPr>
              <p:cNvPr id="7" name="CaixaDeTexto 6">
                <a:extLst>
                  <a:ext uri="{FF2B5EF4-FFF2-40B4-BE49-F238E27FC236}">
                    <a16:creationId xmlns:a16="http://schemas.microsoft.com/office/drawing/2014/main" id="{19CC98B6-AA49-3E10-0BED-48999E2B8F05}"/>
                  </a:ext>
                </a:extLst>
              </p:cNvPr>
              <p:cNvSpPr txBox="1">
                <a:spLocks noRot="1" noChangeAspect="1" noMove="1" noResize="1" noEditPoints="1" noAdjustHandles="1" noChangeArrowheads="1" noChangeShapeType="1" noTextEdit="1"/>
              </p:cNvSpPr>
              <p:nvPr/>
            </p:nvSpPr>
            <p:spPr>
              <a:xfrm>
                <a:off x="-1" y="5310588"/>
                <a:ext cx="9143999" cy="715837"/>
              </a:xfrm>
              <a:prstGeom prst="rect">
                <a:avLst/>
              </a:prstGeom>
              <a:blipFill>
                <a:blip r:embed="rId3"/>
                <a:stretch>
                  <a:fillRect/>
                </a:stretch>
              </a:blipFill>
            </p:spPr>
            <p:txBody>
              <a:bodyPr/>
              <a:lstStyle/>
              <a:p>
                <a:r>
                  <a:rPr lang="pt-BR">
                    <a:noFill/>
                  </a:rPr>
                  <a:t> </a:t>
                </a:r>
              </a:p>
            </p:txBody>
          </p:sp>
        </mc:Fallback>
      </mc:AlternateContent>
      <p:sp>
        <p:nvSpPr>
          <p:cNvPr id="9" name="Chave Direita 8">
            <a:extLst>
              <a:ext uri="{FF2B5EF4-FFF2-40B4-BE49-F238E27FC236}">
                <a16:creationId xmlns:a16="http://schemas.microsoft.com/office/drawing/2014/main" id="{1D772E2C-04A3-94C3-FF15-4DB327A2D06D}"/>
              </a:ext>
            </a:extLst>
          </p:cNvPr>
          <p:cNvSpPr/>
          <p:nvPr/>
        </p:nvSpPr>
        <p:spPr>
          <a:xfrm rot="5400000">
            <a:off x="4412515" y="2412932"/>
            <a:ext cx="233243" cy="485776"/>
          </a:xfrm>
          <a:prstGeom prst="rightBrace">
            <a:avLst>
              <a:gd name="adj1" fmla="val 20031"/>
              <a:gd name="adj2" fmla="val 49092"/>
            </a:avLst>
          </a:prstGeom>
          <a:ln w="381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0" name="CaixaDeTexto 9">
            <a:extLst>
              <a:ext uri="{FF2B5EF4-FFF2-40B4-BE49-F238E27FC236}">
                <a16:creationId xmlns:a16="http://schemas.microsoft.com/office/drawing/2014/main" id="{9257C9EF-83EE-CEDD-B22D-37A813C78652}"/>
              </a:ext>
            </a:extLst>
          </p:cNvPr>
          <p:cNvSpPr txBox="1"/>
          <p:nvPr/>
        </p:nvSpPr>
        <p:spPr>
          <a:xfrm>
            <a:off x="1053046" y="2810884"/>
            <a:ext cx="2771774" cy="369332"/>
          </a:xfrm>
          <a:prstGeom prst="rect">
            <a:avLst/>
          </a:prstGeom>
          <a:noFill/>
        </p:spPr>
        <p:txBody>
          <a:bodyPr wrap="square" rtlCol="0">
            <a:spAutoFit/>
          </a:bodyPr>
          <a:lstStyle/>
          <a:p>
            <a:r>
              <a:rPr lang="pt-BR" dirty="0"/>
              <a:t>At the throw</a:t>
            </a:r>
          </a:p>
        </p:txBody>
      </p:sp>
      <p:sp>
        <p:nvSpPr>
          <p:cNvPr id="11" name="CaixaDeTexto 10">
            <a:extLst>
              <a:ext uri="{FF2B5EF4-FFF2-40B4-BE49-F238E27FC236}">
                <a16:creationId xmlns:a16="http://schemas.microsoft.com/office/drawing/2014/main" id="{CFFB14A0-6E2A-2B83-2649-CF73D7AFB988}"/>
              </a:ext>
            </a:extLst>
          </p:cNvPr>
          <p:cNvSpPr txBox="1"/>
          <p:nvPr/>
        </p:nvSpPr>
        <p:spPr>
          <a:xfrm>
            <a:off x="2714623" y="2817847"/>
            <a:ext cx="4495801" cy="646331"/>
          </a:xfrm>
          <a:prstGeom prst="rect">
            <a:avLst/>
          </a:prstGeom>
          <a:noFill/>
        </p:spPr>
        <p:txBody>
          <a:bodyPr wrap="square" rtlCol="0">
            <a:spAutoFit/>
          </a:bodyPr>
          <a:lstStyle/>
          <a:p>
            <a:pPr algn="ctr"/>
            <a:r>
              <a:rPr lang="pt-BR" dirty="0">
                <a:solidFill>
                  <a:srgbClr val="00B050"/>
                </a:solidFill>
              </a:rPr>
              <a:t>Upon entering in contact with the “thermal reservoir” (collision with the ground)</a:t>
            </a:r>
          </a:p>
        </p:txBody>
      </p:sp>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369B2CB0-2546-626F-5288-21CCCED07F7A}"/>
                  </a:ext>
                </a:extLst>
              </p:cNvPr>
              <p:cNvSpPr txBox="1"/>
              <p:nvPr/>
            </p:nvSpPr>
            <p:spPr>
              <a:xfrm>
                <a:off x="-1" y="3430187"/>
                <a:ext cx="9151180" cy="1000082"/>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𝑊</m:t>
                          </m:r>
                        </m:e>
                        <m:sub>
                          <m:r>
                            <a:rPr lang="pt-BR" b="0" i="1" smtClean="0">
                              <a:solidFill>
                                <a:schemeClr val="tx1"/>
                              </a:solidFill>
                              <a:latin typeface="Cambria Math" panose="02040503050406030204" pitchFamily="18" charset="0"/>
                            </a:rPr>
                            <m:t>1</m:t>
                          </m:r>
                        </m:sub>
                      </m:sSub>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d>
                            <m:dPr>
                              <m:ctrlPr>
                                <a:rPr lang="pt-BR" i="1">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 ×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𝑟</m:t>
                                  </m:r>
                                </m:e>
                              </m:acc>
                            </m:e>
                          </m:d>
                          <m:r>
                            <a:rPr lang="pt-BR" i="1">
                              <a:solidFill>
                                <a:schemeClr val="tx1"/>
                              </a:solidFill>
                              <a:latin typeface="Cambria Math" panose="02040503050406030204" pitchFamily="18" charset="0"/>
                            </a:rPr>
                            <m:t>𝑑𝑡</m:t>
                          </m:r>
                        </m:e>
                      </m:nary>
                    </m:oMath>
                  </m:oMathPara>
                </a14:m>
                <a:endParaRPr lang="pt-BR" i="1" dirty="0">
                  <a:solidFill>
                    <a:schemeClr val="tx1"/>
                  </a:solidFill>
                  <a:latin typeface="Cambria Math" panose="02040503050406030204" pitchFamily="18" charset="0"/>
                </a:endParaRPr>
              </a:p>
              <a:p>
                <a:pPr algn="ctr"/>
                <a:r>
                  <a:rPr lang="pt-BR" b="0" dirty="0">
                    <a:solidFill>
                      <a:schemeClr val="tx1"/>
                    </a:solidFill>
                  </a:rPr>
                  <a:t>Increases, in magnitude, with collisons aproaching 90°</a:t>
                </a:r>
                <a14:m>
                  <m:oMath xmlns:m="http://schemas.openxmlformats.org/officeDocument/2006/math">
                    <m:r>
                      <a:rPr lang="pt-BR" b="0" i="1" smtClean="0">
                        <a:solidFill>
                          <a:srgbClr val="00B050"/>
                        </a:solidFill>
                        <a:latin typeface="Cambria Math" panose="02040503050406030204" pitchFamily="18" charset="0"/>
                      </a:rPr>
                      <m:t> </m:t>
                    </m:r>
                  </m:oMath>
                </a14:m>
                <a:r>
                  <a:rPr lang="pt-BR" dirty="0"/>
                  <a:t>  </a:t>
                </a:r>
              </a:p>
            </p:txBody>
          </p:sp>
        </mc:Choice>
        <mc:Fallback xmlns="">
          <p:sp>
            <p:nvSpPr>
              <p:cNvPr id="14" name="CaixaDeTexto 13">
                <a:extLst>
                  <a:ext uri="{FF2B5EF4-FFF2-40B4-BE49-F238E27FC236}">
                    <a16:creationId xmlns:a16="http://schemas.microsoft.com/office/drawing/2014/main" id="{369B2CB0-2546-626F-5288-21CCCED07F7A}"/>
                  </a:ext>
                </a:extLst>
              </p:cNvPr>
              <p:cNvSpPr txBox="1">
                <a:spLocks noRot="1" noChangeAspect="1" noMove="1" noResize="1" noEditPoints="1" noAdjustHandles="1" noChangeArrowheads="1" noChangeShapeType="1" noTextEdit="1"/>
              </p:cNvSpPr>
              <p:nvPr/>
            </p:nvSpPr>
            <p:spPr>
              <a:xfrm>
                <a:off x="-1" y="3430187"/>
                <a:ext cx="9151180" cy="1000082"/>
              </a:xfrm>
              <a:prstGeom prst="rect">
                <a:avLst/>
              </a:prstGeom>
              <a:blipFill>
                <a:blip r:embed="rId4"/>
                <a:stretch>
                  <a:fillRect b="-9146"/>
                </a:stretch>
              </a:blipFill>
            </p:spPr>
            <p:txBody>
              <a:bodyPr/>
              <a:lstStyle/>
              <a:p>
                <a:r>
                  <a:rPr lang="en-US">
                    <a:noFill/>
                  </a:rPr>
                  <a:t> </a:t>
                </a:r>
              </a:p>
            </p:txBody>
          </p:sp>
        </mc:Fallback>
      </mc:AlternateContent>
      <p:sp>
        <p:nvSpPr>
          <p:cNvPr id="17" name="CaixaDeTexto 16">
            <a:extLst>
              <a:ext uri="{FF2B5EF4-FFF2-40B4-BE49-F238E27FC236}">
                <a16:creationId xmlns:a16="http://schemas.microsoft.com/office/drawing/2014/main" id="{588D8AFA-E02B-05C8-B2F9-454B014B9A12}"/>
              </a:ext>
            </a:extLst>
          </p:cNvPr>
          <p:cNvSpPr txBox="1"/>
          <p:nvPr/>
        </p:nvSpPr>
        <p:spPr>
          <a:xfrm>
            <a:off x="0" y="4680240"/>
            <a:ext cx="7743825" cy="369332"/>
          </a:xfrm>
          <a:prstGeom prst="rect">
            <a:avLst/>
          </a:prstGeom>
          <a:noFill/>
        </p:spPr>
        <p:txBody>
          <a:bodyPr wrap="square" rtlCol="0">
            <a:spAutoFit/>
          </a:bodyPr>
          <a:lstStyle/>
          <a:p>
            <a:r>
              <a:rPr lang="pt-BR" i="1" u="sng" dirty="0"/>
              <a:t>Padronized horizontal velocity</a:t>
            </a:r>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76FA9A0-FAB4-54C0-6AD5-DA7249476268}"/>
                  </a:ext>
                </a:extLst>
              </p:cNvPr>
              <p:cNvSpPr txBox="1"/>
              <p:nvPr/>
            </p:nvSpPr>
            <p:spPr>
              <a:xfrm>
                <a:off x="188383" y="1866193"/>
                <a:ext cx="8212665" cy="690638"/>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e>
                          </m:nary>
                        </m:den>
                      </m:f>
                    </m:oMath>
                  </m:oMathPara>
                </a14:m>
                <a:endParaRPr lang="pt-BR" dirty="0"/>
              </a:p>
            </p:txBody>
          </p:sp>
        </mc:Choice>
        <mc:Fallback xmlns="">
          <p:sp>
            <p:nvSpPr>
              <p:cNvPr id="19" name="CaixaDeTexto 18">
                <a:extLst>
                  <a:ext uri="{FF2B5EF4-FFF2-40B4-BE49-F238E27FC236}">
                    <a16:creationId xmlns:a16="http://schemas.microsoft.com/office/drawing/2014/main" id="{876FA9A0-FAB4-54C0-6AD5-DA7249476268}"/>
                  </a:ext>
                </a:extLst>
              </p:cNvPr>
              <p:cNvSpPr txBox="1">
                <a:spLocks noRot="1" noChangeAspect="1" noMove="1" noResize="1" noEditPoints="1" noAdjustHandles="1" noChangeArrowheads="1" noChangeShapeType="1" noTextEdit="1"/>
              </p:cNvSpPr>
              <p:nvPr/>
            </p:nvSpPr>
            <p:spPr>
              <a:xfrm>
                <a:off x="188383" y="1866193"/>
                <a:ext cx="8212665" cy="690638"/>
              </a:xfrm>
              <a:prstGeom prst="rect">
                <a:avLst/>
              </a:prstGeom>
              <a:blipFill>
                <a:blip r:embed="rId5"/>
                <a:stretch>
                  <a:fillRect/>
                </a:stretch>
              </a:blipFill>
            </p:spPr>
            <p:txBody>
              <a:bodyPr/>
              <a:lstStyle/>
              <a:p>
                <a:r>
                  <a:rPr lang="pt-BR">
                    <a:noFill/>
                  </a:rPr>
                  <a:t> </a:t>
                </a:r>
              </a:p>
            </p:txBody>
          </p:sp>
        </mc:Fallback>
      </mc:AlternateContent>
      <p:sp>
        <p:nvSpPr>
          <p:cNvPr id="20" name="Chave Direita 19">
            <a:extLst>
              <a:ext uri="{FF2B5EF4-FFF2-40B4-BE49-F238E27FC236}">
                <a16:creationId xmlns:a16="http://schemas.microsoft.com/office/drawing/2014/main" id="{4D82CF95-DBDF-31CA-75E4-A8B824AF003A}"/>
              </a:ext>
            </a:extLst>
          </p:cNvPr>
          <p:cNvSpPr/>
          <p:nvPr/>
        </p:nvSpPr>
        <p:spPr>
          <a:xfrm rot="5400000">
            <a:off x="2553026" y="1210430"/>
            <a:ext cx="233242" cy="2952750"/>
          </a:xfrm>
          <a:prstGeom prst="rightBrace">
            <a:avLst>
              <a:gd name="adj1" fmla="val 40450"/>
              <a:gd name="adj2" fmla="val 7812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955384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p:bldP spid="11" grpId="0"/>
      <p:bldP spid="14" grpId="0"/>
      <p:bldP spid="17" grpId="0"/>
      <p:bldP spid="19" grpId="0"/>
      <p:bldP spid="2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9C2BDF6-DB8E-CA79-1566-7C4A7EDCA766}"/>
              </a:ext>
            </a:extLst>
          </p:cNvPr>
          <p:cNvSpPr>
            <a:spLocks noGrp="1"/>
          </p:cNvSpPr>
          <p:nvPr>
            <p:ph type="sldNum" sz="quarter" idx="4"/>
          </p:nvPr>
        </p:nvSpPr>
        <p:spPr/>
        <p:txBody>
          <a:bodyPr/>
          <a:lstStyle/>
          <a:p>
            <a:fld id="{9892FFFB-AE51-A74C-8150-E041A9400B6F}" type="slidenum">
              <a:rPr lang="pt-BR" smtClean="0"/>
              <a:pPr/>
              <a:t>25</a:t>
            </a:fld>
            <a:endParaRPr lang="pt-BR"/>
          </a:p>
        </p:txBody>
      </p:sp>
      <p:sp>
        <p:nvSpPr>
          <p:cNvPr id="6" name="CaixaDeTexto 5">
            <a:extLst>
              <a:ext uri="{FF2B5EF4-FFF2-40B4-BE49-F238E27FC236}">
                <a16:creationId xmlns:a16="http://schemas.microsoft.com/office/drawing/2014/main" id="{9A91AFB3-DE3C-C76A-62C8-44D09B92A365}"/>
              </a:ext>
            </a:extLst>
          </p:cNvPr>
          <p:cNvSpPr txBox="1"/>
          <p:nvPr/>
        </p:nvSpPr>
        <p:spPr>
          <a:xfrm>
            <a:off x="74084" y="1020306"/>
            <a:ext cx="7136341" cy="830997"/>
          </a:xfrm>
          <a:prstGeom prst="rect">
            <a:avLst/>
          </a:prstGeom>
          <a:noFill/>
        </p:spPr>
        <p:txBody>
          <a:bodyPr wrap="square" rtlCol="0">
            <a:spAutoFit/>
          </a:bodyPr>
          <a:lstStyle/>
          <a:p>
            <a:r>
              <a:rPr lang="pt-BR" sz="2400" b="1" u="sng" dirty="0">
                <a:solidFill>
                  <a:srgbClr val="384456"/>
                </a:solidFill>
                <a:latin typeface="+mj-lt"/>
              </a:rPr>
              <a:t>Results tendency: horizontal throw </a:t>
            </a:r>
          </a:p>
          <a:p>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A4E9B60F-B099-172F-A3F9-F2236A06F26A}"/>
                  </a:ext>
                </a:extLst>
              </p:cNvPr>
              <p:cNvSpPr txBox="1"/>
              <p:nvPr/>
            </p:nvSpPr>
            <p:spPr>
              <a:xfrm>
                <a:off x="74084" y="1481971"/>
                <a:ext cx="7743825" cy="369332"/>
              </a:xfrm>
              <a:prstGeom prst="rect">
                <a:avLst/>
              </a:prstGeom>
              <a:noFill/>
            </p:spPr>
            <p:txBody>
              <a:bodyPr wrap="square" rtlCol="0">
                <a:spAutoFit/>
              </a:bodyPr>
              <a:lstStyle/>
              <a:p>
                <a:r>
                  <a:rPr lang="pt-BR" b="0" u="sng" dirty="0"/>
                  <a:t>Analysis of the new estimative of </a:t>
                </a:r>
                <a14:m>
                  <m:oMath xmlns:m="http://schemas.openxmlformats.org/officeDocument/2006/math">
                    <m:r>
                      <a:rPr lang="pt-BR" b="0" i="1" u="sng" smtClean="0">
                        <a:latin typeface="Cambria Math" panose="02040503050406030204" pitchFamily="18" charset="0"/>
                      </a:rPr>
                      <m:t>𝛽</m:t>
                    </m:r>
                  </m:oMath>
                </a14:m>
                <a:endParaRPr lang="pt-BR" i="1" u="sng" dirty="0"/>
              </a:p>
            </p:txBody>
          </p:sp>
        </mc:Choice>
        <mc:Fallback xmlns="">
          <p:sp>
            <p:nvSpPr>
              <p:cNvPr id="8" name="CaixaDeTexto 7">
                <a:extLst>
                  <a:ext uri="{FF2B5EF4-FFF2-40B4-BE49-F238E27FC236}">
                    <a16:creationId xmlns:a16="http://schemas.microsoft.com/office/drawing/2014/main" id="{A4E9B60F-B099-172F-A3F9-F2236A06F26A}"/>
                  </a:ext>
                </a:extLst>
              </p:cNvPr>
              <p:cNvSpPr txBox="1">
                <a:spLocks noRot="1" noChangeAspect="1" noMove="1" noResize="1" noEditPoints="1" noAdjustHandles="1" noChangeArrowheads="1" noChangeShapeType="1" noTextEdit="1"/>
              </p:cNvSpPr>
              <p:nvPr/>
            </p:nvSpPr>
            <p:spPr>
              <a:xfrm>
                <a:off x="74084" y="1481971"/>
                <a:ext cx="7743825" cy="369332"/>
              </a:xfrm>
              <a:prstGeom prst="rect">
                <a:avLst/>
              </a:prstGeom>
              <a:blipFill>
                <a:blip r:embed="rId2"/>
                <a:stretch>
                  <a:fillRect l="-630"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9DE7D13D-4A0A-7106-8BB3-EC4603677620}"/>
                  </a:ext>
                </a:extLst>
              </p:cNvPr>
              <p:cNvSpPr txBox="1"/>
              <p:nvPr/>
            </p:nvSpPr>
            <p:spPr>
              <a:xfrm>
                <a:off x="232538" y="2527684"/>
                <a:ext cx="2566695" cy="599716"/>
              </a:xfrm>
              <a:prstGeom prst="rect">
                <a:avLst/>
              </a:prstGeom>
              <a:noFill/>
            </p:spPr>
            <p:txBody>
              <a:bodyPr wrap="square" lIns="0" tIns="0" rIns="0" bIns="0" rtlCol="0">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𝛽</m:t>
                          </m:r>
                        </m:e>
                        <m:sub>
                          <m:r>
                            <a:rPr lang="pt-BR" b="0" i="1" smtClean="0">
                              <a:latin typeface="Cambria Math" panose="02040503050406030204" pitchFamily="18" charset="0"/>
                            </a:rPr>
                            <m:t>0</m:t>
                          </m:r>
                        </m:sub>
                      </m:sSub>
                      <m:r>
                        <a:rPr lang="pt-BR" b="0" i="1" smtClean="0">
                          <a:latin typeface="Cambria Math" panose="02040503050406030204" pitchFamily="18" charset="0"/>
                        </a:rPr>
                        <m:t> </m:t>
                      </m:r>
                      <m:r>
                        <a:rPr lang="pt-BR" b="0" i="0"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N</m:t>
                          </m:r>
                        </m:num>
                        <m:den>
                          <m:r>
                            <a:rPr lang="pt-BR" b="0" i="1" smtClean="0">
                              <a:latin typeface="Cambria Math" panose="02040503050406030204" pitchFamily="18" charset="0"/>
                            </a:rPr>
                            <m:t>𝑀𝑔</m:t>
                          </m:r>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𝐾</m:t>
                              </m:r>
                            </m:e>
                            <m:sub>
                              <m:r>
                                <a:rPr lang="pt-BR" b="0" i="1" smtClean="0">
                                  <a:latin typeface="Cambria Math" panose="02040503050406030204" pitchFamily="18" charset="0"/>
                                </a:rPr>
                                <m:t>0</m:t>
                              </m:r>
                            </m:sub>
                          </m:sSub>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1</m:t>
                                  </m:r>
                                </m:e>
                                <m:sub>
                                  <m:r>
                                    <a:rPr lang="pt-BR" b="0" i="1" smtClean="0">
                                      <a:solidFill>
                                        <a:srgbClr val="00B050"/>
                                      </a:solidFill>
                                      <a:latin typeface="Cambria Math" panose="02040503050406030204" pitchFamily="18" charset="0"/>
                                    </a:rPr>
                                    <m:t>0</m:t>
                                  </m:r>
                                </m:sub>
                              </m:sSub>
                            </m:sub>
                          </m:sSub>
                        </m:den>
                      </m:f>
                    </m:oMath>
                  </m:oMathPara>
                </a14:m>
                <a:endParaRPr lang="pt-BR" dirty="0"/>
              </a:p>
            </p:txBody>
          </p:sp>
        </mc:Choice>
        <mc:Fallback xmlns="">
          <p:sp>
            <p:nvSpPr>
              <p:cNvPr id="10" name="CaixaDeTexto 9">
                <a:extLst>
                  <a:ext uri="{FF2B5EF4-FFF2-40B4-BE49-F238E27FC236}">
                    <a16:creationId xmlns:a16="http://schemas.microsoft.com/office/drawing/2014/main" id="{9DE7D13D-4A0A-7106-8BB3-EC4603677620}"/>
                  </a:ext>
                </a:extLst>
              </p:cNvPr>
              <p:cNvSpPr txBox="1">
                <a:spLocks noRot="1" noChangeAspect="1" noMove="1" noResize="1" noEditPoints="1" noAdjustHandles="1" noChangeArrowheads="1" noChangeShapeType="1" noTextEdit="1"/>
              </p:cNvSpPr>
              <p:nvPr/>
            </p:nvSpPr>
            <p:spPr>
              <a:xfrm>
                <a:off x="232538" y="2527684"/>
                <a:ext cx="2566695" cy="599716"/>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623E820-CBC9-3357-E449-04BC32EB9F8D}"/>
                  </a:ext>
                </a:extLst>
              </p:cNvPr>
              <p:cNvSpPr txBox="1"/>
              <p:nvPr/>
            </p:nvSpPr>
            <p:spPr>
              <a:xfrm>
                <a:off x="3897428" y="2497804"/>
                <a:ext cx="2712509" cy="659476"/>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pt-BR" b="0" i="1" smtClean="0">
                          <a:latin typeface="Cambria Math" panose="02040503050406030204" pitchFamily="18" charset="0"/>
                        </a:rPr>
                        <m:t>𝛽</m:t>
                      </m:r>
                      <m:r>
                        <a:rPr lang="pt-BR">
                          <a:latin typeface="Cambria Math" panose="02040503050406030204" pitchFamily="18" charset="0"/>
                        </a:rPr>
                        <m:t>=</m:t>
                      </m:r>
                      <m:f>
                        <m:fPr>
                          <m:ctrlPr>
                            <a:rPr lang="pt-BR" i="1">
                              <a:latin typeface="Cambria Math" panose="02040503050406030204" pitchFamily="18" charset="0"/>
                            </a:rPr>
                          </m:ctrlPr>
                        </m:fPr>
                        <m:num>
                          <m:r>
                            <m:rPr>
                              <m:sty m:val="p"/>
                            </m:rPr>
                            <a:rPr lang="pt-BR">
                              <a:latin typeface="Cambria Math" panose="02040503050406030204" pitchFamily="18" charset="0"/>
                            </a:rPr>
                            <m:t>N</m:t>
                          </m:r>
                        </m:num>
                        <m:den>
                          <m:r>
                            <a:rPr lang="pt-BR" i="1">
                              <a:latin typeface="Cambria Math" panose="02040503050406030204" pitchFamily="18" charset="0"/>
                            </a:rPr>
                            <m:t>𝑀𝑔h</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𝑊</m:t>
                              </m:r>
                            </m:e>
                            <m:sub>
                              <m:r>
                                <a:rPr lang="pt-BR" i="1">
                                  <a:solidFill>
                                    <a:srgbClr val="00B050"/>
                                  </a:solidFill>
                                  <a:latin typeface="Cambria Math" panose="02040503050406030204" pitchFamily="18" charset="0"/>
                                </a:rPr>
                                <m:t>1</m:t>
                              </m:r>
                            </m:sub>
                          </m:sSub>
                        </m:den>
                      </m:f>
                      <m:r>
                        <a:rPr lang="pt-BR" i="1">
                          <a:latin typeface="Cambria Math" panose="02040503050406030204" pitchFamily="18" charset="0"/>
                        </a:rPr>
                        <m:t>          </m:t>
                      </m:r>
                    </m:oMath>
                  </m:oMathPara>
                </a14:m>
                <a:endParaRPr lang="pt-BR" dirty="0"/>
              </a:p>
            </p:txBody>
          </p:sp>
        </mc:Choice>
        <mc:Fallback xmlns="">
          <p:sp>
            <p:nvSpPr>
              <p:cNvPr id="12" name="CaixaDeTexto 11">
                <a:extLst>
                  <a:ext uri="{FF2B5EF4-FFF2-40B4-BE49-F238E27FC236}">
                    <a16:creationId xmlns:a16="http://schemas.microsoft.com/office/drawing/2014/main" id="{F623E820-CBC9-3357-E449-04BC32EB9F8D}"/>
                  </a:ext>
                </a:extLst>
              </p:cNvPr>
              <p:cNvSpPr txBox="1">
                <a:spLocks noRot="1" noChangeAspect="1" noMove="1" noResize="1" noEditPoints="1" noAdjustHandles="1" noChangeArrowheads="1" noChangeShapeType="1" noTextEdit="1"/>
              </p:cNvSpPr>
              <p:nvPr/>
            </p:nvSpPr>
            <p:spPr>
              <a:xfrm>
                <a:off x="3897428" y="2497804"/>
                <a:ext cx="2712509" cy="65947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4B33DDA4-DF30-6856-27E6-B6B91CE6B064}"/>
                  </a:ext>
                </a:extLst>
              </p:cNvPr>
              <p:cNvSpPr txBox="1"/>
              <p:nvPr/>
            </p:nvSpPr>
            <p:spPr>
              <a:xfrm>
                <a:off x="2930393" y="2648781"/>
                <a:ext cx="52625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&gt;</m:t>
                      </m:r>
                    </m:oMath>
                  </m:oMathPara>
                </a14:m>
                <a:endParaRPr lang="pt-BR" dirty="0"/>
              </a:p>
            </p:txBody>
          </p:sp>
        </mc:Choice>
        <mc:Fallback xmlns="">
          <p:sp>
            <p:nvSpPr>
              <p:cNvPr id="14" name="CaixaDeTexto 13">
                <a:extLst>
                  <a:ext uri="{FF2B5EF4-FFF2-40B4-BE49-F238E27FC236}">
                    <a16:creationId xmlns:a16="http://schemas.microsoft.com/office/drawing/2014/main" id="{4B33DDA4-DF30-6856-27E6-B6B91CE6B064}"/>
                  </a:ext>
                </a:extLst>
              </p:cNvPr>
              <p:cNvSpPr txBox="1">
                <a:spLocks noRot="1" noChangeAspect="1" noMove="1" noResize="1" noEditPoints="1" noAdjustHandles="1" noChangeArrowheads="1" noChangeShapeType="1" noTextEdit="1"/>
              </p:cNvSpPr>
              <p:nvPr/>
            </p:nvSpPr>
            <p:spPr>
              <a:xfrm>
                <a:off x="2930393" y="2648781"/>
                <a:ext cx="526256" cy="369332"/>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16BC78BD-6289-CCEE-967E-A158288ED04B}"/>
                  </a:ext>
                </a:extLst>
              </p:cNvPr>
              <p:cNvSpPr txBox="1"/>
              <p:nvPr/>
            </p:nvSpPr>
            <p:spPr>
              <a:xfrm>
                <a:off x="3314004" y="3244334"/>
                <a:ext cx="4131204" cy="369332"/>
              </a:xfrm>
              <a:prstGeom prst="rect">
                <a:avLst/>
              </a:prstGeom>
              <a:noFill/>
            </p:spPr>
            <p:txBody>
              <a:bodyPr wrap="square">
                <a:spAutoFit/>
              </a:bodyPr>
              <a:lstStyle/>
              <a:p>
                <a:r>
                  <a:rPr lang="pt-BR" dirty="0"/>
                  <a:t>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𝑆</m:t>
                        </m:r>
                      </m:sub>
                    </m:sSub>
                  </m:oMath>
                </a14:m>
                <a:r>
                  <a:rPr lang="pt-BR" dirty="0"/>
                  <a:t> increases in intermediate ratios </a:t>
                </a:r>
              </a:p>
            </p:txBody>
          </p:sp>
        </mc:Choice>
        <mc:Fallback xmlns="">
          <p:sp>
            <p:nvSpPr>
              <p:cNvPr id="16" name="CaixaDeTexto 15">
                <a:extLst>
                  <a:ext uri="{FF2B5EF4-FFF2-40B4-BE49-F238E27FC236}">
                    <a16:creationId xmlns:a16="http://schemas.microsoft.com/office/drawing/2014/main" id="{16BC78BD-6289-CCEE-967E-A158288ED04B}"/>
                  </a:ext>
                </a:extLst>
              </p:cNvPr>
              <p:cNvSpPr txBox="1">
                <a:spLocks noRot="1" noChangeAspect="1" noMove="1" noResize="1" noEditPoints="1" noAdjustHandles="1" noChangeArrowheads="1" noChangeShapeType="1" noTextEdit="1"/>
              </p:cNvSpPr>
              <p:nvPr/>
            </p:nvSpPr>
            <p:spPr>
              <a:xfrm>
                <a:off x="3314004" y="3244334"/>
                <a:ext cx="4131204" cy="369332"/>
              </a:xfrm>
              <a:prstGeom prst="rect">
                <a:avLst/>
              </a:prstGeom>
              <a:blipFill>
                <a:blip r:embed="rId6"/>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72E4A880-1EB8-A8DE-5065-43FDB553F057}"/>
                  </a:ext>
                </a:extLst>
              </p:cNvPr>
              <p:cNvSpPr txBox="1"/>
              <p:nvPr/>
            </p:nvSpPr>
            <p:spPr>
              <a:xfrm>
                <a:off x="261087" y="2130293"/>
                <a:ext cx="6591676" cy="577787"/>
              </a:xfrm>
              <a:prstGeom prst="rect">
                <a:avLst/>
              </a:prstGeom>
              <a:noFill/>
            </p:spPr>
            <p:txBody>
              <a:bodyPr wrap="none" lIns="0" tIns="0" rIns="0" bIns="0" rtlCol="0">
                <a:spAutoFit/>
              </a:bodyPr>
              <a:lstStyle/>
              <a:p>
                <a:r>
                  <a:rPr lang="pt-BR" b="0" dirty="0"/>
                  <a:t>At the machine</a:t>
                </a:r>
                <a14:m>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𝐾</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h𝑜</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𝑟</m:t>
                            </m:r>
                          </m:e>
                          <m:sub>
                            <m:r>
                              <a:rPr lang="pt-BR" b="0" i="1" smtClean="0">
                                <a:latin typeface="Cambria Math" panose="02040503050406030204" pitchFamily="18" charset="0"/>
                              </a:rPr>
                              <m:t>1</m:t>
                            </m:r>
                          </m:sub>
                        </m:sSub>
                        <m:r>
                          <a:rPr lang="pt-BR" b="0" i="1" smtClean="0">
                            <a:latin typeface="Cambria Math" panose="02040503050406030204" pitchFamily="18" charset="0"/>
                          </a:rPr>
                          <m:t> </m:t>
                        </m:r>
                      </m:sub>
                    </m:sSub>
                    <m:r>
                      <a:rPr lang="pt-BR" b="0" i="1" smtClean="0">
                        <a:latin typeface="Cambria Math" panose="02040503050406030204" pitchFamily="18" charset="0"/>
                      </a:rPr>
                      <m:t> ≪</m:t>
                    </m:r>
                    <m:r>
                      <a:rPr lang="pt-BR" b="0" i="1" smtClean="0">
                        <a:latin typeface="Cambria Math" panose="02040503050406030204" pitchFamily="18" charset="0"/>
                      </a:rPr>
                      <m:t>𝐴𝑡</m:t>
                    </m:r>
                    <m:r>
                      <a:rPr lang="pt-BR" b="0" i="1" smtClean="0">
                        <a:latin typeface="Cambria Math" panose="02040503050406030204" pitchFamily="18" charset="0"/>
                      </a:rPr>
                      <m:t> </m:t>
                    </m:r>
                    <m:r>
                      <a:rPr lang="pt-BR" b="0" i="1" smtClean="0">
                        <a:latin typeface="Cambria Math" panose="02040503050406030204" pitchFamily="18" charset="0"/>
                      </a:rPr>
                      <m:t>𝑡h𝑒</m:t>
                    </m:r>
                    <m:r>
                      <a:rPr lang="pt-BR" b="0" i="1" smtClean="0">
                        <a:latin typeface="Cambria Math" panose="02040503050406030204" pitchFamily="18" charset="0"/>
                      </a:rPr>
                      <m:t> </m:t>
                    </m:r>
                    <m:r>
                      <a:rPr lang="pt-BR" b="0" i="1" smtClean="0">
                        <a:latin typeface="Cambria Math" panose="02040503050406030204" pitchFamily="18" charset="0"/>
                      </a:rPr>
                      <m:t>h𝑜𝑟𝑖𝑧𝑜𝑛𝑡𝑎𝑙</m:t>
                    </m:r>
                    <m:r>
                      <a:rPr lang="pt-BR" b="0" i="1" smtClean="0">
                        <a:latin typeface="Cambria Math" panose="02040503050406030204" pitchFamily="18" charset="0"/>
                      </a:rPr>
                      <m:t> </m:t>
                    </m:r>
                    <m:r>
                      <a:rPr lang="pt-BR" b="0" i="1" smtClean="0">
                        <a:latin typeface="Cambria Math" panose="02040503050406030204" pitchFamily="18" charset="0"/>
                      </a:rPr>
                      <m:t>𝑡h𝑟𝑜𝑤</m:t>
                    </m:r>
                    <m:r>
                      <a:rPr lang="pt-BR" i="1">
                        <a:latin typeface="Cambria Math" panose="02040503050406030204" pitchFamily="18" charset="0"/>
                      </a:rPr>
                      <m:t>:</m:t>
                    </m:r>
                    <m:r>
                      <a:rPr lang="pt-BR" i="1">
                        <a:latin typeface="Cambria Math" panose="02040503050406030204" pitchFamily="18" charset="0"/>
                      </a:rPr>
                      <m:t>𝐾</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h𝑜</m:t>
                        </m:r>
                        <m:sSub>
                          <m:sSubPr>
                            <m:ctrlPr>
                              <a:rPr lang="pt-BR" b="0" i="1" smtClean="0">
                                <a:latin typeface="Cambria Math" panose="02040503050406030204" pitchFamily="18" charset="0"/>
                              </a:rPr>
                            </m:ctrlPr>
                          </m:sSubPr>
                          <m:e>
                            <m:r>
                              <a:rPr lang="pt-BR" i="1">
                                <a:latin typeface="Cambria Math" panose="02040503050406030204" pitchFamily="18" charset="0"/>
                              </a:rPr>
                              <m:t>𝑟</m:t>
                            </m:r>
                          </m:e>
                          <m:sub>
                            <m:r>
                              <a:rPr lang="pt-BR" b="0" i="1" smtClean="0">
                                <a:latin typeface="Cambria Math" panose="02040503050406030204" pitchFamily="18" charset="0"/>
                              </a:rPr>
                              <m:t>2</m:t>
                            </m:r>
                          </m:sub>
                        </m:sSub>
                      </m:sub>
                    </m:sSub>
                    <m:r>
                      <a:rPr lang="pt-BR" i="1">
                        <a:latin typeface="Cambria Math" panose="02040503050406030204" pitchFamily="18" charset="0"/>
                      </a:rPr>
                      <m:t> </m:t>
                    </m:r>
                  </m:oMath>
                </a14:m>
                <a:endParaRPr lang="pt-BR" dirty="0"/>
              </a:p>
              <a:p>
                <a:endParaRPr lang="pt-BR" dirty="0"/>
              </a:p>
            </p:txBody>
          </p:sp>
        </mc:Choice>
        <mc:Fallback xmlns="">
          <p:sp>
            <p:nvSpPr>
              <p:cNvPr id="18" name="CaixaDeTexto 17">
                <a:extLst>
                  <a:ext uri="{FF2B5EF4-FFF2-40B4-BE49-F238E27FC236}">
                    <a16:creationId xmlns:a16="http://schemas.microsoft.com/office/drawing/2014/main" id="{72E4A880-1EB8-A8DE-5065-43FDB553F057}"/>
                  </a:ext>
                </a:extLst>
              </p:cNvPr>
              <p:cNvSpPr txBox="1">
                <a:spLocks noRot="1" noChangeAspect="1" noMove="1" noResize="1" noEditPoints="1" noAdjustHandles="1" noChangeArrowheads="1" noChangeShapeType="1" noTextEdit="1"/>
              </p:cNvSpPr>
              <p:nvPr/>
            </p:nvSpPr>
            <p:spPr>
              <a:xfrm>
                <a:off x="261087" y="2130293"/>
                <a:ext cx="6591676" cy="577787"/>
              </a:xfrm>
              <a:prstGeom prst="rect">
                <a:avLst/>
              </a:prstGeom>
              <a:blipFill>
                <a:blip r:embed="rId7"/>
                <a:stretch>
                  <a:fillRect l="-2220" t="-12632"/>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4FFD2554-AA89-E083-EB0D-F09F2D9CC920}"/>
                  </a:ext>
                </a:extLst>
              </p:cNvPr>
              <p:cNvSpPr txBox="1"/>
              <p:nvPr/>
            </p:nvSpPr>
            <p:spPr>
              <a:xfrm>
                <a:off x="69321" y="3771008"/>
                <a:ext cx="5656175" cy="369332"/>
              </a:xfrm>
              <a:prstGeom prst="rect">
                <a:avLst/>
              </a:prstGeom>
              <a:noFill/>
            </p:spPr>
            <p:txBody>
              <a:bodyPr wrap="square">
                <a:spAutoFit/>
              </a:bodyPr>
              <a:lstStyle/>
              <a:p>
                <a:r>
                  <a:rPr lang="pt-BR" dirty="0"/>
                  <a:t>Increase of</a:t>
                </a:r>
                <a:r>
                  <a:rPr lang="pt-BR" b="0" dirty="0"/>
                  <a:t> </a:t>
                </a:r>
                <a14:m>
                  <m:oMath xmlns:m="http://schemas.openxmlformats.org/officeDocument/2006/math">
                    <m:r>
                      <a:rPr lang="pt-BR" b="0" i="1" smtClean="0">
                        <a:latin typeface="Cambria Math" panose="02040503050406030204" pitchFamily="18" charset="0"/>
                      </a:rPr>
                      <m:t>𝑀𝑔h</m:t>
                    </m:r>
                    <m:r>
                      <a:rPr lang="pt-BR" b="0" i="1" smtClean="0">
                        <a:latin typeface="Cambria Math" panose="02040503050406030204" pitchFamily="18" charset="0"/>
                      </a:rPr>
                      <m:t>⇒</m:t>
                    </m:r>
                  </m:oMath>
                </a14:m>
                <a:r>
                  <a:rPr lang="pt-BR" dirty="0"/>
                  <a:t> Increase of </a:t>
                </a:r>
                <a14:m>
                  <m:oMath xmlns:m="http://schemas.openxmlformats.org/officeDocument/2006/math">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in magnitude</a:t>
                </a:r>
              </a:p>
            </p:txBody>
          </p:sp>
        </mc:Choice>
        <mc:Fallback xmlns="">
          <p:sp>
            <p:nvSpPr>
              <p:cNvPr id="20" name="CaixaDeTexto 19">
                <a:extLst>
                  <a:ext uri="{FF2B5EF4-FFF2-40B4-BE49-F238E27FC236}">
                    <a16:creationId xmlns:a16="http://schemas.microsoft.com/office/drawing/2014/main" id="{4FFD2554-AA89-E083-EB0D-F09F2D9CC920}"/>
                  </a:ext>
                </a:extLst>
              </p:cNvPr>
              <p:cNvSpPr txBox="1">
                <a:spLocks noRot="1" noChangeAspect="1" noMove="1" noResize="1" noEditPoints="1" noAdjustHandles="1" noChangeArrowheads="1" noChangeShapeType="1" noTextEdit="1"/>
              </p:cNvSpPr>
              <p:nvPr/>
            </p:nvSpPr>
            <p:spPr>
              <a:xfrm>
                <a:off x="69321" y="3771008"/>
                <a:ext cx="5656175" cy="369332"/>
              </a:xfrm>
              <a:prstGeom prst="rect">
                <a:avLst/>
              </a:prstGeom>
              <a:blipFill>
                <a:blip r:embed="rId8"/>
                <a:stretch>
                  <a:fillRect l="-86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700C66DC-9DFA-32C8-F07D-8B13E8503148}"/>
                  </a:ext>
                </a:extLst>
              </p:cNvPr>
              <p:cNvSpPr txBox="1"/>
              <p:nvPr/>
            </p:nvSpPr>
            <p:spPr>
              <a:xfrm>
                <a:off x="1826684" y="4200525"/>
                <a:ext cx="5117041" cy="369332"/>
              </a:xfrm>
              <a:prstGeom prst="rect">
                <a:avLst/>
              </a:prstGeom>
              <a:noFill/>
            </p:spPr>
            <p:txBody>
              <a:bodyPr wrap="square">
                <a:spAutoFit/>
              </a:bodyPr>
              <a:lstStyle/>
              <a:p>
                <a:r>
                  <a:rPr lang="pt-BR" dirty="0">
                    <a:solidFill>
                      <a:srgbClr val="C00000"/>
                    </a:solidFill>
                  </a:rPr>
                  <a:t>Low friction </a:t>
                </a:r>
                <a14:m>
                  <m:oMath xmlns:m="http://schemas.openxmlformats.org/officeDocument/2006/math">
                    <m:r>
                      <a:rPr lang="pt-BR" b="0" i="1" smtClean="0">
                        <a:latin typeface="Cambria Math" panose="02040503050406030204" pitchFamily="18" charset="0"/>
                      </a:rPr>
                      <m:t>⇒</m:t>
                    </m:r>
                  </m:oMath>
                </a14:m>
                <a:r>
                  <a:rPr lang="pt-BR" dirty="0"/>
                  <a:t> </a:t>
                </a:r>
                <a14:m>
                  <m:oMath xmlns:m="http://schemas.openxmlformats.org/officeDocument/2006/math">
                    <m:sSub>
                      <m:sSubPr>
                        <m:ctrlPr>
                          <a:rPr lang="pt-BR" b="0" i="1" dirty="0" smtClean="0">
                            <a:solidFill>
                              <a:srgbClr val="00B050"/>
                            </a:solidFill>
                            <a:latin typeface="Cambria Math" panose="02040503050406030204" pitchFamily="18" charset="0"/>
                          </a:rPr>
                        </m:ctrlPr>
                      </m:sSubPr>
                      <m:e>
                        <m:r>
                          <a:rPr lang="pt-BR" b="0" i="1" dirty="0" smtClean="0">
                            <a:solidFill>
                              <a:srgbClr val="00B050"/>
                            </a:solidFill>
                            <a:latin typeface="Cambria Math" panose="02040503050406030204" pitchFamily="18" charset="0"/>
                          </a:rPr>
                          <m:t>𝑊</m:t>
                        </m:r>
                      </m:e>
                      <m:sub>
                        <m:r>
                          <a:rPr lang="pt-BR" b="0" i="1" dirty="0" smtClean="0">
                            <a:solidFill>
                              <a:srgbClr val="00B050"/>
                            </a:solidFill>
                            <a:latin typeface="Cambria Math" panose="02040503050406030204" pitchFamily="18" charset="0"/>
                          </a:rPr>
                          <m:t>1</m:t>
                        </m:r>
                      </m:sub>
                    </m:sSub>
                  </m:oMath>
                </a14:m>
                <a:r>
                  <a:rPr lang="pt-BR" dirty="0"/>
                  <a:t> has small increase</a:t>
                </a:r>
              </a:p>
            </p:txBody>
          </p:sp>
        </mc:Choice>
        <mc:Fallback xmlns="">
          <p:sp>
            <p:nvSpPr>
              <p:cNvPr id="22" name="CaixaDeTexto 21">
                <a:extLst>
                  <a:ext uri="{FF2B5EF4-FFF2-40B4-BE49-F238E27FC236}">
                    <a16:creationId xmlns:a16="http://schemas.microsoft.com/office/drawing/2014/main" id="{700C66DC-9DFA-32C8-F07D-8B13E8503148}"/>
                  </a:ext>
                </a:extLst>
              </p:cNvPr>
              <p:cNvSpPr txBox="1">
                <a:spLocks noRot="1" noChangeAspect="1" noMove="1" noResize="1" noEditPoints="1" noAdjustHandles="1" noChangeArrowheads="1" noChangeShapeType="1" noTextEdit="1"/>
              </p:cNvSpPr>
              <p:nvPr/>
            </p:nvSpPr>
            <p:spPr>
              <a:xfrm>
                <a:off x="1826684" y="4200525"/>
                <a:ext cx="5117041" cy="369332"/>
              </a:xfrm>
              <a:prstGeom prst="rect">
                <a:avLst/>
              </a:prstGeom>
              <a:blipFill>
                <a:blip r:embed="rId9"/>
                <a:stretch>
                  <a:fillRect l="-1073"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DA228CAF-CD86-CF64-CF0D-9C800D6968E4}"/>
                  </a:ext>
                </a:extLst>
              </p:cNvPr>
              <p:cNvSpPr txBox="1"/>
              <p:nvPr/>
            </p:nvSpPr>
            <p:spPr>
              <a:xfrm>
                <a:off x="1826684" y="5219334"/>
                <a:ext cx="5088667" cy="369332"/>
              </a:xfrm>
              <a:prstGeom prst="rect">
                <a:avLst/>
              </a:prstGeom>
              <a:noFill/>
            </p:spPr>
            <p:txBody>
              <a:bodyPr wrap="square">
                <a:spAutoFit/>
              </a:bodyPr>
              <a:lstStyle/>
              <a:p>
                <a:r>
                  <a:rPr lang="pt-BR" dirty="0">
                    <a:solidFill>
                      <a:srgbClr val="C00000"/>
                    </a:solidFill>
                  </a:rPr>
                  <a:t>High friction </a:t>
                </a:r>
                <a14:m>
                  <m:oMath xmlns:m="http://schemas.openxmlformats.org/officeDocument/2006/math">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𝑊</m:t>
                        </m:r>
                      </m:e>
                      <m:sub>
                        <m:r>
                          <a:rPr lang="pt-BR" b="0" i="1" smtClean="0">
                            <a:solidFill>
                              <a:srgbClr val="00B050"/>
                            </a:solidFill>
                            <a:latin typeface="Cambria Math" panose="02040503050406030204" pitchFamily="18" charset="0"/>
                          </a:rPr>
                          <m:t>1</m:t>
                        </m:r>
                      </m:sub>
                    </m:sSub>
                  </m:oMath>
                </a14:m>
                <a:r>
                  <a:rPr lang="pt-BR" dirty="0"/>
                  <a:t> has big increase</a:t>
                </a:r>
              </a:p>
            </p:txBody>
          </p:sp>
        </mc:Choice>
        <mc:Fallback xmlns="">
          <p:sp>
            <p:nvSpPr>
              <p:cNvPr id="24" name="CaixaDeTexto 23">
                <a:extLst>
                  <a:ext uri="{FF2B5EF4-FFF2-40B4-BE49-F238E27FC236}">
                    <a16:creationId xmlns:a16="http://schemas.microsoft.com/office/drawing/2014/main" id="{DA228CAF-CD86-CF64-CF0D-9C800D6968E4}"/>
                  </a:ext>
                </a:extLst>
              </p:cNvPr>
              <p:cNvSpPr txBox="1">
                <a:spLocks noRot="1" noChangeAspect="1" noMove="1" noResize="1" noEditPoints="1" noAdjustHandles="1" noChangeArrowheads="1" noChangeShapeType="1" noTextEdit="1"/>
              </p:cNvSpPr>
              <p:nvPr/>
            </p:nvSpPr>
            <p:spPr>
              <a:xfrm>
                <a:off x="1826684" y="5219334"/>
                <a:ext cx="5088667" cy="369332"/>
              </a:xfrm>
              <a:prstGeom prst="rect">
                <a:avLst/>
              </a:prstGeom>
              <a:blipFill>
                <a:blip r:embed="rId10"/>
                <a:stretch>
                  <a:fillRect l="-1079"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68E31DC1-0212-8362-D7BD-3404D5FC2BE9}"/>
                  </a:ext>
                </a:extLst>
              </p:cNvPr>
              <p:cNvSpPr txBox="1"/>
              <p:nvPr/>
            </p:nvSpPr>
            <p:spPr>
              <a:xfrm>
                <a:off x="2198335" y="5569552"/>
                <a:ext cx="7054321"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Compensates or exceeds the increase of </a:t>
                </a:r>
                <a14:m>
                  <m:oMath xmlns:m="http://schemas.openxmlformats.org/officeDocument/2006/math">
                    <m:r>
                      <a:rPr lang="pt-BR" i="1">
                        <a:latin typeface="Cambria Math" panose="02040503050406030204" pitchFamily="18" charset="0"/>
                      </a:rPr>
                      <m:t>𝑀𝑔h</m:t>
                    </m:r>
                  </m:oMath>
                </a14:m>
                <a:r>
                  <a:rPr lang="pt-BR" dirty="0"/>
                  <a:t> untill a certain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h</m:t>
                        </m:r>
                      </m:e>
                      <m:sub>
                        <m:r>
                          <a:rPr lang="pt-BR" b="0" i="1" smtClean="0">
                            <a:latin typeface="Cambria Math" panose="02040503050406030204" pitchFamily="18" charset="0"/>
                          </a:rPr>
                          <m:t>𝑚𝑎𝑥</m:t>
                        </m:r>
                      </m:sub>
                    </m:sSub>
                  </m:oMath>
                </a14:m>
                <a:endParaRPr lang="pt-BR" dirty="0"/>
              </a:p>
            </p:txBody>
          </p:sp>
        </mc:Choice>
        <mc:Fallback xmlns="">
          <p:sp>
            <p:nvSpPr>
              <p:cNvPr id="26" name="CaixaDeTexto 25">
                <a:extLst>
                  <a:ext uri="{FF2B5EF4-FFF2-40B4-BE49-F238E27FC236}">
                    <a16:creationId xmlns:a16="http://schemas.microsoft.com/office/drawing/2014/main" id="{68E31DC1-0212-8362-D7BD-3404D5FC2BE9}"/>
                  </a:ext>
                </a:extLst>
              </p:cNvPr>
              <p:cNvSpPr txBox="1">
                <a:spLocks noRot="1" noChangeAspect="1" noMove="1" noResize="1" noEditPoints="1" noAdjustHandles="1" noChangeArrowheads="1" noChangeShapeType="1" noTextEdit="1"/>
              </p:cNvSpPr>
              <p:nvPr/>
            </p:nvSpPr>
            <p:spPr>
              <a:xfrm>
                <a:off x="2198335" y="5569552"/>
                <a:ext cx="7054321" cy="369332"/>
              </a:xfrm>
              <a:prstGeom prst="rect">
                <a:avLst/>
              </a:prstGeom>
              <a:blipFill>
                <a:blip r:embed="rId11"/>
                <a:stretch>
                  <a:fillRect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4D60E3B5-CEC1-2455-5184-63F413CB0E5F}"/>
                  </a:ext>
                </a:extLst>
              </p:cNvPr>
              <p:cNvSpPr txBox="1"/>
              <p:nvPr/>
            </p:nvSpPr>
            <p:spPr>
              <a:xfrm>
                <a:off x="2195863" y="5952497"/>
                <a:ext cx="6868583"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oMath>
                </a14:m>
                <a:r>
                  <a:rPr lang="pt-BR" dirty="0"/>
                  <a:t>Decrease of  </a:t>
                </a:r>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ultill maximum dissipation of K</a:t>
                </a:r>
              </a:p>
            </p:txBody>
          </p:sp>
        </mc:Choice>
        <mc:Fallback xmlns="">
          <p:sp>
            <p:nvSpPr>
              <p:cNvPr id="27" name="CaixaDeTexto 26">
                <a:extLst>
                  <a:ext uri="{FF2B5EF4-FFF2-40B4-BE49-F238E27FC236}">
                    <a16:creationId xmlns:a16="http://schemas.microsoft.com/office/drawing/2014/main" id="{4D60E3B5-CEC1-2455-5184-63F413CB0E5F}"/>
                  </a:ext>
                </a:extLst>
              </p:cNvPr>
              <p:cNvSpPr txBox="1">
                <a:spLocks noRot="1" noChangeAspect="1" noMove="1" noResize="1" noEditPoints="1" noAdjustHandles="1" noChangeArrowheads="1" noChangeShapeType="1" noTextEdit="1"/>
              </p:cNvSpPr>
              <p:nvPr/>
            </p:nvSpPr>
            <p:spPr>
              <a:xfrm>
                <a:off x="2195863" y="5952497"/>
                <a:ext cx="6868583" cy="369332"/>
              </a:xfrm>
              <a:prstGeom prst="rect">
                <a:avLst/>
              </a:prstGeom>
              <a:blipFill>
                <a:blip r:embed="rId12"/>
                <a:stretch>
                  <a:fillRect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70C97C55-BDF2-C3BF-ED5E-81B886C91CD9}"/>
                  </a:ext>
                </a:extLst>
              </p:cNvPr>
              <p:cNvSpPr txBox="1"/>
              <p:nvPr/>
            </p:nvSpPr>
            <p:spPr>
              <a:xfrm>
                <a:off x="2203979" y="4523203"/>
                <a:ext cx="5088667" cy="369332"/>
              </a:xfrm>
              <a:prstGeom prst="rect">
                <a:avLst/>
              </a:prstGeom>
              <a:noFill/>
            </p:spPr>
            <p:txBody>
              <a:bodyPr wrap="square">
                <a:spAutoFit/>
              </a:bodyPr>
              <a:lstStyle/>
              <a:p>
                <a14:m>
                  <m:oMath xmlns:m="http://schemas.openxmlformats.org/officeDocument/2006/math">
                    <m:r>
                      <a:rPr lang="pt-BR" i="1" smtClean="0">
                        <a:latin typeface="Cambria Math" panose="02040503050406030204" pitchFamily="18" charset="0"/>
                      </a:rPr>
                      <m:t>⇒</m:t>
                    </m:r>
                  </m:oMath>
                </a14:m>
                <a:r>
                  <a:rPr lang="pt-BR" dirty="0"/>
                  <a:t> Denominator increases</a:t>
                </a:r>
              </a:p>
            </p:txBody>
          </p:sp>
        </mc:Choice>
        <mc:Fallback xmlns="">
          <p:sp>
            <p:nvSpPr>
              <p:cNvPr id="31" name="CaixaDeTexto 30">
                <a:extLst>
                  <a:ext uri="{FF2B5EF4-FFF2-40B4-BE49-F238E27FC236}">
                    <a16:creationId xmlns:a16="http://schemas.microsoft.com/office/drawing/2014/main" id="{70C97C55-BDF2-C3BF-ED5E-81B886C91CD9}"/>
                  </a:ext>
                </a:extLst>
              </p:cNvPr>
              <p:cNvSpPr txBox="1">
                <a:spLocks noRot="1" noChangeAspect="1" noMove="1" noResize="1" noEditPoints="1" noAdjustHandles="1" noChangeArrowheads="1" noChangeShapeType="1" noTextEdit="1"/>
              </p:cNvSpPr>
              <p:nvPr/>
            </p:nvSpPr>
            <p:spPr>
              <a:xfrm>
                <a:off x="2203979" y="4523203"/>
                <a:ext cx="5088667" cy="369332"/>
              </a:xfrm>
              <a:prstGeom prst="rect">
                <a:avLst/>
              </a:prstGeom>
              <a:blipFill>
                <a:blip r:embed="rId13"/>
                <a:stretch>
                  <a:fillRect t="-9836"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2" name="CaixaDeTexto 31">
                <a:extLst>
                  <a:ext uri="{FF2B5EF4-FFF2-40B4-BE49-F238E27FC236}">
                    <a16:creationId xmlns:a16="http://schemas.microsoft.com/office/drawing/2014/main" id="{7FF91322-0AB3-FAFF-BB1B-F592341EA0A2}"/>
                  </a:ext>
                </a:extLst>
              </p:cNvPr>
              <p:cNvSpPr txBox="1"/>
              <p:nvPr/>
            </p:nvSpPr>
            <p:spPr>
              <a:xfrm>
                <a:off x="2195863" y="4818804"/>
                <a:ext cx="4601205" cy="369332"/>
              </a:xfrm>
              <a:prstGeom prst="rect">
                <a:avLst/>
              </a:prstGeom>
              <a:noFill/>
            </p:spPr>
            <p:txBody>
              <a:bodyPr wrap="square">
                <a:spAutoFit/>
              </a:bodyPr>
              <a:lstStyle/>
              <a:p>
                <a14:m>
                  <m:oMath xmlns:m="http://schemas.openxmlformats.org/officeDocument/2006/math">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oMath>
                </a14:m>
                <a:r>
                  <a:rPr lang="pt-BR" dirty="0"/>
                  <a:t> increases</a:t>
                </a:r>
              </a:p>
            </p:txBody>
          </p:sp>
        </mc:Choice>
        <mc:Fallback xmlns="">
          <p:sp>
            <p:nvSpPr>
              <p:cNvPr id="32" name="CaixaDeTexto 31">
                <a:extLst>
                  <a:ext uri="{FF2B5EF4-FFF2-40B4-BE49-F238E27FC236}">
                    <a16:creationId xmlns:a16="http://schemas.microsoft.com/office/drawing/2014/main" id="{7FF91322-0AB3-FAFF-BB1B-F592341EA0A2}"/>
                  </a:ext>
                </a:extLst>
              </p:cNvPr>
              <p:cNvSpPr txBox="1">
                <a:spLocks noRot="1" noChangeAspect="1" noMove="1" noResize="1" noEditPoints="1" noAdjustHandles="1" noChangeArrowheads="1" noChangeShapeType="1" noTextEdit="1"/>
              </p:cNvSpPr>
              <p:nvPr/>
            </p:nvSpPr>
            <p:spPr>
              <a:xfrm>
                <a:off x="2195863" y="4818804"/>
                <a:ext cx="4601205" cy="369332"/>
              </a:xfrm>
              <a:prstGeom prst="rect">
                <a:avLst/>
              </a:prstGeom>
              <a:blipFill>
                <a:blip r:embed="rId14"/>
                <a:stretch>
                  <a:fillRect t="-8197" b="-24590"/>
                </a:stretch>
              </a:blipFill>
            </p:spPr>
            <p:txBody>
              <a:bodyPr/>
              <a:lstStyle/>
              <a:p>
                <a:r>
                  <a:rPr lang="pt-BR">
                    <a:noFill/>
                  </a:rPr>
                  <a:t> </a:t>
                </a:r>
              </a:p>
            </p:txBody>
          </p:sp>
        </mc:Fallback>
      </mc:AlternateContent>
      <p:sp>
        <p:nvSpPr>
          <p:cNvPr id="33" name="Chave Direita 32">
            <a:extLst>
              <a:ext uri="{FF2B5EF4-FFF2-40B4-BE49-F238E27FC236}">
                <a16:creationId xmlns:a16="http://schemas.microsoft.com/office/drawing/2014/main" id="{875A69D1-FF67-FFB6-B57A-54B5C40ADB65}"/>
              </a:ext>
            </a:extLst>
          </p:cNvPr>
          <p:cNvSpPr/>
          <p:nvPr/>
        </p:nvSpPr>
        <p:spPr>
          <a:xfrm rot="10800000">
            <a:off x="1571808" y="4217003"/>
            <a:ext cx="322069" cy="2104826"/>
          </a:xfrm>
          <a:prstGeom prst="rightBrace">
            <a:avLst>
              <a:gd name="adj1" fmla="val 41247"/>
              <a:gd name="adj2" fmla="val 50431"/>
            </a:avLst>
          </a:prstGeom>
          <a:ln w="38100">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C00000"/>
              </a:solidFill>
            </a:endParaRPr>
          </a:p>
        </p:txBody>
      </p:sp>
    </p:spTree>
    <p:extLst>
      <p:ext uri="{BB962C8B-B14F-4D97-AF65-F5344CB8AC3E}">
        <p14:creationId xmlns:p14="http://schemas.microsoft.com/office/powerpoint/2010/main" val="10404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P spid="16" grpId="0"/>
      <p:bldP spid="18" grpId="0"/>
      <p:bldP spid="20" grpId="0"/>
      <p:bldP spid="22" grpId="0"/>
      <p:bldP spid="24" grpId="0"/>
      <p:bldP spid="26" grpId="0"/>
      <p:bldP spid="27" grpId="0"/>
      <p:bldP spid="31" grpId="0"/>
      <p:bldP spid="32" grpId="0"/>
      <p:bldP spid="3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88D947D6-7AC8-A205-12FC-E2A8670DAA6F}"/>
              </a:ext>
            </a:extLst>
          </p:cNvPr>
          <p:cNvSpPr>
            <a:spLocks noGrp="1"/>
          </p:cNvSpPr>
          <p:nvPr>
            <p:ph type="sldNum" sz="quarter" idx="4"/>
          </p:nvPr>
        </p:nvSpPr>
        <p:spPr/>
        <p:txBody>
          <a:bodyPr/>
          <a:lstStyle/>
          <a:p>
            <a:fld id="{9892FFFB-AE51-A74C-8150-E041A9400B6F}" type="slidenum">
              <a:rPr lang="pt-BR" smtClean="0"/>
              <a:pPr/>
              <a:t>26</a:t>
            </a:fld>
            <a:endParaRPr lang="pt-BR"/>
          </a:p>
        </p:txBody>
      </p:sp>
      <p:pic>
        <p:nvPicPr>
          <p:cNvPr id="4" name="Imagem 3" descr="Pessoa em cima de mesa de madeira&#10;&#10;Descrição gerada automaticamente com confiança média">
            <a:extLst>
              <a:ext uri="{FF2B5EF4-FFF2-40B4-BE49-F238E27FC236}">
                <a16:creationId xmlns:a16="http://schemas.microsoft.com/office/drawing/2014/main" id="{415FA6F6-77E5-D6C6-9A95-9E47018CE578}"/>
              </a:ext>
            </a:extLst>
          </p:cNvPr>
          <p:cNvPicPr>
            <a:picLocks noChangeAspect="1"/>
          </p:cNvPicPr>
          <p:nvPr/>
        </p:nvPicPr>
        <p:blipFill rotWithShape="1">
          <a:blip r:embed="rId2">
            <a:extLst>
              <a:ext uri="{28A0092B-C50C-407E-A947-70E740481C1C}">
                <a14:useLocalDpi xmlns:a14="http://schemas.microsoft.com/office/drawing/2010/main" val="0"/>
              </a:ext>
            </a:extLst>
          </a:blip>
          <a:srcRect b="13066"/>
          <a:stretch/>
        </p:blipFill>
        <p:spPr>
          <a:xfrm>
            <a:off x="4546533" y="3602474"/>
            <a:ext cx="4572000" cy="2980944"/>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pic>
        <p:nvPicPr>
          <p:cNvPr id="6" name="Imagem 5" descr="Banco de praça&#10;&#10;Descrição gerada automaticamente com confiança média">
            <a:extLst>
              <a:ext uri="{FF2B5EF4-FFF2-40B4-BE49-F238E27FC236}">
                <a16:creationId xmlns:a16="http://schemas.microsoft.com/office/drawing/2014/main" id="{5EEF6D2D-0304-4864-FA7D-B57E18B54021}"/>
              </a:ext>
            </a:extLst>
          </p:cNvPr>
          <p:cNvPicPr>
            <a:picLocks noChangeAspect="1"/>
          </p:cNvPicPr>
          <p:nvPr/>
        </p:nvPicPr>
        <p:blipFill rotWithShape="1">
          <a:blip r:embed="rId3">
            <a:extLst>
              <a:ext uri="{28A0092B-C50C-407E-A947-70E740481C1C}">
                <a14:useLocalDpi xmlns:a14="http://schemas.microsoft.com/office/drawing/2010/main" val="0"/>
              </a:ext>
            </a:extLst>
          </a:blip>
          <a:srcRect b="13066"/>
          <a:stretch/>
        </p:blipFill>
        <p:spPr>
          <a:xfrm>
            <a:off x="16323" y="1060704"/>
            <a:ext cx="4482525" cy="2922606"/>
          </a:xfrm>
          <a:prstGeom prst="rect">
            <a:avLst/>
          </a:prstGeom>
          <a:solidFill>
            <a:srgbClr val="000000">
              <a:shade val="95000"/>
            </a:srgbClr>
          </a:solidFill>
          <a:ln w="38100" cap="sq">
            <a:solidFill>
              <a:srgbClr val="000000"/>
            </a:solidFill>
            <a:miter lim="800000"/>
          </a:ln>
          <a:effectLst>
            <a:outerShdw blurRad="254000" dist="190500" dir="2700000" sy="90000" algn="bl" rotWithShape="0">
              <a:srgbClr val="000000">
                <a:alpha val="40000"/>
              </a:srgbClr>
            </a:outerShdw>
          </a:effectLst>
        </p:spPr>
      </p:pic>
      <p:sp>
        <p:nvSpPr>
          <p:cNvPr id="7" name="CaixaDeTexto 6">
            <a:extLst>
              <a:ext uri="{FF2B5EF4-FFF2-40B4-BE49-F238E27FC236}">
                <a16:creationId xmlns:a16="http://schemas.microsoft.com/office/drawing/2014/main" id="{20AB243D-7726-AD53-98AE-7CC158583682}"/>
              </a:ext>
            </a:extLst>
          </p:cNvPr>
          <p:cNvSpPr txBox="1"/>
          <p:nvPr/>
        </p:nvSpPr>
        <p:spPr>
          <a:xfrm>
            <a:off x="770702" y="5092946"/>
            <a:ext cx="2973765" cy="369332"/>
          </a:xfrm>
          <a:prstGeom prst="rect">
            <a:avLst/>
          </a:prstGeom>
          <a:noFill/>
        </p:spPr>
        <p:txBody>
          <a:bodyPr wrap="square" rtlCol="0">
            <a:spAutoFit/>
          </a:bodyPr>
          <a:lstStyle/>
          <a:p>
            <a:pPr algn="ctr"/>
            <a:r>
              <a:rPr lang="pt-BR" dirty="0"/>
              <a:t>Padronizarion of velocity</a:t>
            </a:r>
          </a:p>
        </p:txBody>
      </p:sp>
      <p:sp>
        <p:nvSpPr>
          <p:cNvPr id="8" name="CaixaDeTexto 7">
            <a:extLst>
              <a:ext uri="{FF2B5EF4-FFF2-40B4-BE49-F238E27FC236}">
                <a16:creationId xmlns:a16="http://schemas.microsoft.com/office/drawing/2014/main" id="{C95B996F-2BD4-0879-4B00-EEF8D5112EBD}"/>
              </a:ext>
            </a:extLst>
          </p:cNvPr>
          <p:cNvSpPr txBox="1"/>
          <p:nvPr/>
        </p:nvSpPr>
        <p:spPr>
          <a:xfrm>
            <a:off x="5345650" y="2152675"/>
            <a:ext cx="2973765" cy="369332"/>
          </a:xfrm>
          <a:prstGeom prst="rect">
            <a:avLst/>
          </a:prstGeom>
          <a:noFill/>
        </p:spPr>
        <p:txBody>
          <a:bodyPr wrap="square" rtlCol="0">
            <a:spAutoFit/>
          </a:bodyPr>
          <a:lstStyle/>
          <a:p>
            <a:pPr algn="ctr"/>
            <a:r>
              <a:rPr lang="pt-BR" dirty="0"/>
              <a:t> Horizontal throw</a:t>
            </a:r>
          </a:p>
        </p:txBody>
      </p:sp>
    </p:spTree>
    <p:extLst>
      <p:ext uri="{BB962C8B-B14F-4D97-AF65-F5344CB8AC3E}">
        <p14:creationId xmlns:p14="http://schemas.microsoft.com/office/powerpoint/2010/main" val="14844873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DDD08EF1-3B2D-A3C7-C9B0-D36027739E40}"/>
              </a:ext>
            </a:extLst>
          </p:cNvPr>
          <p:cNvSpPr>
            <a:spLocks noGrp="1"/>
          </p:cNvSpPr>
          <p:nvPr>
            <p:ph type="sldNum" sz="quarter" idx="4"/>
          </p:nvPr>
        </p:nvSpPr>
        <p:spPr/>
        <p:txBody>
          <a:bodyPr/>
          <a:lstStyle/>
          <a:p>
            <a:fld id="{9892FFFB-AE51-A74C-8150-E041A9400B6F}" type="slidenum">
              <a:rPr lang="pt-BR" smtClean="0"/>
              <a:pPr/>
              <a:t>27</a:t>
            </a:fld>
            <a:endParaRPr lang="pt-BR"/>
          </a:p>
        </p:txBody>
      </p:sp>
      <p:pic>
        <p:nvPicPr>
          <p:cNvPr id="3" name="WhatsApp Video 2022-05-27 at 21.51.40">
            <a:hlinkClick r:id="" action="ppaction://media"/>
            <a:extLst>
              <a:ext uri="{FF2B5EF4-FFF2-40B4-BE49-F238E27FC236}">
                <a16:creationId xmlns:a16="http://schemas.microsoft.com/office/drawing/2014/main" id="{F5C5805A-F144-E2A4-EF73-C2851F49127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11820" r="25341"/>
          <a:stretch/>
        </p:blipFill>
        <p:spPr>
          <a:xfrm>
            <a:off x="25468" y="1024127"/>
            <a:ext cx="4626864" cy="3005635"/>
          </a:xfrm>
          <a:prstGeom prst="rect">
            <a:avLst/>
          </a:prstGeom>
          <a:ln w="38100">
            <a:solidFill>
              <a:schemeClr val="tx1"/>
            </a:solidFill>
          </a:ln>
        </p:spPr>
      </p:pic>
      <p:pic>
        <p:nvPicPr>
          <p:cNvPr id="4" name="WhatsApp Video 2022-05-27 at 21.51.05">
            <a:hlinkClick r:id="" action="ppaction://media"/>
            <a:extLst>
              <a:ext uri="{FF2B5EF4-FFF2-40B4-BE49-F238E27FC236}">
                <a16:creationId xmlns:a16="http://schemas.microsoft.com/office/drawing/2014/main" id="{B6D51A1A-89DE-34D7-208F-71F66B1574F3}"/>
              </a:ext>
            </a:extLst>
          </p:cNvPr>
          <p:cNvPicPr>
            <a:picLocks noChangeAspect="1"/>
          </p:cNvPicPr>
          <p:nvPr>
            <a:videoFile r:link="rId3"/>
            <p:extLst>
              <p:ext uri="{DAA4B4D4-6D71-4841-9C94-3DE7FCFB9230}">
                <p14:media xmlns:p14="http://schemas.microsoft.com/office/powerpoint/2010/main" r:embed="rId4">
                  <p14:trim st="7233" end="5113.3333"/>
                </p14:media>
              </p:ext>
            </p:extLst>
          </p:nvPr>
        </p:nvPicPr>
        <p:blipFill rotWithShape="1">
          <a:blip r:embed="rId7"/>
          <a:srcRect l="13110"/>
          <a:stretch>
            <a:fillRect/>
          </a:stretch>
        </p:blipFill>
        <p:spPr>
          <a:xfrm>
            <a:off x="4698053" y="3744841"/>
            <a:ext cx="4445948" cy="2847721"/>
          </a:xfrm>
          <a:prstGeom prst="rect">
            <a:avLst/>
          </a:prstGeom>
          <a:ln w="38100">
            <a:solidFill>
              <a:schemeClr val="tx1"/>
            </a:solidFill>
          </a:ln>
        </p:spPr>
      </p:pic>
      <p:sp>
        <p:nvSpPr>
          <p:cNvPr id="5" name="CaixaDeTexto 4">
            <a:extLst>
              <a:ext uri="{FF2B5EF4-FFF2-40B4-BE49-F238E27FC236}">
                <a16:creationId xmlns:a16="http://schemas.microsoft.com/office/drawing/2014/main" id="{F2DE3A0C-B2EC-604A-22D3-0F0602044B23}"/>
              </a:ext>
            </a:extLst>
          </p:cNvPr>
          <p:cNvSpPr txBox="1"/>
          <p:nvPr/>
        </p:nvSpPr>
        <p:spPr>
          <a:xfrm>
            <a:off x="852017" y="4984035"/>
            <a:ext cx="2973765" cy="369332"/>
          </a:xfrm>
          <a:prstGeom prst="rect">
            <a:avLst/>
          </a:prstGeom>
          <a:noFill/>
        </p:spPr>
        <p:txBody>
          <a:bodyPr wrap="square" rtlCol="0">
            <a:spAutoFit/>
          </a:bodyPr>
          <a:lstStyle/>
          <a:p>
            <a:pPr algn="ctr"/>
            <a:r>
              <a:rPr lang="pt-BR" dirty="0"/>
              <a:t>Roll</a:t>
            </a:r>
          </a:p>
        </p:txBody>
      </p:sp>
      <p:sp>
        <p:nvSpPr>
          <p:cNvPr id="6" name="CaixaDeTexto 5">
            <a:extLst>
              <a:ext uri="{FF2B5EF4-FFF2-40B4-BE49-F238E27FC236}">
                <a16:creationId xmlns:a16="http://schemas.microsoft.com/office/drawing/2014/main" id="{98C74315-6B58-F9BA-1C84-ABB6882D1E36}"/>
              </a:ext>
            </a:extLst>
          </p:cNvPr>
          <p:cNvSpPr txBox="1"/>
          <p:nvPr/>
        </p:nvSpPr>
        <p:spPr>
          <a:xfrm>
            <a:off x="5258123" y="2157612"/>
            <a:ext cx="3325808" cy="646331"/>
          </a:xfrm>
          <a:prstGeom prst="rect">
            <a:avLst/>
          </a:prstGeom>
          <a:noFill/>
        </p:spPr>
        <p:txBody>
          <a:bodyPr wrap="square" rtlCol="0">
            <a:spAutoFit/>
          </a:bodyPr>
          <a:lstStyle/>
          <a:p>
            <a:pPr algn="ctr"/>
            <a:r>
              <a:rPr lang="pt-BR" dirty="0"/>
              <a:t>Sequence of collisions and rotations</a:t>
            </a:r>
          </a:p>
        </p:txBody>
      </p:sp>
    </p:spTree>
    <p:extLst>
      <p:ext uri="{BB962C8B-B14F-4D97-AF65-F5344CB8AC3E}">
        <p14:creationId xmlns:p14="http://schemas.microsoft.com/office/powerpoint/2010/main" val="1033806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64" fill="hold"/>
                                        <p:tgtEl>
                                          <p:spTgt spid="3"/>
                                        </p:tgtEl>
                                      </p:cBhvr>
                                    </p:cmd>
                                  </p:childTnLst>
                                </p:cTn>
                              </p:par>
                              <p:par>
                                <p:cTn id="7" presetID="1" presetClass="mediacall" presetSubtype="0" fill="hold" nodeType="withEffect">
                                  <p:stCondLst>
                                    <p:cond delay="0"/>
                                  </p:stCondLst>
                                  <p:childTnLst>
                                    <p:cmd type="call" cmd="playFrom(0.0)">
                                      <p:cBhvr>
                                        <p:cTn id="8" dur="661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9" fill="hold" display="0">
                  <p:stCondLst>
                    <p:cond delay="indefinite"/>
                  </p:stCondLst>
                </p:cTn>
                <p:tgtEl>
                  <p:spTgt spid="3"/>
                </p:tgtEl>
              </p:cMediaNode>
            </p:video>
            <p:seq concurrent="1" nextAc="seek">
              <p:cTn id="10" restart="whenNotActive" fill="hold" evtFilter="cancelBubble" nodeType="interactiveSeq">
                <p:stCondLst>
                  <p:cond evt="onClick" delay="0">
                    <p:tgtEl>
                      <p:spTgt spid="3"/>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withEffect">
                                  <p:stCondLst>
                                    <p:cond delay="0"/>
                                  </p:stCondLst>
                                  <p:childTnLst>
                                    <p:cmd type="call" cmd="togglePause">
                                      <p:cBhvr>
                                        <p:cTn id="14" dur="1" fill="hold"/>
                                        <p:tgtEl>
                                          <p:spTgt spid="3"/>
                                        </p:tgtEl>
                                      </p:cBhvr>
                                    </p:cmd>
                                  </p:childTnLst>
                                </p:cTn>
                              </p:par>
                            </p:childTnLst>
                          </p:cTn>
                        </p:par>
                      </p:childTnLst>
                    </p:cTn>
                  </p:par>
                </p:childTnLst>
              </p:cTn>
              <p:nextCondLst>
                <p:cond evt="onClick" delay="0">
                  <p:tgtEl>
                    <p:spTgt spid="3"/>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8E26BF5D-DBE6-E431-3B6D-D47F7B1DAB0C}"/>
              </a:ext>
            </a:extLst>
          </p:cNvPr>
          <p:cNvPicPr>
            <a:picLocks noChangeAspect="1"/>
          </p:cNvPicPr>
          <p:nvPr/>
        </p:nvPicPr>
        <p:blipFill rotWithShape="1">
          <a:blip r:embed="rId2">
            <a:extLst>
              <a:ext uri="{28A0092B-C50C-407E-A947-70E740481C1C}">
                <a14:useLocalDpi xmlns:a14="http://schemas.microsoft.com/office/drawing/2010/main" val="0"/>
              </a:ext>
            </a:extLst>
          </a:blip>
          <a:srcRect l="6310" t="11334" r="-104" b="8296"/>
          <a:stretch/>
        </p:blipFill>
        <p:spPr>
          <a:xfrm>
            <a:off x="1033834" y="1100198"/>
            <a:ext cx="7654396" cy="4929413"/>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28</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72D186C7-4CDA-6F47-2555-B3546C3D2B8E}"/>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4" name="CaixaDeTexto 13">
                <a:extLst>
                  <a:ext uri="{FF2B5EF4-FFF2-40B4-BE49-F238E27FC236}">
                    <a16:creationId xmlns:a16="http://schemas.microsoft.com/office/drawing/2014/main" id="{72D186C7-4CDA-6F47-2555-B3546C3D2B8E}"/>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343F1185-6691-50F9-CD5D-20186428A601}"/>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2" name="CaixaDeTexto 11">
                <a:extLst>
                  <a:ext uri="{FF2B5EF4-FFF2-40B4-BE49-F238E27FC236}">
                    <a16:creationId xmlns:a16="http://schemas.microsoft.com/office/drawing/2014/main" id="{343F1185-6691-50F9-CD5D-20186428A601}"/>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9"/>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E1441C7-709B-7F5A-FCAD-B58CE83ABFBD}"/>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DE1441C7-709B-7F5A-FCAD-B58CE83ABFBD}"/>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0"/>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6E85ED2-E2F6-179E-5A49-48AE11FD6E4D}"/>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B6E85ED2-E2F6-179E-5A49-48AE11FD6E4D}"/>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EBA68B5-A901-59D4-9D44-0FBC878A1503}"/>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8" name="CaixaDeTexto 17">
                <a:extLst>
                  <a:ext uri="{FF2B5EF4-FFF2-40B4-BE49-F238E27FC236}">
                    <a16:creationId xmlns:a16="http://schemas.microsoft.com/office/drawing/2014/main" id="{AEBA68B5-A901-59D4-9D44-0FBC878A1503}"/>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2"/>
                <a:stretch>
                  <a:fillRect/>
                </a:stretch>
              </a:blipFill>
            </p:spPr>
            <p:txBody>
              <a:bodyPr/>
              <a:lstStyle/>
              <a:p>
                <a:r>
                  <a:rPr lang="en-US">
                    <a:noFill/>
                  </a:rPr>
                  <a:t> </a:t>
                </a:r>
              </a:p>
            </p:txBody>
          </p:sp>
        </mc:Fallback>
      </mc:AlternateContent>
      <p:sp>
        <p:nvSpPr>
          <p:cNvPr id="16" name="CaixaDeTexto 15">
            <a:extLst>
              <a:ext uri="{FF2B5EF4-FFF2-40B4-BE49-F238E27FC236}">
                <a16:creationId xmlns:a16="http://schemas.microsoft.com/office/drawing/2014/main" id="{DCEF69A2-E542-68C4-A3D5-C33D09DCCBF8}"/>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21084493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m 9" descr="Gráfico, Gráfico de caixa estreita&#10;&#10;Descrição gerada automaticamente">
            <a:extLst>
              <a:ext uri="{FF2B5EF4-FFF2-40B4-BE49-F238E27FC236}">
                <a16:creationId xmlns:a16="http://schemas.microsoft.com/office/drawing/2014/main" id="{461BF466-59D1-AB20-48D0-8D9BDE2C44A0}"/>
              </a:ext>
            </a:extLst>
          </p:cNvPr>
          <p:cNvPicPr>
            <a:picLocks noChangeAspect="1"/>
          </p:cNvPicPr>
          <p:nvPr/>
        </p:nvPicPr>
        <p:blipFill rotWithShape="1">
          <a:blip r:embed="rId2">
            <a:extLst>
              <a:ext uri="{28A0092B-C50C-407E-A947-70E740481C1C}">
                <a14:useLocalDpi xmlns:a14="http://schemas.microsoft.com/office/drawing/2010/main" val="0"/>
              </a:ext>
            </a:extLst>
          </a:blip>
          <a:srcRect l="6434" t="12080" r="95" b="8294"/>
          <a:stretch/>
        </p:blipFill>
        <p:spPr>
          <a:xfrm>
            <a:off x="1044307" y="1141325"/>
            <a:ext cx="7635108" cy="4888286"/>
          </a:xfrm>
          <a:prstGeom prst="rect">
            <a:avLst/>
          </a:prstGeom>
        </p:spPr>
      </p:pic>
      <p:sp>
        <p:nvSpPr>
          <p:cNvPr id="2" name="Espaço Reservado para Número de Slide 1">
            <a:extLst>
              <a:ext uri="{FF2B5EF4-FFF2-40B4-BE49-F238E27FC236}">
                <a16:creationId xmlns:a16="http://schemas.microsoft.com/office/drawing/2014/main" id="{B196B9B8-D3D5-D899-3E42-671F8DB65969}"/>
              </a:ext>
            </a:extLst>
          </p:cNvPr>
          <p:cNvSpPr>
            <a:spLocks noGrp="1"/>
          </p:cNvSpPr>
          <p:nvPr>
            <p:ph type="sldNum" sz="quarter" idx="4"/>
          </p:nvPr>
        </p:nvSpPr>
        <p:spPr/>
        <p:txBody>
          <a:bodyPr/>
          <a:lstStyle/>
          <a:p>
            <a:fld id="{9892FFFB-AE51-A74C-8150-E041A9400B6F}" type="slidenum">
              <a:rPr lang="pt-BR" smtClean="0"/>
              <a:pPr/>
              <a:t>29</a:t>
            </a:fld>
            <a:endParaRPr lang="pt-B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A04B9804-B2E4-2753-6BE5-6E531C61EE8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9" name="CaixaDeTexto 8">
                <a:extLst>
                  <a:ext uri="{FF2B5EF4-FFF2-40B4-BE49-F238E27FC236}">
                    <a16:creationId xmlns:a16="http://schemas.microsoft.com/office/drawing/2014/main" id="{A04B9804-B2E4-2753-6BE5-6E531C61EE8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42E77CED-B16C-059E-A158-B7CF9E56309E}"/>
                  </a:ext>
                </a:extLst>
              </p:cNvPr>
              <p:cNvSpPr txBox="1"/>
              <p:nvPr/>
            </p:nvSpPr>
            <p:spPr>
              <a:xfrm>
                <a:off x="1066732" y="327511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chemeClr val="accent1">
                                  <a:lumMod val="50000"/>
                                </a:schemeClr>
                              </a:solidFill>
                              <a:latin typeface="Cambria Math" panose="02040503050406030204" pitchFamily="18" charset="0"/>
                            </a:rPr>
                          </m:ctrlPr>
                        </m:barPr>
                        <m:e>
                          <m:r>
                            <a:rPr lang="pt-BR" b="0" i="1" smtClean="0">
                              <a:solidFill>
                                <a:schemeClr val="accent1">
                                  <a:lumMod val="50000"/>
                                </a:schemeClr>
                              </a:solidFill>
                              <a:latin typeface="Cambria Math" panose="02040503050406030204" pitchFamily="18" charset="0"/>
                            </a:rPr>
                            <m:t>𝑃</m:t>
                          </m:r>
                        </m:e>
                      </m:bar>
                      <m:r>
                        <a:rPr lang="pt-BR" b="0" i="1" smtClean="0">
                          <a:solidFill>
                            <a:schemeClr val="accent1">
                              <a:lumMod val="50000"/>
                            </a:schemeClr>
                          </a:solidFill>
                          <a:latin typeface="Cambria Math" panose="02040503050406030204" pitchFamily="18" charset="0"/>
                        </a:rPr>
                        <m:t>=0.49±0.08</m:t>
                      </m:r>
                    </m:oMath>
                  </m:oMathPara>
                </a14:m>
                <a:endParaRPr lang="pt-BR" dirty="0">
                  <a:solidFill>
                    <a:schemeClr val="accent1">
                      <a:lumMod val="50000"/>
                    </a:schemeClr>
                  </a:solidFill>
                </a:endParaRPr>
              </a:p>
            </p:txBody>
          </p:sp>
        </mc:Choice>
        <mc:Fallback xmlns="">
          <p:sp>
            <p:nvSpPr>
              <p:cNvPr id="13" name="CaixaDeTexto 12">
                <a:extLst>
                  <a:ext uri="{FF2B5EF4-FFF2-40B4-BE49-F238E27FC236}">
                    <a16:creationId xmlns:a16="http://schemas.microsoft.com/office/drawing/2014/main" id="{42E77CED-B16C-059E-A158-B7CF9E56309E}"/>
                  </a:ext>
                </a:extLst>
              </p:cNvPr>
              <p:cNvSpPr txBox="1">
                <a:spLocks noRot="1" noChangeAspect="1" noMove="1" noResize="1" noEditPoints="1" noAdjustHandles="1" noChangeArrowheads="1" noChangeShapeType="1" noTextEdit="1"/>
              </p:cNvSpPr>
              <p:nvPr/>
            </p:nvSpPr>
            <p:spPr>
              <a:xfrm>
                <a:off x="1066732" y="3275111"/>
                <a:ext cx="2835949" cy="400110"/>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9AF855E-098A-C688-00F4-E6F036958CE0}"/>
                  </a:ext>
                </a:extLst>
              </p:cNvPr>
              <p:cNvSpPr txBox="1"/>
              <p:nvPr/>
            </p:nvSpPr>
            <p:spPr>
              <a:xfrm>
                <a:off x="1066732" y="4487541"/>
                <a:ext cx="2835949"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b="0" i="1" smtClean="0">
                              <a:solidFill>
                                <a:srgbClr val="C00000"/>
                              </a:solidFill>
                              <a:latin typeface="Cambria Math" panose="02040503050406030204" pitchFamily="18" charset="0"/>
                            </a:rPr>
                          </m:ctrlPr>
                        </m:barPr>
                        <m:e>
                          <m:r>
                            <a:rPr lang="pt-BR" b="0" i="1" smtClean="0">
                              <a:solidFill>
                                <a:srgbClr val="C00000"/>
                              </a:solidFill>
                              <a:latin typeface="Cambria Math" panose="02040503050406030204" pitchFamily="18" charset="0"/>
                            </a:rPr>
                            <m:t>𝑃</m:t>
                          </m:r>
                        </m:e>
                      </m:bar>
                      <m:r>
                        <a:rPr lang="pt-BR" b="0" i="1" smtClean="0">
                          <a:solidFill>
                            <a:srgbClr val="C00000"/>
                          </a:solidFill>
                          <a:latin typeface="Cambria Math" panose="02040503050406030204" pitchFamily="18" charset="0"/>
                        </a:rPr>
                        <m:t>=0.07±0.04</m:t>
                      </m:r>
                    </m:oMath>
                  </m:oMathPara>
                </a14:m>
                <a:endParaRPr lang="pt-BR" dirty="0">
                  <a:solidFill>
                    <a:srgbClr val="C00000"/>
                  </a:solidFill>
                </a:endParaRPr>
              </a:p>
            </p:txBody>
          </p:sp>
        </mc:Choice>
        <mc:Fallback xmlns="">
          <p:sp>
            <p:nvSpPr>
              <p:cNvPr id="15" name="CaixaDeTexto 14">
                <a:extLst>
                  <a:ext uri="{FF2B5EF4-FFF2-40B4-BE49-F238E27FC236}">
                    <a16:creationId xmlns:a16="http://schemas.microsoft.com/office/drawing/2014/main" id="{79AF855E-098A-C688-00F4-E6F036958CE0}"/>
                  </a:ext>
                </a:extLst>
              </p:cNvPr>
              <p:cNvSpPr txBox="1">
                <a:spLocks noRot="1" noChangeAspect="1" noMove="1" noResize="1" noEditPoints="1" noAdjustHandles="1" noChangeArrowheads="1" noChangeShapeType="1" noTextEdit="1"/>
              </p:cNvSpPr>
              <p:nvPr/>
            </p:nvSpPr>
            <p:spPr>
              <a:xfrm>
                <a:off x="1066732" y="4487541"/>
                <a:ext cx="2835949" cy="40011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075C64A-3460-227C-7BCC-E88B06367D8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16" name="CaixaDeTexto 15">
                <a:extLst>
                  <a:ext uri="{FF2B5EF4-FFF2-40B4-BE49-F238E27FC236}">
                    <a16:creationId xmlns:a16="http://schemas.microsoft.com/office/drawing/2014/main" id="{6075C64A-3460-227C-7BCC-E88B06367D8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11"/>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2">
                <a:extLst>
                  <a:ext uri="{FF2B5EF4-FFF2-40B4-BE49-F238E27FC236}">
                    <a16:creationId xmlns:a16="http://schemas.microsoft.com/office/drawing/2014/main" id="{5A7177D4-D3A2-F9C3-F6B8-88365617F40F}"/>
                  </a:ext>
                </a:extLst>
              </p:cNvPr>
              <p:cNvSpPr txBox="1"/>
              <p:nvPr/>
            </p:nvSpPr>
            <p:spPr>
              <a:xfrm>
                <a:off x="6478567" y="1645427"/>
                <a:ext cx="1181100" cy="369332"/>
              </a:xfrm>
              <a:prstGeom prst="rect">
                <a:avLst/>
              </a:prstGeom>
              <a:noFill/>
            </p:spPr>
            <p:txBody>
              <a:bodyPr wrap="square" rtlCol="0">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lumMod val="50000"/>
                            </a:schemeClr>
                          </a:solidFill>
                          <a:latin typeface="Cambria Math" panose="02040503050406030204" pitchFamily="18" charset="0"/>
                        </a:rPr>
                        <m:t>𝑄</m:t>
                      </m:r>
                      <m:r>
                        <a:rPr lang="pt-BR" b="0" i="1" smtClean="0">
                          <a:solidFill>
                            <a:schemeClr val="accent1">
                              <a:lumMod val="50000"/>
                            </a:schemeClr>
                          </a:solidFill>
                          <a:latin typeface="Cambria Math" panose="02040503050406030204" pitchFamily="18" charset="0"/>
                        </a:rPr>
                        <m:t>=1.3</m:t>
                      </m:r>
                    </m:oMath>
                  </m:oMathPara>
                </a14:m>
                <a:endParaRPr lang="pt-BR" dirty="0">
                  <a:solidFill>
                    <a:schemeClr val="accent1">
                      <a:lumMod val="50000"/>
                    </a:schemeClr>
                  </a:solidFill>
                </a:endParaRPr>
              </a:p>
            </p:txBody>
          </p:sp>
        </mc:Choice>
        <mc:Fallback xmlns="">
          <p:sp>
            <p:nvSpPr>
              <p:cNvPr id="14" name="CaixaDeTexto 12">
                <a:extLst>
                  <a:ext uri="{FF2B5EF4-FFF2-40B4-BE49-F238E27FC236}">
                    <a16:creationId xmlns:a16="http://schemas.microsoft.com/office/drawing/2014/main" id="{5A7177D4-D3A2-F9C3-F6B8-88365617F40F}"/>
                  </a:ext>
                </a:extLst>
              </p:cNvPr>
              <p:cNvSpPr txBox="1">
                <a:spLocks noRot="1" noChangeAspect="1" noMove="1" noResize="1" noEditPoints="1" noAdjustHandles="1" noChangeArrowheads="1" noChangeShapeType="1" noTextEdit="1"/>
              </p:cNvSpPr>
              <p:nvPr/>
            </p:nvSpPr>
            <p:spPr>
              <a:xfrm>
                <a:off x="6478567" y="1645427"/>
                <a:ext cx="1181100" cy="369332"/>
              </a:xfrm>
              <a:prstGeom prst="rect">
                <a:avLst/>
              </a:prstGeom>
              <a:blipFill>
                <a:blip r:embed="rId12"/>
                <a:stretch>
                  <a:fillRect l="-1031" b="-819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7">
                <a:extLst>
                  <a:ext uri="{FF2B5EF4-FFF2-40B4-BE49-F238E27FC236}">
                    <a16:creationId xmlns:a16="http://schemas.microsoft.com/office/drawing/2014/main" id="{72B81C03-D8F6-B7E5-A085-4524189CDE40}"/>
                  </a:ext>
                </a:extLst>
              </p:cNvPr>
              <p:cNvSpPr txBox="1"/>
              <p:nvPr/>
            </p:nvSpPr>
            <p:spPr>
              <a:xfrm>
                <a:off x="5241320" y="1305134"/>
                <a:ext cx="3157815" cy="369332"/>
              </a:xfrm>
              <a:prstGeom prst="rect">
                <a:avLst/>
              </a:prstGeom>
              <a:noFill/>
            </p:spPr>
            <p:txBody>
              <a:bodyPr wrap="square" rtlCol="0">
                <a:spAutoFit/>
              </a:bodyPr>
              <a:lstStyle/>
              <a:p>
                <a:pPr/>
                <a14:m>
                  <m:oMathPara xmlns:m="http://schemas.openxmlformats.org/officeDocument/2006/math">
                    <m:oMathParaPr>
                      <m:jc m:val="right"/>
                    </m:oMathParaPr>
                    <m:oMath xmlns:m="http://schemas.openxmlformats.org/officeDocument/2006/math">
                      <m:sSub>
                        <m:sSubPr>
                          <m:ctrlPr>
                            <a:rPr lang="pt-BR" b="0" i="1" smtClean="0">
                              <a:solidFill>
                                <a:schemeClr val="accent1">
                                  <a:lumMod val="50000"/>
                                </a:schemeClr>
                              </a:solidFill>
                              <a:latin typeface="Cambria Math" panose="02040503050406030204" pitchFamily="18" charset="0"/>
                            </a:rPr>
                          </m:ctrlPr>
                        </m:sSubPr>
                        <m:e>
                          <m:r>
                            <a:rPr lang="pt-BR" b="0" i="1" smtClean="0">
                              <a:solidFill>
                                <a:schemeClr val="accent1">
                                  <a:lumMod val="50000"/>
                                </a:schemeClr>
                              </a:solidFill>
                              <a:latin typeface="Cambria Math" panose="02040503050406030204" pitchFamily="18" charset="0"/>
                            </a:rPr>
                            <m:t>𝑃</m:t>
                          </m:r>
                        </m:e>
                        <m:sub>
                          <m:r>
                            <a:rPr lang="pt-BR" b="0" i="1" smtClean="0">
                              <a:solidFill>
                                <a:schemeClr val="accent1">
                                  <a:lumMod val="50000"/>
                                </a:schemeClr>
                              </a:solidFill>
                              <a:latin typeface="Cambria Math" panose="02040503050406030204" pitchFamily="18" charset="0"/>
                            </a:rPr>
                            <m:t>𝑆</m:t>
                          </m:r>
                        </m:sub>
                      </m:sSub>
                      <m:d>
                        <m:dPr>
                          <m:ctrlPr>
                            <a:rPr lang="pt-BR" b="0" i="1" smtClean="0">
                              <a:solidFill>
                                <a:schemeClr val="accent1">
                                  <a:lumMod val="50000"/>
                                </a:schemeClr>
                              </a:solidFill>
                              <a:latin typeface="Cambria Math" panose="02040503050406030204" pitchFamily="18" charset="0"/>
                            </a:rPr>
                          </m:ctrlPr>
                        </m:dPr>
                        <m:e>
                          <m:r>
                            <a:rPr lang="pt-BR" b="0" i="1" smtClean="0">
                              <a:solidFill>
                                <a:schemeClr val="accent1">
                                  <a:lumMod val="50000"/>
                                </a:schemeClr>
                              </a:solidFill>
                              <a:latin typeface="Cambria Math" panose="02040503050406030204" pitchFamily="18" charset="0"/>
                            </a:rPr>
                            <m:t>𝑚𝑎𝑐h𝑖𝑛𝑒</m:t>
                          </m:r>
                        </m:e>
                      </m:d>
                      <m:r>
                        <a:rPr lang="pt-BR" b="0" i="1" smtClean="0">
                          <a:solidFill>
                            <a:schemeClr val="accent1">
                              <a:lumMod val="50000"/>
                            </a:schemeClr>
                          </a:solidFill>
                          <a:latin typeface="Cambria Math" panose="02040503050406030204" pitchFamily="18" charset="0"/>
                        </a:rPr>
                        <m:t>=0.260±0.019</m:t>
                      </m:r>
                    </m:oMath>
                  </m:oMathPara>
                </a14:m>
                <a:endParaRPr lang="pt-BR" dirty="0">
                  <a:solidFill>
                    <a:schemeClr val="accent1">
                      <a:lumMod val="50000"/>
                    </a:schemeClr>
                  </a:solidFill>
                </a:endParaRPr>
              </a:p>
            </p:txBody>
          </p:sp>
        </mc:Choice>
        <mc:Fallback xmlns="">
          <p:sp>
            <p:nvSpPr>
              <p:cNvPr id="17" name="CaixaDeTexto 17">
                <a:extLst>
                  <a:ext uri="{FF2B5EF4-FFF2-40B4-BE49-F238E27FC236}">
                    <a16:creationId xmlns:a16="http://schemas.microsoft.com/office/drawing/2014/main" id="{72B81C03-D8F6-B7E5-A085-4524189CDE40}"/>
                  </a:ext>
                </a:extLst>
              </p:cNvPr>
              <p:cNvSpPr txBox="1">
                <a:spLocks noRot="1" noChangeAspect="1" noMove="1" noResize="1" noEditPoints="1" noAdjustHandles="1" noChangeArrowheads="1" noChangeShapeType="1" noTextEdit="1"/>
              </p:cNvSpPr>
              <p:nvPr/>
            </p:nvSpPr>
            <p:spPr>
              <a:xfrm>
                <a:off x="5241320" y="1305134"/>
                <a:ext cx="3157815"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CaixaDeTexto 11">
                <a:extLst>
                  <a:ext uri="{FF2B5EF4-FFF2-40B4-BE49-F238E27FC236}">
                    <a16:creationId xmlns:a16="http://schemas.microsoft.com/office/drawing/2014/main" id="{5D1B4D43-4F6E-8724-75AE-AE5C9E774963}"/>
                  </a:ext>
                </a:extLst>
              </p:cNvPr>
              <p:cNvSpPr txBox="1"/>
              <p:nvPr/>
            </p:nvSpPr>
            <p:spPr>
              <a:xfrm>
                <a:off x="6229677" y="3948932"/>
                <a:ext cx="11811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rgbClr val="C00000"/>
                          </a:solidFill>
                          <a:latin typeface="Cambria Math" panose="02040503050406030204" pitchFamily="18" charset="0"/>
                        </a:rPr>
                        <m:t>𝑄</m:t>
                      </m:r>
                      <m:r>
                        <a:rPr lang="pt-BR" b="0" i="1" smtClean="0">
                          <a:solidFill>
                            <a:srgbClr val="C00000"/>
                          </a:solidFill>
                          <a:latin typeface="Cambria Math" panose="02040503050406030204" pitchFamily="18" charset="0"/>
                        </a:rPr>
                        <m:t>=0.5</m:t>
                      </m:r>
                    </m:oMath>
                  </m:oMathPara>
                </a14:m>
                <a:endParaRPr lang="pt-BR" dirty="0">
                  <a:solidFill>
                    <a:srgbClr val="C00000"/>
                  </a:solidFill>
                </a:endParaRPr>
              </a:p>
            </p:txBody>
          </p:sp>
        </mc:Choice>
        <mc:Fallback xmlns="">
          <p:sp>
            <p:nvSpPr>
              <p:cNvPr id="18" name="CaixaDeTexto 11">
                <a:extLst>
                  <a:ext uri="{FF2B5EF4-FFF2-40B4-BE49-F238E27FC236}">
                    <a16:creationId xmlns:a16="http://schemas.microsoft.com/office/drawing/2014/main" id="{5D1B4D43-4F6E-8724-75AE-AE5C9E774963}"/>
                  </a:ext>
                </a:extLst>
              </p:cNvPr>
              <p:cNvSpPr txBox="1">
                <a:spLocks noRot="1" noChangeAspect="1" noMove="1" noResize="1" noEditPoints="1" noAdjustHandles="1" noChangeArrowheads="1" noChangeShapeType="1" noTextEdit="1"/>
              </p:cNvSpPr>
              <p:nvPr/>
            </p:nvSpPr>
            <p:spPr>
              <a:xfrm>
                <a:off x="6229677" y="3948932"/>
                <a:ext cx="1181100" cy="369332"/>
              </a:xfrm>
              <a:prstGeom prst="rect">
                <a:avLst/>
              </a:prstGeom>
              <a:blipFill>
                <a:blip r:embed="rId14"/>
                <a:stretch>
                  <a:fillRect b="-10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4">
                <a:extLst>
                  <a:ext uri="{FF2B5EF4-FFF2-40B4-BE49-F238E27FC236}">
                    <a16:creationId xmlns:a16="http://schemas.microsoft.com/office/drawing/2014/main" id="{FBD6E038-4D9C-26B3-F139-F24F280EC94E}"/>
                  </a:ext>
                </a:extLst>
              </p:cNvPr>
              <p:cNvSpPr txBox="1"/>
              <p:nvPr/>
            </p:nvSpPr>
            <p:spPr>
              <a:xfrm>
                <a:off x="5241320" y="4318264"/>
                <a:ext cx="315781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𝑃</m:t>
                          </m:r>
                        </m:e>
                        <m:sub>
                          <m:r>
                            <a:rPr lang="pt-BR" b="0" i="1" smtClean="0">
                              <a:solidFill>
                                <a:srgbClr val="C00000"/>
                              </a:solidFill>
                              <a:latin typeface="Cambria Math" panose="02040503050406030204" pitchFamily="18" charset="0"/>
                            </a:rPr>
                            <m:t>𝑆</m:t>
                          </m:r>
                        </m:sub>
                      </m:sSub>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𝑚𝑎𝑐h𝑖𝑛𝑒</m:t>
                          </m:r>
                        </m:e>
                      </m:d>
                      <m:r>
                        <a:rPr lang="pt-BR" b="0" i="1" smtClean="0">
                          <a:solidFill>
                            <a:srgbClr val="C00000"/>
                          </a:solidFill>
                          <a:latin typeface="Cambria Math" panose="02040503050406030204" pitchFamily="18" charset="0"/>
                        </a:rPr>
                        <m:t>=0.023±0.028</m:t>
                      </m:r>
                    </m:oMath>
                  </m:oMathPara>
                </a14:m>
                <a:endParaRPr lang="pt-BR" dirty="0">
                  <a:solidFill>
                    <a:srgbClr val="C00000"/>
                  </a:solidFill>
                </a:endParaRPr>
              </a:p>
            </p:txBody>
          </p:sp>
        </mc:Choice>
        <mc:Fallback xmlns="">
          <p:sp>
            <p:nvSpPr>
              <p:cNvPr id="19" name="CaixaDeTexto 14">
                <a:extLst>
                  <a:ext uri="{FF2B5EF4-FFF2-40B4-BE49-F238E27FC236}">
                    <a16:creationId xmlns:a16="http://schemas.microsoft.com/office/drawing/2014/main" id="{FBD6E038-4D9C-26B3-F139-F24F280EC94E}"/>
                  </a:ext>
                </a:extLst>
              </p:cNvPr>
              <p:cNvSpPr txBox="1">
                <a:spLocks noRot="1" noChangeAspect="1" noMove="1" noResize="1" noEditPoints="1" noAdjustHandles="1" noChangeArrowheads="1" noChangeShapeType="1" noTextEdit="1"/>
              </p:cNvSpPr>
              <p:nvPr/>
            </p:nvSpPr>
            <p:spPr>
              <a:xfrm>
                <a:off x="5241320" y="4318264"/>
                <a:ext cx="3157815" cy="369332"/>
              </a:xfrm>
              <a:prstGeom prst="rect">
                <a:avLst/>
              </a:prstGeom>
              <a:blipFill>
                <a:blip r:embed="rId15"/>
                <a:stretch>
                  <a:fillRect/>
                </a:stretch>
              </a:blipFill>
            </p:spPr>
            <p:txBody>
              <a:bodyPr/>
              <a:lstStyle/>
              <a:p>
                <a:r>
                  <a:rPr lang="en-US">
                    <a:noFill/>
                  </a:rPr>
                  <a:t> </a:t>
                </a:r>
              </a:p>
            </p:txBody>
          </p:sp>
        </mc:Fallback>
      </mc:AlternateContent>
      <p:sp>
        <p:nvSpPr>
          <p:cNvPr id="20" name="CaixaDeTexto 19">
            <a:extLst>
              <a:ext uri="{FF2B5EF4-FFF2-40B4-BE49-F238E27FC236}">
                <a16:creationId xmlns:a16="http://schemas.microsoft.com/office/drawing/2014/main" id="{DB6C1AA5-8A64-B3B5-35A3-76462B7CC823}"/>
              </a:ext>
            </a:extLst>
          </p:cNvPr>
          <p:cNvSpPr txBox="1"/>
          <p:nvPr/>
        </p:nvSpPr>
        <p:spPr>
          <a:xfrm>
            <a:off x="3528875" y="906921"/>
            <a:ext cx="3125664" cy="369332"/>
          </a:xfrm>
          <a:prstGeom prst="rect">
            <a:avLst/>
          </a:prstGeom>
          <a:noFill/>
        </p:spPr>
        <p:txBody>
          <a:bodyPr wrap="none" rtlCol="0">
            <a:spAutoFit/>
          </a:bodyPr>
          <a:lstStyle/>
          <a:p>
            <a:pPr algn="ctr"/>
            <a:r>
              <a:rPr lang="pt-BR" b="1" dirty="0"/>
              <a:t>PLA </a:t>
            </a:r>
            <a:r>
              <a:rPr lang="pt-BR" b="1" dirty="0" err="1"/>
              <a:t>dice</a:t>
            </a:r>
            <a:r>
              <a:rPr lang="pt-BR" b="1" dirty="0"/>
              <a:t> (</a:t>
            </a:r>
            <a:r>
              <a:rPr lang="pt-BR" b="1" dirty="0" err="1"/>
              <a:t>used</a:t>
            </a:r>
            <a:r>
              <a:rPr lang="pt-BR" b="1" dirty="0"/>
              <a:t> </a:t>
            </a:r>
            <a:r>
              <a:rPr lang="pt-BR" b="1" dirty="0" err="1"/>
              <a:t>at</a:t>
            </a:r>
            <a:r>
              <a:rPr lang="pt-BR" b="1" dirty="0"/>
              <a:t> </a:t>
            </a:r>
            <a:r>
              <a:rPr lang="pt-BR" b="1" dirty="0" err="1"/>
              <a:t>the</a:t>
            </a:r>
            <a:r>
              <a:rPr lang="pt-BR" b="1" dirty="0"/>
              <a:t> </a:t>
            </a:r>
            <a:r>
              <a:rPr lang="pt-BR" b="1" dirty="0" err="1"/>
              <a:t>machine</a:t>
            </a:r>
            <a:r>
              <a:rPr lang="pt-BR" b="1" dirty="0"/>
              <a:t>)</a:t>
            </a:r>
          </a:p>
        </p:txBody>
      </p:sp>
    </p:spTree>
    <p:extLst>
      <p:ext uri="{BB962C8B-B14F-4D97-AF65-F5344CB8AC3E}">
        <p14:creationId xmlns:p14="http://schemas.microsoft.com/office/powerpoint/2010/main" val="1809814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Imagem 45" descr="Televisão em cima de mesa&#10;&#10;Descrição gerada automaticamente com confiança baixa">
            <a:extLst>
              <a:ext uri="{FF2B5EF4-FFF2-40B4-BE49-F238E27FC236}">
                <a16:creationId xmlns:a16="http://schemas.microsoft.com/office/drawing/2014/main" id="{83AFDF6A-F136-4799-850A-6CF949CB9B7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48187" b="65386" l="40562" r="59230">
                        <a14:backgroundMark x1="43758" y1="60687" x2="44576" y2="62222"/>
                        <a14:backgroundMark x1="46152" y1="63475" x2="51909" y2="63475"/>
                        <a14:backgroundMark x1="51909" y1="63475" x2="46333" y2="63556"/>
                        <a14:backgroundMark x1="46333" y1="63556" x2="46242" y2="63596"/>
                        <a14:backgroundMark x1="53424" y1="62222" x2="55939" y2="61939"/>
                        <a14:backgroundMark x1="44303" y1="61535" x2="44545" y2="61939"/>
                        <a14:backgroundMark x1="44242" y1="61737" x2="45439" y2="63036"/>
                        <a14:backgroundMark x1="46909" y1="63232" x2="45758" y2="63152"/>
                        <a14:backgroundMark x1="45343" y1="63139" x2="48848" y2="62465"/>
                        <a14:backgroundMark x1="44424" y1="61939" x2="44848" y2="62505"/>
                        <a14:backgroundMark x1="44364" y1="62101" x2="44939" y2="62545"/>
                      </a14:backgroundRemoval>
                    </a14:imgEffect>
                    <a14:imgEffect>
                      <a14:brightnessContrast bright="20000"/>
                    </a14:imgEffect>
                  </a14:imgLayer>
                </a14:imgProps>
              </a:ext>
              <a:ext uri="{28A0092B-C50C-407E-A947-70E740481C1C}">
                <a14:useLocalDpi xmlns:a14="http://schemas.microsoft.com/office/drawing/2010/main" val="0"/>
              </a:ext>
            </a:extLst>
          </a:blip>
          <a:srcRect l="38229" t="46037" r="38437" b="32464"/>
          <a:stretch/>
        </p:blipFill>
        <p:spPr>
          <a:xfrm>
            <a:off x="6744338" y="1920618"/>
            <a:ext cx="1701797" cy="1176009"/>
          </a:xfrm>
          <a:prstGeom prst="rect">
            <a:avLst/>
          </a:prstGeom>
        </p:spPr>
      </p:pic>
      <p:sp>
        <p:nvSpPr>
          <p:cNvPr id="2" name="Espaço Reservado para Número de Slide 1">
            <a:extLst>
              <a:ext uri="{FF2B5EF4-FFF2-40B4-BE49-F238E27FC236}">
                <a16:creationId xmlns:a16="http://schemas.microsoft.com/office/drawing/2014/main" id="{EFB157BB-5293-544C-A364-DD106968A8F9}"/>
              </a:ext>
            </a:extLst>
          </p:cNvPr>
          <p:cNvSpPr>
            <a:spLocks noGrp="1"/>
          </p:cNvSpPr>
          <p:nvPr>
            <p:ph type="sldNum" sz="quarter" idx="4"/>
          </p:nvPr>
        </p:nvSpPr>
        <p:spPr/>
        <p:txBody>
          <a:bodyPr/>
          <a:lstStyle/>
          <a:p>
            <a:fld id="{9892FFFB-AE51-A74C-8150-E041A9400B6F}" type="slidenum">
              <a:rPr lang="pt-BR" smtClean="0"/>
              <a:pPr/>
              <a:t>3</a:t>
            </a:fld>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2C68EC1D-25D1-42F2-90AE-80F283D78D81}"/>
                  </a:ext>
                </a:extLst>
              </p:cNvPr>
              <p:cNvSpPr txBox="1"/>
              <p:nvPr/>
            </p:nvSpPr>
            <p:spPr>
              <a:xfrm>
                <a:off x="1367621" y="3080097"/>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1" name="CaixaDeTexto 10">
                <a:extLst>
                  <a:ext uri="{FF2B5EF4-FFF2-40B4-BE49-F238E27FC236}">
                    <a16:creationId xmlns:a16="http://schemas.microsoft.com/office/drawing/2014/main" id="{2C68EC1D-25D1-42F2-90AE-80F283D78D81}"/>
                  </a:ext>
                </a:extLst>
              </p:cNvPr>
              <p:cNvSpPr txBox="1">
                <a:spLocks noRot="1" noChangeAspect="1" noMove="1" noResize="1" noEditPoints="1" noAdjustHandles="1" noChangeArrowheads="1" noChangeShapeType="1" noTextEdit="1"/>
              </p:cNvSpPr>
              <p:nvPr/>
            </p:nvSpPr>
            <p:spPr>
              <a:xfrm>
                <a:off x="1367621" y="3080097"/>
                <a:ext cx="181139" cy="520399"/>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79B11B9-CE04-4E54-98CC-6CA474C672FA}"/>
                  </a:ext>
                </a:extLst>
              </p:cNvPr>
              <p:cNvSpPr txBox="1"/>
              <p:nvPr/>
            </p:nvSpPr>
            <p:spPr>
              <a:xfrm>
                <a:off x="4481429" y="3159761"/>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2" name="CaixaDeTexto 11">
                <a:extLst>
                  <a:ext uri="{FF2B5EF4-FFF2-40B4-BE49-F238E27FC236}">
                    <a16:creationId xmlns:a16="http://schemas.microsoft.com/office/drawing/2014/main" id="{D79B11B9-CE04-4E54-98CC-6CA474C672FA}"/>
                  </a:ext>
                </a:extLst>
              </p:cNvPr>
              <p:cNvSpPr txBox="1">
                <a:spLocks noRot="1" noChangeAspect="1" noMove="1" noResize="1" noEditPoints="1" noAdjustHandles="1" noChangeArrowheads="1" noChangeShapeType="1" noTextEdit="1"/>
              </p:cNvSpPr>
              <p:nvPr/>
            </p:nvSpPr>
            <p:spPr>
              <a:xfrm>
                <a:off x="4481429" y="3159761"/>
                <a:ext cx="181139" cy="520399"/>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61681851-9EA1-4E9F-9BCA-17AA8265BFC6}"/>
                  </a:ext>
                </a:extLst>
              </p:cNvPr>
              <p:cNvSpPr txBox="1"/>
              <p:nvPr/>
            </p:nvSpPr>
            <p:spPr>
              <a:xfrm>
                <a:off x="7595240" y="3501174"/>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oMath>
                  </m:oMathPara>
                </a14:m>
                <a:endParaRPr lang="pt-BR" dirty="0"/>
              </a:p>
            </p:txBody>
          </p:sp>
        </mc:Choice>
        <mc:Fallback xmlns="">
          <p:sp>
            <p:nvSpPr>
              <p:cNvPr id="13" name="CaixaDeTexto 12">
                <a:extLst>
                  <a:ext uri="{FF2B5EF4-FFF2-40B4-BE49-F238E27FC236}">
                    <a16:creationId xmlns:a16="http://schemas.microsoft.com/office/drawing/2014/main" id="{61681851-9EA1-4E9F-9BCA-17AA8265BFC6}"/>
                  </a:ext>
                </a:extLst>
              </p:cNvPr>
              <p:cNvSpPr txBox="1">
                <a:spLocks noRot="1" noChangeAspect="1" noMove="1" noResize="1" noEditPoints="1" noAdjustHandles="1" noChangeArrowheads="1" noChangeShapeType="1" noTextEdit="1"/>
              </p:cNvSpPr>
              <p:nvPr/>
            </p:nvSpPr>
            <p:spPr>
              <a:xfrm>
                <a:off x="7595240" y="3501174"/>
                <a:ext cx="181139" cy="520399"/>
              </a:xfrm>
              <a:prstGeom prst="rect">
                <a:avLst/>
              </a:prstGeom>
              <a:blipFill>
                <a:blip r:embed="rId7"/>
                <a:stretch>
                  <a:fillRect/>
                </a:stretch>
              </a:blipFill>
            </p:spPr>
            <p:txBody>
              <a:bodyPr/>
              <a:lstStyle/>
              <a:p>
                <a:r>
                  <a:rPr lang="pt-BR">
                    <a:noFill/>
                  </a:rPr>
                  <a:t> </a:t>
                </a:r>
              </a:p>
            </p:txBody>
          </p:sp>
        </mc:Fallback>
      </mc:AlternateContent>
      <p:sp>
        <p:nvSpPr>
          <p:cNvPr id="15" name="Chave Esquerda 14">
            <a:extLst>
              <a:ext uri="{FF2B5EF4-FFF2-40B4-BE49-F238E27FC236}">
                <a16:creationId xmlns:a16="http://schemas.microsoft.com/office/drawing/2014/main" id="{5191E759-951D-46B9-84E4-999B19BD7A9E}"/>
              </a:ext>
            </a:extLst>
          </p:cNvPr>
          <p:cNvSpPr/>
          <p:nvPr/>
        </p:nvSpPr>
        <p:spPr>
          <a:xfrm rot="16200000">
            <a:off x="2961823" y="1027341"/>
            <a:ext cx="306573" cy="5532295"/>
          </a:xfrm>
          <a:prstGeom prst="leftBrace">
            <a:avLst>
              <a:gd name="adj1" fmla="val 65952"/>
              <a:gd name="adj2" fmla="val 50000"/>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6A0BD430-1D9B-45A2-9C9E-C51C4BDFC8A5}"/>
                  </a:ext>
                </a:extLst>
              </p:cNvPr>
              <p:cNvSpPr txBox="1"/>
              <p:nvPr/>
            </p:nvSpPr>
            <p:spPr>
              <a:xfrm>
                <a:off x="3024537" y="4376456"/>
                <a:ext cx="181139" cy="5203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oMath>
                  </m:oMathPara>
                </a14:m>
                <a:endParaRPr lang="pt-BR" b="0" dirty="0"/>
              </a:p>
            </p:txBody>
          </p:sp>
        </mc:Choice>
        <mc:Fallback xmlns="">
          <p:sp>
            <p:nvSpPr>
              <p:cNvPr id="16" name="CaixaDeTexto 15">
                <a:extLst>
                  <a:ext uri="{FF2B5EF4-FFF2-40B4-BE49-F238E27FC236}">
                    <a16:creationId xmlns:a16="http://schemas.microsoft.com/office/drawing/2014/main" id="{6A0BD430-1D9B-45A2-9C9E-C51C4BDFC8A5}"/>
                  </a:ext>
                </a:extLst>
              </p:cNvPr>
              <p:cNvSpPr txBox="1">
                <a:spLocks noRot="1" noChangeAspect="1" noMove="1" noResize="1" noEditPoints="1" noAdjustHandles="1" noChangeArrowheads="1" noChangeShapeType="1" noTextEdit="1"/>
              </p:cNvSpPr>
              <p:nvPr/>
            </p:nvSpPr>
            <p:spPr>
              <a:xfrm>
                <a:off x="3024537" y="4376456"/>
                <a:ext cx="181139" cy="520399"/>
              </a:xfrm>
              <a:prstGeom prst="rect">
                <a:avLst/>
              </a:prstGeom>
              <a:blipFill>
                <a:blip r:embed="rId8"/>
                <a:stretch>
                  <a:fillRect/>
                </a:stretch>
              </a:blipFill>
            </p:spPr>
            <p:txBody>
              <a:bodyPr/>
              <a:lstStyle/>
              <a:p>
                <a:r>
                  <a:rPr lang="pt-BR">
                    <a:noFill/>
                  </a:rPr>
                  <a:t> </a:t>
                </a:r>
              </a:p>
            </p:txBody>
          </p:sp>
        </mc:Fallback>
      </mc:AlternateContent>
      <p:sp>
        <p:nvSpPr>
          <p:cNvPr id="17" name="CaixaDeTexto 16">
            <a:extLst>
              <a:ext uri="{FF2B5EF4-FFF2-40B4-BE49-F238E27FC236}">
                <a16:creationId xmlns:a16="http://schemas.microsoft.com/office/drawing/2014/main" id="{2100CC1F-4F1E-48CB-87B3-3C06E65A10D1}"/>
              </a:ext>
            </a:extLst>
          </p:cNvPr>
          <p:cNvSpPr txBox="1"/>
          <p:nvPr/>
        </p:nvSpPr>
        <p:spPr>
          <a:xfrm>
            <a:off x="432088" y="5484311"/>
            <a:ext cx="3267075" cy="369332"/>
          </a:xfrm>
          <a:prstGeom prst="rect">
            <a:avLst/>
          </a:prstGeom>
          <a:noFill/>
        </p:spPr>
        <p:txBody>
          <a:bodyPr wrap="square" rtlCol="0">
            <a:spAutoFit/>
          </a:bodyPr>
          <a:lstStyle/>
          <a:p>
            <a:r>
              <a:rPr lang="pt-BR" dirty="0"/>
              <a:t>Possible influences</a:t>
            </a:r>
          </a:p>
        </p:txBody>
      </p:sp>
      <p:sp>
        <p:nvSpPr>
          <p:cNvPr id="18" name="CaixaDeTexto 17">
            <a:extLst>
              <a:ext uri="{FF2B5EF4-FFF2-40B4-BE49-F238E27FC236}">
                <a16:creationId xmlns:a16="http://schemas.microsoft.com/office/drawing/2014/main" id="{150F1DE5-EF81-4186-97C2-8EC866ECABA4}"/>
              </a:ext>
            </a:extLst>
          </p:cNvPr>
          <p:cNvSpPr txBox="1"/>
          <p:nvPr/>
        </p:nvSpPr>
        <p:spPr>
          <a:xfrm>
            <a:off x="2635268" y="5345810"/>
            <a:ext cx="2286000" cy="646331"/>
          </a:xfrm>
          <a:prstGeom prst="rect">
            <a:avLst/>
          </a:prstGeom>
          <a:noFill/>
        </p:spPr>
        <p:txBody>
          <a:bodyPr wrap="square" rtlCol="0">
            <a:spAutoFit/>
          </a:bodyPr>
          <a:lstStyle/>
          <a:p>
            <a:r>
              <a:rPr lang="pt-BR" dirty="0"/>
              <a:t>Friction</a:t>
            </a:r>
          </a:p>
          <a:p>
            <a:r>
              <a:rPr lang="pt-BR" dirty="0"/>
              <a:t>Restitution</a:t>
            </a:r>
          </a:p>
        </p:txBody>
      </p:sp>
      <p:sp>
        <p:nvSpPr>
          <p:cNvPr id="19" name="CaixaDeTexto 18">
            <a:extLst>
              <a:ext uri="{FF2B5EF4-FFF2-40B4-BE49-F238E27FC236}">
                <a16:creationId xmlns:a16="http://schemas.microsoft.com/office/drawing/2014/main" id="{F1D2AB98-F407-4917-B0AF-069DD8A443EA}"/>
              </a:ext>
            </a:extLst>
          </p:cNvPr>
          <p:cNvSpPr txBox="1"/>
          <p:nvPr/>
        </p:nvSpPr>
        <p:spPr>
          <a:xfrm>
            <a:off x="6147544" y="5318188"/>
            <a:ext cx="2564367" cy="646331"/>
          </a:xfrm>
          <a:prstGeom prst="rect">
            <a:avLst/>
          </a:prstGeom>
          <a:noFill/>
        </p:spPr>
        <p:txBody>
          <a:bodyPr wrap="square" rtlCol="0">
            <a:spAutoFit/>
          </a:bodyPr>
          <a:lstStyle/>
          <a:p>
            <a:r>
              <a:rPr lang="pt-BR" dirty="0"/>
              <a:t>Way of throwing the dice</a:t>
            </a:r>
          </a:p>
          <a:p>
            <a:r>
              <a:rPr lang="pt-BR" dirty="0"/>
              <a:t>Height of the throw</a:t>
            </a:r>
          </a:p>
        </p:txBody>
      </p:sp>
      <p:sp>
        <p:nvSpPr>
          <p:cNvPr id="20" name="Chave Esquerda 19">
            <a:extLst>
              <a:ext uri="{FF2B5EF4-FFF2-40B4-BE49-F238E27FC236}">
                <a16:creationId xmlns:a16="http://schemas.microsoft.com/office/drawing/2014/main" id="{F4A9BDDA-D1E2-470A-AC6F-737B515A4A0C}"/>
              </a:ext>
            </a:extLst>
          </p:cNvPr>
          <p:cNvSpPr/>
          <p:nvPr/>
        </p:nvSpPr>
        <p:spPr>
          <a:xfrm>
            <a:off x="2488828" y="5345811"/>
            <a:ext cx="161721" cy="646331"/>
          </a:xfrm>
          <a:prstGeom prst="leftBrace">
            <a:avLst>
              <a:gd name="adj1" fmla="val 65952"/>
              <a:gd name="adj2" fmla="val 46209"/>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dirty="0"/>
          </a:p>
        </p:txBody>
      </p:sp>
      <p:sp>
        <p:nvSpPr>
          <p:cNvPr id="22" name="CaixaDeTexto 21">
            <a:extLst>
              <a:ext uri="{FF2B5EF4-FFF2-40B4-BE49-F238E27FC236}">
                <a16:creationId xmlns:a16="http://schemas.microsoft.com/office/drawing/2014/main" id="{827F29E2-703D-46B0-8F10-07B2D118E91A}"/>
              </a:ext>
            </a:extLst>
          </p:cNvPr>
          <p:cNvSpPr txBox="1"/>
          <p:nvPr/>
        </p:nvSpPr>
        <p:spPr>
          <a:xfrm>
            <a:off x="4041418" y="5331999"/>
            <a:ext cx="2381763" cy="646331"/>
          </a:xfrm>
          <a:prstGeom prst="rect">
            <a:avLst/>
          </a:prstGeom>
          <a:noFill/>
        </p:spPr>
        <p:txBody>
          <a:bodyPr wrap="square">
            <a:spAutoFit/>
          </a:bodyPr>
          <a:lstStyle/>
          <a:p>
            <a:r>
              <a:rPr lang="pt-BR" dirty="0"/>
              <a:t>Air resistance</a:t>
            </a:r>
          </a:p>
          <a:p>
            <a:r>
              <a:rPr lang="pt-BR" dirty="0"/>
              <a:t>Mass distribution</a:t>
            </a:r>
          </a:p>
        </p:txBody>
      </p:sp>
      <p:sp>
        <p:nvSpPr>
          <p:cNvPr id="23" name="CaixaDeTexto 22">
            <a:extLst>
              <a:ext uri="{FF2B5EF4-FFF2-40B4-BE49-F238E27FC236}">
                <a16:creationId xmlns:a16="http://schemas.microsoft.com/office/drawing/2014/main" id="{1E85245B-D4D9-402D-9AAD-BAEFB50FA421}"/>
              </a:ext>
            </a:extLst>
          </p:cNvPr>
          <p:cNvSpPr txBox="1"/>
          <p:nvPr/>
        </p:nvSpPr>
        <p:spPr>
          <a:xfrm>
            <a:off x="91441" y="997174"/>
            <a:ext cx="6652898" cy="461665"/>
          </a:xfrm>
          <a:prstGeom prst="rect">
            <a:avLst/>
          </a:prstGeom>
          <a:noFill/>
        </p:spPr>
        <p:txBody>
          <a:bodyPr wrap="square" rtlCol="0">
            <a:spAutoFit/>
          </a:bodyPr>
          <a:lstStyle/>
          <a:p>
            <a:r>
              <a:rPr lang="pt-BR" sz="2400" b="1" u="sng" dirty="0">
                <a:solidFill>
                  <a:srgbClr val="384456"/>
                </a:solidFill>
                <a:latin typeface="+mj-lt"/>
              </a:rPr>
              <a:t>The phenomenon</a:t>
            </a:r>
          </a:p>
        </p:txBody>
      </p:sp>
      <p:pic>
        <p:nvPicPr>
          <p:cNvPr id="37" name="Imagem 36" descr="Uma imagem contendo mesa, piso, balcão, mulher&#10;&#10;Descrição gerada automaticamente">
            <a:extLst>
              <a:ext uri="{FF2B5EF4-FFF2-40B4-BE49-F238E27FC236}">
                <a16:creationId xmlns:a16="http://schemas.microsoft.com/office/drawing/2014/main" id="{9126C927-C6E6-45E7-BA1B-160DB226553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2955" b="64623" l="40943" r="56360"/>
                    </a14:imgEffect>
                    <a14:imgEffect>
                      <a14:brightnessContrast bright="20000"/>
                    </a14:imgEffect>
                  </a14:imgLayer>
                </a14:imgProps>
              </a:ext>
              <a:ext uri="{28A0092B-C50C-407E-A947-70E740481C1C}">
                <a14:useLocalDpi xmlns:a14="http://schemas.microsoft.com/office/drawing/2010/main" val="0"/>
              </a:ext>
            </a:extLst>
          </a:blip>
          <a:srcRect l="39016" t="40247" r="41713" b="32669"/>
          <a:stretch/>
        </p:blipFill>
        <p:spPr>
          <a:xfrm>
            <a:off x="3872602" y="1622225"/>
            <a:ext cx="1398792" cy="1474402"/>
          </a:xfrm>
          <a:prstGeom prst="rect">
            <a:avLst/>
          </a:prstGeom>
        </p:spPr>
      </p:pic>
      <p:pic>
        <p:nvPicPr>
          <p:cNvPr id="39" name="Imagem 38" descr="Mesa com livros em cima&#10;&#10;Descrição gerada automaticamente com confiança baixa">
            <a:extLst>
              <a:ext uri="{FF2B5EF4-FFF2-40B4-BE49-F238E27FC236}">
                <a16:creationId xmlns:a16="http://schemas.microsoft.com/office/drawing/2014/main" id="{0BDA5E1F-A0A6-4CD2-BB20-9D2C139F216E}"/>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42127" b="65238" l="48163" r="61175"/>
                    </a14:imgEffect>
                    <a14:imgEffect>
                      <a14:brightnessContrast bright="20000"/>
                    </a14:imgEffect>
                  </a14:imgLayer>
                </a14:imgProps>
              </a:ext>
              <a:ext uri="{28A0092B-C50C-407E-A947-70E740481C1C}">
                <a14:useLocalDpi xmlns:a14="http://schemas.microsoft.com/office/drawing/2010/main" val="0"/>
              </a:ext>
            </a:extLst>
          </a:blip>
          <a:srcRect l="46537" t="39238" r="37199" b="31873"/>
          <a:stretch/>
        </p:blipFill>
        <p:spPr>
          <a:xfrm>
            <a:off x="926592" y="1620471"/>
            <a:ext cx="1153561" cy="1536738"/>
          </a:xfrm>
          <a:prstGeom prst="rect">
            <a:avLst/>
          </a:prstGeom>
        </p:spPr>
      </p:pic>
      <p:sp>
        <p:nvSpPr>
          <p:cNvPr id="3" name="CaixaDeTexto 2">
            <a:extLst>
              <a:ext uri="{FF2B5EF4-FFF2-40B4-BE49-F238E27FC236}">
                <a16:creationId xmlns:a16="http://schemas.microsoft.com/office/drawing/2014/main" id="{5D41D8BA-5AC6-465D-9D4D-2C804017B4D3}"/>
              </a:ext>
            </a:extLst>
          </p:cNvPr>
          <p:cNvSpPr txBox="1"/>
          <p:nvPr/>
        </p:nvSpPr>
        <p:spPr>
          <a:xfrm>
            <a:off x="2731669" y="3995027"/>
            <a:ext cx="766877" cy="369332"/>
          </a:xfrm>
          <a:prstGeom prst="rect">
            <a:avLst/>
          </a:prstGeom>
          <a:noFill/>
        </p:spPr>
        <p:txBody>
          <a:bodyPr wrap="none" rtlCol="0">
            <a:spAutoFit/>
          </a:bodyPr>
          <a:lstStyle/>
          <a:p>
            <a:r>
              <a:rPr lang="pt-BR" dirty="0"/>
              <a:t>“face”</a:t>
            </a:r>
          </a:p>
        </p:txBody>
      </p:sp>
      <p:sp>
        <p:nvSpPr>
          <p:cNvPr id="21" name="CaixaDeTexto 20">
            <a:extLst>
              <a:ext uri="{FF2B5EF4-FFF2-40B4-BE49-F238E27FC236}">
                <a16:creationId xmlns:a16="http://schemas.microsoft.com/office/drawing/2014/main" id="{0F747BC8-0FC3-4438-AFF5-86AAC474555D}"/>
              </a:ext>
            </a:extLst>
          </p:cNvPr>
          <p:cNvSpPr txBox="1"/>
          <p:nvPr/>
        </p:nvSpPr>
        <p:spPr>
          <a:xfrm>
            <a:off x="7310001" y="3050628"/>
            <a:ext cx="751616" cy="369332"/>
          </a:xfrm>
          <a:prstGeom prst="rect">
            <a:avLst/>
          </a:prstGeom>
          <a:noFill/>
        </p:spPr>
        <p:txBody>
          <a:bodyPr wrap="none" rtlCol="0">
            <a:spAutoFit/>
          </a:bodyPr>
          <a:lstStyle/>
          <a:p>
            <a:r>
              <a:rPr lang="pt-BR" dirty="0"/>
              <a:t>“side”</a:t>
            </a:r>
          </a:p>
        </p:txBody>
      </p:sp>
    </p:spTree>
    <p:extLst>
      <p:ext uri="{BB962C8B-B14F-4D97-AF65-F5344CB8AC3E}">
        <p14:creationId xmlns:p14="http://schemas.microsoft.com/office/powerpoint/2010/main" val="158151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5" grpId="0" animBg="1"/>
      <p:bldP spid="16" grpId="0"/>
      <p:bldP spid="17" grpId="0"/>
      <p:bldP spid="18" grpId="0"/>
      <p:bldP spid="19" grpId="0"/>
      <p:bldP spid="20" grpId="0" animBg="1"/>
      <p:bldP spid="22" grpId="0"/>
      <p:bldP spid="3" grpId="0"/>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descr="Gráfico, Gráfico de caixa estreita&#10;&#10;Descrição gerada automaticamente">
            <a:extLst>
              <a:ext uri="{FF2B5EF4-FFF2-40B4-BE49-F238E27FC236}">
                <a16:creationId xmlns:a16="http://schemas.microsoft.com/office/drawing/2014/main" id="{72CF2F8B-046B-0709-08F6-C06ACDA20F74}"/>
              </a:ext>
            </a:extLst>
          </p:cNvPr>
          <p:cNvPicPr>
            <a:picLocks noChangeAspect="1"/>
          </p:cNvPicPr>
          <p:nvPr/>
        </p:nvPicPr>
        <p:blipFill rotWithShape="1">
          <a:blip r:embed="rId2">
            <a:extLst>
              <a:ext uri="{28A0092B-C50C-407E-A947-70E740481C1C}">
                <a14:useLocalDpi xmlns:a14="http://schemas.microsoft.com/office/drawing/2010/main" val="0"/>
              </a:ext>
            </a:extLst>
          </a:blip>
          <a:srcRect l="6101" t="11944" r="-1288" b="9028"/>
          <a:stretch/>
        </p:blipFill>
        <p:spPr>
          <a:xfrm>
            <a:off x="1033462" y="1152525"/>
            <a:ext cx="7480348" cy="4798554"/>
          </a:xfrm>
          <a:prstGeom prst="rect">
            <a:avLst/>
          </a:prstGeom>
        </p:spPr>
      </p:pic>
      <p:sp>
        <p:nvSpPr>
          <p:cNvPr id="2" name="Espaço Reservado para Número de Slide 1">
            <a:extLst>
              <a:ext uri="{FF2B5EF4-FFF2-40B4-BE49-F238E27FC236}">
                <a16:creationId xmlns:a16="http://schemas.microsoft.com/office/drawing/2014/main" id="{F5D510FB-809A-8B13-0521-B43F58E20E9E}"/>
              </a:ext>
            </a:extLst>
          </p:cNvPr>
          <p:cNvSpPr>
            <a:spLocks noGrp="1"/>
          </p:cNvSpPr>
          <p:nvPr>
            <p:ph type="sldNum" sz="quarter" idx="4"/>
          </p:nvPr>
        </p:nvSpPr>
        <p:spPr/>
        <p:txBody>
          <a:bodyPr/>
          <a:lstStyle/>
          <a:p>
            <a:fld id="{9892FFFB-AE51-A74C-8150-E041A9400B6F}" type="slidenum">
              <a:rPr lang="pt-BR" smtClean="0"/>
              <a:pPr/>
              <a:t>30</a:t>
            </a:fld>
            <a:endParaRPr lang="pt-BR"/>
          </a:p>
        </p:txBody>
      </p:sp>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C2B42C61-DF8C-22BF-D2E9-8D5BEA763DD7}"/>
                  </a:ext>
                </a:extLst>
              </p:cNvPr>
              <p:cNvSpPr txBox="1"/>
              <p:nvPr/>
            </p:nvSpPr>
            <p:spPr>
              <a:xfrm>
                <a:off x="285178" y="3182778"/>
                <a:ext cx="480131"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sz="3200" b="0" i="1" smtClean="0">
                              <a:latin typeface="Cambria Math" panose="02040503050406030204" pitchFamily="18" charset="0"/>
                            </a:rPr>
                          </m:ctrlPr>
                        </m:sSubPr>
                        <m:e>
                          <m:r>
                            <a:rPr lang="pt-BR" sz="3200" b="0" i="1" smtClean="0">
                              <a:latin typeface="Cambria Math" panose="02040503050406030204" pitchFamily="18" charset="0"/>
                            </a:rPr>
                            <m:t>𝑃</m:t>
                          </m:r>
                        </m:e>
                        <m:sub>
                          <m:r>
                            <a:rPr lang="pt-BR" sz="3200" b="0" i="1" smtClean="0">
                              <a:latin typeface="Cambria Math" panose="02040503050406030204" pitchFamily="18" charset="0"/>
                            </a:rPr>
                            <m:t>𝑆</m:t>
                          </m:r>
                        </m:sub>
                      </m:sSub>
                    </m:oMath>
                  </m:oMathPara>
                </a14:m>
                <a:endParaRPr lang="pt-BR" sz="3200" dirty="0"/>
              </a:p>
            </p:txBody>
          </p:sp>
        </mc:Choice>
        <mc:Fallback xmlns="">
          <p:sp>
            <p:nvSpPr>
              <p:cNvPr id="5" name="CaixaDeTexto 4">
                <a:extLst>
                  <a:ext uri="{FF2B5EF4-FFF2-40B4-BE49-F238E27FC236}">
                    <a16:creationId xmlns:a16="http://schemas.microsoft.com/office/drawing/2014/main" id="{C2B42C61-DF8C-22BF-D2E9-8D5BEA763DD7}"/>
                  </a:ext>
                </a:extLst>
              </p:cNvPr>
              <p:cNvSpPr txBox="1">
                <a:spLocks noRot="1" noChangeAspect="1" noMove="1" noResize="1" noEditPoints="1" noAdjustHandles="1" noChangeArrowheads="1" noChangeShapeType="1" noTextEdit="1"/>
              </p:cNvSpPr>
              <p:nvPr/>
            </p:nvSpPr>
            <p:spPr>
              <a:xfrm>
                <a:off x="285178" y="3182778"/>
                <a:ext cx="480131" cy="49244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CaixaDeTexto 7">
                <a:extLst>
                  <a:ext uri="{FF2B5EF4-FFF2-40B4-BE49-F238E27FC236}">
                    <a16:creationId xmlns:a16="http://schemas.microsoft.com/office/drawing/2014/main" id="{0106F924-A1CE-586D-94D1-39AE75F0BEE2}"/>
                  </a:ext>
                </a:extLst>
              </p:cNvPr>
              <p:cNvSpPr txBox="1"/>
              <p:nvPr/>
            </p:nvSpPr>
            <p:spPr>
              <a:xfrm>
                <a:off x="3412879" y="906921"/>
                <a:ext cx="3357650" cy="369332"/>
              </a:xfrm>
              <a:prstGeom prst="rect">
                <a:avLst/>
              </a:prstGeom>
              <a:noFill/>
            </p:spPr>
            <p:txBody>
              <a:bodyPr wrap="none" rtlCol="0">
                <a:spAutoFit/>
              </a:bodyPr>
              <a:lstStyle/>
              <a:p>
                <a:pPr algn="ctr"/>
                <a:r>
                  <a:rPr lang="pt-BR" b="1" dirty="0"/>
                  <a:t>PU dice (polyurethane) – </a:t>
                </a:r>
                <a14:m>
                  <m:oMath xmlns:m="http://schemas.openxmlformats.org/officeDocument/2006/math">
                    <m:r>
                      <a:rPr lang="pt-BR" b="1" i="1" smtClean="0">
                        <a:latin typeface="Cambria Math" panose="02040503050406030204" pitchFamily="18" charset="0"/>
                      </a:rPr>
                      <m:t>𝑸</m:t>
                    </m:r>
                  </m:oMath>
                </a14:m>
                <a:r>
                  <a:rPr lang="pt-BR" b="1" dirty="0"/>
                  <a:t> = </a:t>
                </a:r>
                <a14:m>
                  <m:oMath xmlns:m="http://schemas.openxmlformats.org/officeDocument/2006/math">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𝟐</m:t>
                    </m:r>
                  </m:oMath>
                </a14:m>
                <a:endParaRPr lang="pt-BR" b="1" dirty="0"/>
              </a:p>
            </p:txBody>
          </p:sp>
        </mc:Choice>
        <mc:Fallback xmlns="">
          <p:sp>
            <p:nvSpPr>
              <p:cNvPr id="8" name="CaixaDeTexto 7">
                <a:extLst>
                  <a:ext uri="{FF2B5EF4-FFF2-40B4-BE49-F238E27FC236}">
                    <a16:creationId xmlns:a16="http://schemas.microsoft.com/office/drawing/2014/main" id="{0106F924-A1CE-586D-94D1-39AE75F0BEE2}"/>
                  </a:ext>
                </a:extLst>
              </p:cNvPr>
              <p:cNvSpPr txBox="1">
                <a:spLocks noRot="1" noChangeAspect="1" noMove="1" noResize="1" noEditPoints="1" noAdjustHandles="1" noChangeArrowheads="1" noChangeShapeType="1" noTextEdit="1"/>
              </p:cNvSpPr>
              <p:nvPr/>
            </p:nvSpPr>
            <p:spPr>
              <a:xfrm>
                <a:off x="3412879" y="906921"/>
                <a:ext cx="3357650" cy="369332"/>
              </a:xfrm>
              <a:prstGeom prst="rect">
                <a:avLst/>
              </a:prstGeom>
              <a:blipFill>
                <a:blip r:embed="rId4"/>
                <a:stretch>
                  <a:fillRect l="-1089"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4303D2C-E636-9866-011D-50B65C461ACB}"/>
                  </a:ext>
                </a:extLst>
              </p:cNvPr>
              <p:cNvSpPr txBox="1"/>
              <p:nvPr/>
            </p:nvSpPr>
            <p:spPr>
              <a:xfrm>
                <a:off x="4529627" y="5917002"/>
                <a:ext cx="1019062" cy="4924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sz="3200" b="0" i="1" smtClean="0">
                          <a:latin typeface="Cambria Math" panose="02040503050406030204" pitchFamily="18" charset="0"/>
                        </a:rPr>
                        <m:t>h</m:t>
                      </m:r>
                      <m:r>
                        <a:rPr lang="pt-BR" sz="3200" b="0" i="1" smtClean="0">
                          <a:latin typeface="Cambria Math" panose="02040503050406030204" pitchFamily="18" charset="0"/>
                        </a:rPr>
                        <m:t>(</m:t>
                      </m:r>
                      <m:r>
                        <a:rPr lang="pt-BR" sz="3200" b="0" i="1" smtClean="0">
                          <a:latin typeface="Cambria Math" panose="02040503050406030204" pitchFamily="18" charset="0"/>
                        </a:rPr>
                        <m:t>𝑚</m:t>
                      </m:r>
                      <m:r>
                        <a:rPr lang="pt-BR" sz="3200" b="0" i="1" smtClean="0">
                          <a:latin typeface="Cambria Math" panose="02040503050406030204" pitchFamily="18" charset="0"/>
                        </a:rPr>
                        <m:t>)</m:t>
                      </m:r>
                    </m:oMath>
                  </m:oMathPara>
                </a14:m>
                <a:endParaRPr lang="pt-BR" sz="3200" dirty="0"/>
              </a:p>
            </p:txBody>
          </p:sp>
        </mc:Choice>
        <mc:Fallback xmlns="">
          <p:sp>
            <p:nvSpPr>
              <p:cNvPr id="7" name="CaixaDeTexto 6">
                <a:extLst>
                  <a:ext uri="{FF2B5EF4-FFF2-40B4-BE49-F238E27FC236}">
                    <a16:creationId xmlns:a16="http://schemas.microsoft.com/office/drawing/2014/main" id="{B4303D2C-E636-9866-011D-50B65C461ACB}"/>
                  </a:ext>
                </a:extLst>
              </p:cNvPr>
              <p:cNvSpPr txBox="1">
                <a:spLocks noRot="1" noChangeAspect="1" noMove="1" noResize="1" noEditPoints="1" noAdjustHandles="1" noChangeArrowheads="1" noChangeShapeType="1" noTextEdit="1"/>
              </p:cNvSpPr>
              <p:nvPr/>
            </p:nvSpPr>
            <p:spPr>
              <a:xfrm>
                <a:off x="4529627" y="5917002"/>
                <a:ext cx="1019062" cy="492443"/>
              </a:xfrm>
              <a:prstGeom prst="rect">
                <a:avLst/>
              </a:prstGeom>
              <a:blipFill>
                <a:blip r:embed="rId6"/>
                <a:stretch>
                  <a:fillRect/>
                </a:stretch>
              </a:blipFill>
            </p:spPr>
            <p:txBody>
              <a:bodyPr/>
              <a:lstStyle/>
              <a:p>
                <a:r>
                  <a:rPr lang="pt-BR">
                    <a:noFill/>
                  </a:rPr>
                  <a:t> </a:t>
                </a:r>
              </a:p>
            </p:txBody>
          </p:sp>
        </mc:Fallback>
      </mc:AlternateContent>
      <p:cxnSp>
        <p:nvCxnSpPr>
          <p:cNvPr id="6" name="Conector de Seta Reta 5">
            <a:extLst>
              <a:ext uri="{FF2B5EF4-FFF2-40B4-BE49-F238E27FC236}">
                <a16:creationId xmlns:a16="http://schemas.microsoft.com/office/drawing/2014/main" id="{994E0F70-0F3B-A6F1-642A-CBEF88F95A44}"/>
              </a:ext>
            </a:extLst>
          </p:cNvPr>
          <p:cNvCxnSpPr>
            <a:cxnSpLocks/>
          </p:cNvCxnSpPr>
          <p:nvPr/>
        </p:nvCxnSpPr>
        <p:spPr>
          <a:xfrm>
            <a:off x="1811421" y="1417320"/>
            <a:ext cx="6061563" cy="3749040"/>
          </a:xfrm>
          <a:prstGeom prst="straightConnector1">
            <a:avLst/>
          </a:prstGeom>
          <a:ln w="57150">
            <a:solidFill>
              <a:srgbClr val="C00000"/>
            </a:solidFill>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D946C623-65F2-1341-E9E3-C9B4CB2F2AE4}"/>
                  </a:ext>
                </a:extLst>
              </p:cNvPr>
              <p:cNvSpPr txBox="1"/>
              <p:nvPr/>
            </p:nvSpPr>
            <p:spPr>
              <a:xfrm>
                <a:off x="3685727" y="1872855"/>
                <a:ext cx="2505002" cy="584775"/>
              </a:xfrm>
              <a:prstGeom prst="rect">
                <a:avLst/>
              </a:prstGeom>
              <a:noFill/>
              <a:ln w="38100">
                <a:solidFill>
                  <a:srgbClr val="C00000"/>
                </a:solidFill>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sz="3200" b="1" i="1" smtClean="0">
                          <a:solidFill>
                            <a:srgbClr val="C00000"/>
                          </a:solidFill>
                          <a:latin typeface="Cambria Math" panose="02040503050406030204" pitchFamily="18" charset="0"/>
                        </a:rPr>
                        <m:t>𝒉</m:t>
                      </m:r>
                      <m:r>
                        <a:rPr lang="pt-BR" sz="3200" b="1" i="1" smtClean="0">
                          <a:solidFill>
                            <a:srgbClr val="C00000"/>
                          </a:solidFill>
                          <a:latin typeface="Cambria Math" panose="02040503050406030204" pitchFamily="18" charset="0"/>
                          <a:ea typeface="Cambria Math" panose="02040503050406030204" pitchFamily="18" charset="0"/>
                        </a:rPr>
                        <m:t>↑ ⇒</m:t>
                      </m:r>
                      <m:sSub>
                        <m:sSubPr>
                          <m:ctrlPr>
                            <a:rPr lang="pt-BR" sz="3200" b="1" i="1" smtClean="0">
                              <a:solidFill>
                                <a:srgbClr val="C00000"/>
                              </a:solidFill>
                              <a:latin typeface="Cambria Math" panose="02040503050406030204" pitchFamily="18" charset="0"/>
                              <a:ea typeface="Cambria Math" panose="02040503050406030204" pitchFamily="18" charset="0"/>
                            </a:rPr>
                          </m:ctrlPr>
                        </m:sSubPr>
                        <m:e>
                          <m:r>
                            <a:rPr lang="pt-BR" sz="3200" b="1" i="1" smtClean="0">
                              <a:solidFill>
                                <a:srgbClr val="C00000"/>
                              </a:solidFill>
                              <a:latin typeface="Cambria Math" panose="02040503050406030204" pitchFamily="18" charset="0"/>
                              <a:ea typeface="Cambria Math" panose="02040503050406030204" pitchFamily="18" charset="0"/>
                            </a:rPr>
                            <m:t>𝑷</m:t>
                          </m:r>
                        </m:e>
                        <m:sub>
                          <m:r>
                            <a:rPr lang="pt-BR" sz="3200" b="1" i="1" smtClean="0">
                              <a:solidFill>
                                <a:srgbClr val="C00000"/>
                              </a:solidFill>
                              <a:latin typeface="Cambria Math" panose="02040503050406030204" pitchFamily="18" charset="0"/>
                              <a:ea typeface="Cambria Math" panose="02040503050406030204" pitchFamily="18" charset="0"/>
                            </a:rPr>
                            <m:t>𝑺</m:t>
                          </m:r>
                        </m:sub>
                      </m:sSub>
                      <m:r>
                        <a:rPr lang="pt-BR" sz="3200" b="1" i="1">
                          <a:solidFill>
                            <a:srgbClr val="C00000"/>
                          </a:solidFill>
                          <a:latin typeface="Cambria Math" panose="02040503050406030204" pitchFamily="18" charset="0"/>
                          <a:ea typeface="Cambria Math" panose="02040503050406030204" pitchFamily="18" charset="0"/>
                        </a:rPr>
                        <m:t>↓</m:t>
                      </m:r>
                    </m:oMath>
                  </m:oMathPara>
                </a14:m>
                <a:endParaRPr lang="pt-BR" sz="3200" b="1" dirty="0">
                  <a:solidFill>
                    <a:srgbClr val="C00000"/>
                  </a:solidFill>
                </a:endParaRPr>
              </a:p>
            </p:txBody>
          </p:sp>
        </mc:Choice>
        <mc:Fallback xmlns="">
          <p:sp>
            <p:nvSpPr>
              <p:cNvPr id="11" name="CaixaDeTexto 10">
                <a:extLst>
                  <a:ext uri="{FF2B5EF4-FFF2-40B4-BE49-F238E27FC236}">
                    <a16:creationId xmlns:a16="http://schemas.microsoft.com/office/drawing/2014/main" id="{D946C623-65F2-1341-E9E3-C9B4CB2F2AE4}"/>
                  </a:ext>
                </a:extLst>
              </p:cNvPr>
              <p:cNvSpPr txBox="1">
                <a:spLocks noRot="1" noChangeAspect="1" noMove="1" noResize="1" noEditPoints="1" noAdjustHandles="1" noChangeArrowheads="1" noChangeShapeType="1" noTextEdit="1"/>
              </p:cNvSpPr>
              <p:nvPr/>
            </p:nvSpPr>
            <p:spPr>
              <a:xfrm>
                <a:off x="3685727" y="1872855"/>
                <a:ext cx="2505002" cy="584775"/>
              </a:xfrm>
              <a:prstGeom prst="rect">
                <a:avLst/>
              </a:prstGeom>
              <a:blipFill>
                <a:blip r:embed="rId7"/>
                <a:stretch>
                  <a:fillRect/>
                </a:stretch>
              </a:blipFill>
              <a:ln w="38100">
                <a:solidFill>
                  <a:srgbClr val="C00000"/>
                </a:solidFill>
              </a:ln>
            </p:spPr>
            <p:txBody>
              <a:bodyPr/>
              <a:lstStyle/>
              <a:p>
                <a:r>
                  <a:rPr lang="en-US">
                    <a:noFill/>
                  </a:rPr>
                  <a:t> </a:t>
                </a:r>
              </a:p>
            </p:txBody>
          </p:sp>
        </mc:Fallback>
      </mc:AlternateContent>
    </p:spTree>
    <p:extLst>
      <p:ext uri="{BB962C8B-B14F-4D97-AF65-F5344CB8AC3E}">
        <p14:creationId xmlns:p14="http://schemas.microsoft.com/office/powerpoint/2010/main" val="1503383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50654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21727692-C575-9EA7-5B6A-28978B76E1B0}"/>
              </a:ext>
            </a:extLst>
          </p:cNvPr>
          <p:cNvSpPr>
            <a:spLocks noGrp="1"/>
          </p:cNvSpPr>
          <p:nvPr>
            <p:ph type="sldNum" sz="quarter" idx="4"/>
          </p:nvPr>
        </p:nvSpPr>
        <p:spPr/>
        <p:txBody>
          <a:bodyPr/>
          <a:lstStyle/>
          <a:p>
            <a:fld id="{9892FFFB-AE51-A74C-8150-E041A9400B6F}" type="slidenum">
              <a:rPr lang="pt-BR" smtClean="0"/>
              <a:pPr/>
              <a:t>32</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5C837D16-9140-BD73-4C8D-046DCF4A573C}"/>
                  </a:ext>
                </a:extLst>
              </p:cNvPr>
              <p:cNvSpPr txBox="1"/>
              <p:nvPr/>
            </p:nvSpPr>
            <p:spPr>
              <a:xfrm>
                <a:off x="483829" y="1130709"/>
                <a:ext cx="6565900" cy="2446824"/>
              </a:xfrm>
              <a:prstGeom prst="rect">
                <a:avLst/>
              </a:prstGeom>
              <a:noFill/>
            </p:spPr>
            <p:txBody>
              <a:bodyPr wrap="none" rtlCol="0">
                <a:spAutoFit/>
              </a:bodyPr>
              <a:lstStyle/>
              <a:p>
                <a:pPr marL="285750" indent="-285750">
                  <a:lnSpc>
                    <a:spcPct val="250000"/>
                  </a:lnSpc>
                  <a:buFont typeface="Wingdings" panose="05000000000000000000" pitchFamily="2" charset="2"/>
                  <a:buChar char="v"/>
                </a:pPr>
                <a:r>
                  <a:rPr lang="pt-BR" dirty="0"/>
                  <a:t>“Fair” dice existis only for specific situations</a:t>
                </a:r>
              </a:p>
              <a:p>
                <a:pPr marL="285750" indent="-285750">
                  <a:lnSpc>
                    <a:spcPct val="250000"/>
                  </a:lnSpc>
                  <a:buFont typeface="Wingdings" panose="05000000000000000000" pitchFamily="2" charset="2"/>
                  <a:buChar char="v"/>
                </a:pPr>
                <a:r>
                  <a:rPr lang="pt-BR" dirty="0"/>
                  <a:t>At the machine: “fair” </a:t>
                </a:r>
                <a:r>
                  <a:rPr lang="pt-BR" dirty="0" err="1"/>
                  <a:t>ratio</a:t>
                </a:r>
                <a:r>
                  <a:rPr lang="pt-BR" dirty="0"/>
                  <a:t> </a:t>
                </a:r>
                <a:r>
                  <a:rPr lang="pt-BR" dirty="0" err="1"/>
                  <a:t>is</a:t>
                </a:r>
                <a:r>
                  <a:rPr lang="pt-BR" dirty="0"/>
                  <a:t> </a:t>
                </a:r>
                <a:r>
                  <a:rPr lang="pt-BR" dirty="0" err="1"/>
                  <a:t>near</a:t>
                </a:r>
                <a:r>
                  <a:rPr lang="pt-BR" dirty="0"/>
                  <a:t> to  </a:t>
                </a:r>
                <a14:m>
                  <m:oMath xmlns:m="http://schemas.openxmlformats.org/officeDocument/2006/math">
                    <m:r>
                      <a:rPr lang="pt-BR" i="1">
                        <a:latin typeface="Cambria Math" panose="02040503050406030204" pitchFamily="18" charset="0"/>
                      </a:rPr>
                      <m:t>𝑄</m:t>
                    </m:r>
                    <m:r>
                      <a:rPr lang="pt-BR" i="1">
                        <a:latin typeface="Cambria Math" panose="02040503050406030204" pitchFamily="18" charset="0"/>
                      </a:rPr>
                      <m:t>=1.4</m:t>
                    </m:r>
                  </m:oMath>
                </a14:m>
                <a:r>
                  <a:rPr lang="pt-BR" dirty="0"/>
                  <a:t> </a:t>
                </a:r>
              </a:p>
              <a:p>
                <a:pPr marL="285750" indent="-285750">
                  <a:lnSpc>
                    <a:spcPct val="250000"/>
                  </a:lnSpc>
                  <a:buFont typeface="Wingdings" panose="05000000000000000000" pitchFamily="2" charset="2"/>
                  <a:buChar char="v"/>
                </a:pPr>
                <a:r>
                  <a:rPr lang="pt-BR" b="0" dirty="0"/>
                  <a:t>Changes of </a:t>
                </a:r>
                <a14:m>
                  <m:oMath xmlns:m="http://schemas.openxmlformats.org/officeDocument/2006/math">
                    <m:r>
                      <a:rPr lang="pt-BR" b="0" i="1" smtClean="0">
                        <a:latin typeface="Cambria Math" panose="02040503050406030204" pitchFamily="18" charset="0"/>
                      </a:rPr>
                      <m:t>𝛽</m:t>
                    </m:r>
                  </m:oMath>
                </a14:m>
                <a:r>
                  <a:rPr lang="pt-BR" dirty="0"/>
                  <a:t> drastically affect the results, allowing manipulations</a:t>
                </a:r>
              </a:p>
              <a:p>
                <a:pPr marL="285750" indent="-285750">
                  <a:buFont typeface="Wingdings" panose="05000000000000000000" pitchFamily="2" charset="2"/>
                  <a:buChar char="v"/>
                </a:pPr>
                <a:endParaRPr lang="pt-BR" dirty="0"/>
              </a:p>
            </p:txBody>
          </p:sp>
        </mc:Choice>
        <mc:Fallback xmlns="">
          <p:sp>
            <p:nvSpPr>
              <p:cNvPr id="3" name="CaixaDeTexto 2">
                <a:extLst>
                  <a:ext uri="{FF2B5EF4-FFF2-40B4-BE49-F238E27FC236}">
                    <a16:creationId xmlns:a16="http://schemas.microsoft.com/office/drawing/2014/main" id="{5C837D16-9140-BD73-4C8D-046DCF4A573C}"/>
                  </a:ext>
                </a:extLst>
              </p:cNvPr>
              <p:cNvSpPr txBox="1">
                <a:spLocks noRot="1" noChangeAspect="1" noMove="1" noResize="1" noEditPoints="1" noAdjustHandles="1" noChangeArrowheads="1" noChangeShapeType="1" noTextEdit="1"/>
              </p:cNvSpPr>
              <p:nvPr/>
            </p:nvSpPr>
            <p:spPr>
              <a:xfrm>
                <a:off x="483829" y="1130709"/>
                <a:ext cx="6565900" cy="2446824"/>
              </a:xfrm>
              <a:prstGeom prst="rect">
                <a:avLst/>
              </a:prstGeom>
              <a:blipFill>
                <a:blip r:embed="rId2"/>
                <a:stretch>
                  <a:fillRect l="-557" r="-1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DEAFA2D-B9F8-8D83-639C-0511E03E08EB}"/>
                  </a:ext>
                </a:extLst>
              </p:cNvPr>
              <p:cNvSpPr txBox="1"/>
              <p:nvPr/>
            </p:nvSpPr>
            <p:spPr>
              <a:xfrm>
                <a:off x="483829" y="3510587"/>
                <a:ext cx="8296377" cy="2940549"/>
              </a:xfrm>
              <a:prstGeom prst="rect">
                <a:avLst/>
              </a:prstGeom>
              <a:noFill/>
            </p:spPr>
            <p:txBody>
              <a:bodyPr wrap="square" rtlCol="0">
                <a:spAutoFit/>
              </a:bodyPr>
              <a:lstStyle/>
              <a:p>
                <a:pPr>
                  <a:lnSpc>
                    <a:spcPct val="175000"/>
                  </a:lnSpc>
                </a:pPr>
                <a:r>
                  <a:rPr lang="pt-BR" b="1" dirty="0"/>
                  <a:t>Extra:</a:t>
                </a:r>
              </a:p>
              <a:p>
                <a:pPr marL="285750" indent="-285750">
                  <a:lnSpc>
                    <a:spcPct val="175000"/>
                  </a:lnSpc>
                  <a:buFont typeface="Wingdings" panose="05000000000000000000" pitchFamily="2" charset="2"/>
                  <a:buChar char="v"/>
                </a:pPr>
                <a:r>
                  <a:rPr lang="pt-BR" dirty="0"/>
                  <a:t>With certain adaptations, the theory can be applied to other solid shapes</a:t>
                </a:r>
              </a:p>
              <a:p>
                <a:pPr marL="285750" indent="-285750">
                  <a:lnSpc>
                    <a:spcPct val="175000"/>
                  </a:lnSpc>
                  <a:buFont typeface="Wingdings" panose="05000000000000000000" pitchFamily="2" charset="2"/>
                  <a:buChar char="v"/>
                </a:pPr>
                <a:r>
                  <a:rPr lang="pt-BR" dirty="0"/>
                  <a:t>Applying this theory to conventional dice, it is possible to prove that they are fair regardless of changes in </a:t>
                </a:r>
                <a14:m>
                  <m:oMath xmlns:m="http://schemas.openxmlformats.org/officeDocument/2006/math">
                    <m:r>
                      <a:rPr lang="pt-BR" b="0" i="1" smtClean="0">
                        <a:latin typeface="Cambria Math" panose="02040503050406030204" pitchFamily="18" charset="0"/>
                      </a:rPr>
                      <m:t>𝛽</m:t>
                    </m:r>
                  </m:oMath>
                </a14:m>
                <a:endParaRPr lang="pt-BR" dirty="0"/>
              </a:p>
              <a:p>
                <a:pPr marL="285750" indent="-285750">
                  <a:lnSpc>
                    <a:spcPct val="175000"/>
                  </a:lnSpc>
                  <a:buFont typeface="Wingdings" panose="05000000000000000000" pitchFamily="2" charset="2"/>
                  <a:buChar char="v"/>
                </a:pPr>
                <a:r>
                  <a:rPr lang="pt-BR" dirty="0"/>
                  <a:t>Changes in the distribution of mass could generate a biased dice </a:t>
                </a:r>
              </a:p>
              <a:p>
                <a:pPr marL="285750" indent="-285750">
                  <a:lnSpc>
                    <a:spcPct val="175000"/>
                  </a:lnSpc>
                  <a:buFont typeface="Wingdings" panose="05000000000000000000" pitchFamily="2" charset="2"/>
                  <a:buChar char="v"/>
                </a:pPr>
                <a:endParaRPr lang="pt-BR" dirty="0"/>
              </a:p>
            </p:txBody>
          </p:sp>
        </mc:Choice>
        <mc:Fallback xmlns="">
          <p:sp>
            <p:nvSpPr>
              <p:cNvPr id="4" name="CaixaDeTexto 3">
                <a:extLst>
                  <a:ext uri="{FF2B5EF4-FFF2-40B4-BE49-F238E27FC236}">
                    <a16:creationId xmlns:a16="http://schemas.microsoft.com/office/drawing/2014/main" id="{2DEAFA2D-B9F8-8D83-639C-0511E03E08EB}"/>
                  </a:ext>
                </a:extLst>
              </p:cNvPr>
              <p:cNvSpPr txBox="1">
                <a:spLocks noRot="1" noChangeAspect="1" noMove="1" noResize="1" noEditPoints="1" noAdjustHandles="1" noChangeArrowheads="1" noChangeShapeType="1" noTextEdit="1"/>
              </p:cNvSpPr>
              <p:nvPr/>
            </p:nvSpPr>
            <p:spPr>
              <a:xfrm>
                <a:off x="483829" y="3510587"/>
                <a:ext cx="8296377" cy="2940549"/>
              </a:xfrm>
              <a:prstGeom prst="rect">
                <a:avLst/>
              </a:prstGeom>
              <a:blipFill>
                <a:blip r:embed="rId3"/>
                <a:stretch>
                  <a:fillRect l="-588"/>
                </a:stretch>
              </a:blipFill>
            </p:spPr>
            <p:txBody>
              <a:bodyPr/>
              <a:lstStyle/>
              <a:p>
                <a:r>
                  <a:rPr lang="pt-BR">
                    <a:noFill/>
                  </a:rPr>
                  <a:t> </a:t>
                </a:r>
              </a:p>
            </p:txBody>
          </p:sp>
        </mc:Fallback>
      </mc:AlternateContent>
    </p:spTree>
    <p:extLst>
      <p:ext uri="{BB962C8B-B14F-4D97-AF65-F5344CB8AC3E}">
        <p14:creationId xmlns:p14="http://schemas.microsoft.com/office/powerpoint/2010/main" val="337662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32078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A7BB8C23-53D8-CF53-41AF-C65D2DAFB56D}"/>
              </a:ext>
            </a:extLst>
          </p:cNvPr>
          <p:cNvSpPr txBox="1"/>
          <p:nvPr/>
        </p:nvSpPr>
        <p:spPr>
          <a:xfrm>
            <a:off x="5286375" y="6643688"/>
            <a:ext cx="184731" cy="369332"/>
          </a:xfrm>
          <a:prstGeom prst="rect">
            <a:avLst/>
          </a:prstGeom>
          <a:noFill/>
        </p:spPr>
        <p:txBody>
          <a:bodyPr wrap="none" rtlCol="0">
            <a:spAutoFit/>
          </a:bodyPr>
          <a:lstStyle/>
          <a:p>
            <a:endParaRPr lang="pt-BR" dirty="0"/>
          </a:p>
        </p:txBody>
      </p:sp>
      <p:sp>
        <p:nvSpPr>
          <p:cNvPr id="10" name="Espaço Reservado para Número de Slide 1">
            <a:extLst>
              <a:ext uri="{FF2B5EF4-FFF2-40B4-BE49-F238E27FC236}">
                <a16:creationId xmlns:a16="http://schemas.microsoft.com/office/drawing/2014/main" id="{930A5ECE-88CB-C0B3-C971-9ECF59EA195A}"/>
              </a:ext>
            </a:extLst>
          </p:cNvPr>
          <p:cNvSpPr>
            <a:spLocks noGrp="1"/>
          </p:cNvSpPr>
          <p:nvPr>
            <p:ph type="sldNum" sz="quarter" idx="4294967295"/>
          </p:nvPr>
        </p:nvSpPr>
        <p:spPr>
          <a:xfrm>
            <a:off x="8666163" y="6464300"/>
            <a:ext cx="477837" cy="365125"/>
          </a:xfrm>
        </p:spPr>
        <p:txBody>
          <a:bodyPr/>
          <a:lstStyle/>
          <a:p>
            <a:fld id="{9892FFFB-AE51-A74C-8150-E041A9400B6F}" type="slidenum">
              <a:rPr lang="pt-BR" smtClean="0"/>
              <a:pPr/>
              <a:t>34</a:t>
            </a:fld>
            <a:endParaRPr lang="pt-BR" dirty="0"/>
          </a:p>
        </p:txBody>
      </p:sp>
      <p:sp>
        <p:nvSpPr>
          <p:cNvPr id="11" name="CaixaDeTexto 10">
            <a:extLst>
              <a:ext uri="{FF2B5EF4-FFF2-40B4-BE49-F238E27FC236}">
                <a16:creationId xmlns:a16="http://schemas.microsoft.com/office/drawing/2014/main" id="{B877E00C-4054-D021-0576-880D1CB40A9A}"/>
              </a:ext>
            </a:extLst>
          </p:cNvPr>
          <p:cNvSpPr txBox="1"/>
          <p:nvPr/>
        </p:nvSpPr>
        <p:spPr>
          <a:xfrm>
            <a:off x="76200" y="619125"/>
            <a:ext cx="3331746" cy="369332"/>
          </a:xfrm>
          <a:prstGeom prst="rect">
            <a:avLst/>
          </a:prstGeom>
          <a:noFill/>
        </p:spPr>
        <p:txBody>
          <a:bodyPr wrap="none" rtlCol="0">
            <a:spAutoFit/>
          </a:bodyPr>
          <a:lstStyle/>
          <a:p>
            <a:r>
              <a:rPr lang="pt-BR" b="1" u="sng" dirty="0"/>
              <a:t>Cálculo dos momentos de inércia</a:t>
            </a:r>
          </a:p>
        </p:txBody>
      </p:sp>
      <mc:AlternateContent xmlns:mc="http://schemas.openxmlformats.org/markup-compatibility/2006" xmlns:a14="http://schemas.microsoft.com/office/drawing/2010/main">
        <mc:Choice Requires="a14">
          <p:sp>
            <p:nvSpPr>
              <p:cNvPr id="2" name="CaixaDeTexto 1">
                <a:extLst>
                  <a:ext uri="{FF2B5EF4-FFF2-40B4-BE49-F238E27FC236}">
                    <a16:creationId xmlns:a16="http://schemas.microsoft.com/office/drawing/2014/main" id="{EC6BD07E-5D4B-6A4B-89BA-7469496F27AD}"/>
                  </a:ext>
                </a:extLst>
              </p:cNvPr>
              <p:cNvSpPr txBox="1"/>
              <p:nvPr/>
            </p:nvSpPr>
            <p:spPr>
              <a:xfrm>
                <a:off x="76200" y="1037618"/>
                <a:ext cx="718305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2</m:t>
                          </m:r>
                        </m:sub>
                      </m:sSub>
                      <m:r>
                        <a:rPr lang="pt-BR" b="0" i="1" smtClean="0">
                          <a:latin typeface="Cambria Math" panose="02040503050406030204" pitchFamily="18" charset="0"/>
                        </a:rPr>
                        <m:t>=</m:t>
                      </m:r>
                      <m:r>
                        <a:rPr lang="pt-BR" b="0" i="1" smtClean="0">
                          <a:latin typeface="Cambria Math" panose="02040503050406030204" pitchFamily="18" charset="0"/>
                        </a:rPr>
                        <m:t>𝐼</m:t>
                      </m:r>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i="1">
                              <a:latin typeface="Cambria Math" panose="02040503050406030204" pitchFamily="18" charset="0"/>
                            </a:rPr>
                          </m:ctrlPr>
                        </m:naryPr>
                        <m:sub/>
                        <m:sup/>
                        <m:e>
                          <m:sSup>
                            <m:sSupPr>
                              <m:ctrlPr>
                                <a:rPr lang="pt-BR" i="1">
                                  <a:latin typeface="Cambria Math" panose="02040503050406030204" pitchFamily="18" charset="0"/>
                                </a:rPr>
                              </m:ctrlPr>
                            </m:sSupPr>
                            <m:e>
                              <m:r>
                                <a:rPr lang="pt-BR" i="1">
                                  <a:latin typeface="Cambria Math" panose="02040503050406030204" pitchFamily="18" charset="0"/>
                                </a:rPr>
                                <m:t>𝑟</m:t>
                              </m:r>
                            </m:e>
                            <m:sup>
                              <m:r>
                                <a:rPr lang="pt-BR" i="1">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𝑦</m:t>
                                          </m:r>
                                        </m:e>
                                        <m:sup>
                                          <m:r>
                                            <a:rPr lang="pt-BR" b="0" i="1" smtClean="0">
                                              <a:latin typeface="Cambria Math" panose="02040503050406030204" pitchFamily="18" charset="0"/>
                                            </a:rPr>
                                            <m:t>2</m:t>
                                          </m:r>
                                        </m:sup>
                                      </m:sSup>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oMath>
                  </m:oMathPara>
                </a14:m>
                <a:endParaRPr lang="pt-BR" dirty="0"/>
              </a:p>
            </p:txBody>
          </p:sp>
        </mc:Choice>
        <mc:Fallback xmlns="">
          <p:sp>
            <p:nvSpPr>
              <p:cNvPr id="2" name="CaixaDeTexto 1">
                <a:extLst>
                  <a:ext uri="{FF2B5EF4-FFF2-40B4-BE49-F238E27FC236}">
                    <a16:creationId xmlns:a16="http://schemas.microsoft.com/office/drawing/2014/main" id="{EC6BD07E-5D4B-6A4B-89BA-7469496F27AD}"/>
                  </a:ext>
                </a:extLst>
              </p:cNvPr>
              <p:cNvSpPr txBox="1">
                <a:spLocks noRot="1" noChangeAspect="1" noMove="1" noResize="1" noEditPoints="1" noAdjustHandles="1" noChangeArrowheads="1" noChangeShapeType="1" noTextEdit="1"/>
              </p:cNvSpPr>
              <p:nvPr/>
            </p:nvSpPr>
            <p:spPr>
              <a:xfrm>
                <a:off x="76200" y="1037618"/>
                <a:ext cx="7183057" cy="823367"/>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976F3C59-5811-1D32-9DE4-1B369058066C}"/>
                  </a:ext>
                </a:extLst>
              </p:cNvPr>
              <p:cNvSpPr txBox="1"/>
              <p:nvPr/>
            </p:nvSpPr>
            <p:spPr>
              <a:xfrm>
                <a:off x="76200" y="4822303"/>
                <a:ext cx="7961667" cy="823367"/>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r>
                            <a:rPr lang="pt-BR" b="0" i="1" smtClean="0">
                              <a:latin typeface="Cambria Math" panose="02040503050406030204" pitchFamily="18" charset="0"/>
                            </a:rPr>
                            <m:t>𝑟</m:t>
                          </m:r>
                          <m:r>
                            <a:rPr lang="pt-BR" b="0" i="1" smtClean="0">
                              <a:latin typeface="Cambria Math" panose="02040503050406030204" pitchFamily="18" charset="0"/>
                            </a:rPr>
                            <m:t>² </m:t>
                          </m:r>
                          <m:r>
                            <a:rPr lang="pt-BR" b="0" i="1" smtClean="0">
                              <a:latin typeface="Cambria Math" panose="02040503050406030204" pitchFamily="18" charset="0"/>
                            </a:rPr>
                            <m:t>𝑑𝑚</m:t>
                          </m:r>
                        </m:e>
                      </m:nary>
                      <m:r>
                        <a:rPr lang="pt-BR" b="0" i="1" smtClean="0">
                          <a:latin typeface="Cambria Math" panose="02040503050406030204" pitchFamily="18" charset="0"/>
                        </a:rPr>
                        <m:t>=</m:t>
                      </m:r>
                      <m:nary>
                        <m:naryPr>
                          <m:limLoc m:val="undOvr"/>
                          <m:subHide m:val="on"/>
                          <m:supHide m:val="on"/>
                          <m:ctrlPr>
                            <a:rPr lang="pt-BR" b="0" i="1" smtClean="0">
                              <a:latin typeface="Cambria Math" panose="02040503050406030204" pitchFamily="18" charset="0"/>
                            </a:rPr>
                          </m:ctrlPr>
                        </m:naryPr>
                        <m:sub/>
                        <m:sup/>
                        <m:e>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 </m:t>
                          </m:r>
                          <m:r>
                            <a:rPr lang="pt-BR" b="0" i="1" smtClean="0">
                              <a:latin typeface="Cambria Math" panose="02040503050406030204" pitchFamily="18" charset="0"/>
                            </a:rPr>
                            <m:t>𝜎</m:t>
                          </m:r>
                          <m:r>
                            <a:rPr lang="pt-BR" b="0" i="1" smtClean="0">
                              <a:latin typeface="Cambria Math" panose="02040503050406030204" pitchFamily="18" charset="0"/>
                            </a:rPr>
                            <m:t> </m:t>
                          </m:r>
                          <m:r>
                            <a:rPr lang="pt-BR" b="0" i="1" smtClean="0">
                              <a:latin typeface="Cambria Math" panose="02040503050406030204" pitchFamily="18" charset="0"/>
                            </a:rPr>
                            <m:t>𝑑𝑉</m:t>
                          </m:r>
                        </m:e>
                      </m:nary>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r>
                            <a:rPr lang="pt-BR" b="0" i="1" smtClean="0">
                              <a:latin typeface="Cambria Math" panose="02040503050406030204" pitchFamily="18" charset="0"/>
                            </a:rPr>
                            <m:t>𝜌</m:t>
                          </m:r>
                          <m:r>
                            <a:rPr lang="pt-BR" b="0" i="1" smtClean="0">
                              <a:latin typeface="Cambria Math" panose="02040503050406030204" pitchFamily="18" charset="0"/>
                            </a:rPr>
                            <m:t>³ </m:t>
                          </m:r>
                          <m:r>
                            <a:rPr lang="pt-BR" b="0" i="1" smtClean="0">
                              <a:latin typeface="Cambria Math" panose="02040503050406030204" pitchFamily="18" charset="0"/>
                            </a:rPr>
                            <m:t>𝑑</m:t>
                          </m:r>
                          <m:r>
                            <a:rPr lang="pt-BR" b="0" i="1" smtClean="0">
                              <a:latin typeface="Cambria Math" panose="02040503050406030204" pitchFamily="18" charset="0"/>
                            </a:rPr>
                            <m:t>𝜌</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r>
                            <a:rPr lang="pt-BR" b="0" i="1" smtClean="0">
                              <a:latin typeface="Cambria Math" panose="02040503050406030204" pitchFamily="18" charset="0"/>
                            </a:rPr>
                            <m:t>𝑑𝑧</m:t>
                          </m:r>
                        </m:e>
                      </m:nary>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r>
                            <a:rPr lang="pt-BR" b="0" i="1" smtClean="0">
                              <a:latin typeface="Cambria Math" panose="02040503050406030204" pitchFamily="18" charset="0"/>
                            </a:rPr>
                            <m:t>2</m:t>
                          </m:r>
                          <m:r>
                            <a:rPr lang="pt-BR" b="0" i="1" smtClean="0">
                              <a:latin typeface="Cambria Math" panose="02040503050406030204" pitchFamily="18" charset="0"/>
                            </a:rPr>
                            <m:t>𝜋</m:t>
                          </m:r>
                          <m:r>
                            <a:rPr lang="pt-BR" b="0" i="1" smtClean="0">
                              <a:latin typeface="Cambria Math" panose="02040503050406030204" pitchFamily="18" charset="0"/>
                            </a:rPr>
                            <m:t>𝐻</m:t>
                          </m:r>
                        </m:num>
                        <m:den>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r>
                            <a:rPr lang="pt-BR" b="0" i="1" smtClean="0">
                              <a:latin typeface="Cambria Math" panose="02040503050406030204" pitchFamily="18" charset="0"/>
                            </a:rPr>
                            <m:t>𝐻</m:t>
                          </m:r>
                        </m:den>
                      </m:f>
                    </m:oMath>
                  </m:oMathPara>
                </a14:m>
                <a:endParaRPr lang="pt-BR" b="0" dirty="0"/>
              </a:p>
            </p:txBody>
          </p:sp>
        </mc:Choice>
        <mc:Fallback xmlns="">
          <p:sp>
            <p:nvSpPr>
              <p:cNvPr id="22" name="CaixaDeTexto 21">
                <a:extLst>
                  <a:ext uri="{FF2B5EF4-FFF2-40B4-BE49-F238E27FC236}">
                    <a16:creationId xmlns:a16="http://schemas.microsoft.com/office/drawing/2014/main" id="{976F3C59-5811-1D32-9DE4-1B369058066C}"/>
                  </a:ext>
                </a:extLst>
              </p:cNvPr>
              <p:cNvSpPr txBox="1">
                <a:spLocks noRot="1" noChangeAspect="1" noMove="1" noResize="1" noEditPoints="1" noAdjustHandles="1" noChangeArrowheads="1" noChangeShapeType="1" noTextEdit="1"/>
              </p:cNvSpPr>
              <p:nvPr/>
            </p:nvSpPr>
            <p:spPr>
              <a:xfrm>
                <a:off x="76200" y="4822303"/>
                <a:ext cx="7961667" cy="823367"/>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B75D7A1C-3EAD-2820-631D-F4DD9B50AD46}"/>
                  </a:ext>
                </a:extLst>
              </p:cNvPr>
              <p:cNvSpPr txBox="1"/>
              <p:nvPr/>
            </p:nvSpPr>
            <p:spPr>
              <a:xfrm>
                <a:off x="7997029" y="1201650"/>
                <a:ext cx="1049325" cy="5701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600" b="0" i="1" smtClean="0">
                              <a:solidFill>
                                <a:srgbClr val="0070C0"/>
                              </a:solidFill>
                              <a:latin typeface="Cambria Math" panose="02040503050406030204" pitchFamily="18" charset="0"/>
                            </a:rPr>
                          </m:ctrlPr>
                        </m:borderBoxPr>
                        <m:e>
                          <m:r>
                            <a:rPr lang="pt-BR" sz="1600" i="1">
                              <a:solidFill>
                                <a:srgbClr val="0070C0"/>
                              </a:solidFill>
                              <a:latin typeface="Cambria Math" panose="02040503050406030204" pitchFamily="18" charset="0"/>
                            </a:rPr>
                            <m:t>𝜎</m:t>
                          </m:r>
                          <m:r>
                            <a:rPr lang="pt-BR" sz="1600" i="1">
                              <a:solidFill>
                                <a:srgbClr val="0070C0"/>
                              </a:solidFill>
                              <a:latin typeface="Cambria Math" panose="02040503050406030204" pitchFamily="18" charset="0"/>
                            </a:rPr>
                            <m:t>=</m:t>
                          </m:r>
                          <m:f>
                            <m:fPr>
                              <m:ctrlPr>
                                <a:rPr lang="pt-BR" sz="1600" i="1">
                                  <a:solidFill>
                                    <a:srgbClr val="0070C0"/>
                                  </a:solidFill>
                                  <a:latin typeface="Cambria Math" panose="02040503050406030204" pitchFamily="18" charset="0"/>
                                </a:rPr>
                              </m:ctrlPr>
                            </m:fPr>
                            <m:num>
                              <m:r>
                                <a:rPr lang="pt-BR" sz="1600" i="1">
                                  <a:solidFill>
                                    <a:srgbClr val="0070C0"/>
                                  </a:solidFill>
                                  <a:latin typeface="Cambria Math" panose="02040503050406030204" pitchFamily="18" charset="0"/>
                                </a:rPr>
                                <m:t>𝑀</m:t>
                              </m:r>
                            </m:num>
                            <m:den>
                              <m:r>
                                <a:rPr lang="pt-BR" sz="1600" i="1">
                                  <a:solidFill>
                                    <a:srgbClr val="0070C0"/>
                                  </a:solidFill>
                                  <a:latin typeface="Cambria Math" panose="02040503050406030204" pitchFamily="18" charset="0"/>
                                </a:rPr>
                                <m:t>𝜋</m:t>
                              </m:r>
                              <m:sSup>
                                <m:sSupPr>
                                  <m:ctrlPr>
                                    <a:rPr lang="pt-BR" sz="1600" i="1">
                                      <a:solidFill>
                                        <a:srgbClr val="0070C0"/>
                                      </a:solidFill>
                                      <a:latin typeface="Cambria Math" panose="02040503050406030204" pitchFamily="18" charset="0"/>
                                    </a:rPr>
                                  </m:ctrlPr>
                                </m:sSupPr>
                                <m:e>
                                  <m:r>
                                    <a:rPr lang="pt-BR" sz="1600" i="1">
                                      <a:solidFill>
                                        <a:srgbClr val="0070C0"/>
                                      </a:solidFill>
                                      <a:latin typeface="Cambria Math" panose="02040503050406030204" pitchFamily="18" charset="0"/>
                                    </a:rPr>
                                    <m:t>𝑅</m:t>
                                  </m:r>
                                </m:e>
                                <m:sup>
                                  <m:r>
                                    <a:rPr lang="pt-BR" sz="1600" i="1">
                                      <a:solidFill>
                                        <a:srgbClr val="0070C0"/>
                                      </a:solidFill>
                                      <a:latin typeface="Cambria Math" panose="02040503050406030204" pitchFamily="18" charset="0"/>
                                    </a:rPr>
                                    <m:t>2</m:t>
                                  </m:r>
                                </m:sup>
                              </m:sSup>
                              <m:r>
                                <a:rPr lang="pt-BR" sz="1600" i="1">
                                  <a:solidFill>
                                    <a:srgbClr val="0070C0"/>
                                  </a:solidFill>
                                  <a:latin typeface="Cambria Math" panose="02040503050406030204" pitchFamily="18" charset="0"/>
                                </a:rPr>
                                <m:t>𝐻</m:t>
                              </m:r>
                            </m:den>
                          </m:f>
                        </m:e>
                      </m:borderBox>
                    </m:oMath>
                  </m:oMathPara>
                </a14:m>
                <a:endParaRPr lang="pt-BR" sz="1600" dirty="0">
                  <a:solidFill>
                    <a:srgbClr val="0070C0"/>
                  </a:solidFill>
                </a:endParaRPr>
              </a:p>
            </p:txBody>
          </p:sp>
        </mc:Choice>
        <mc:Fallback xmlns="">
          <p:sp>
            <p:nvSpPr>
              <p:cNvPr id="23" name="CaixaDeTexto 22">
                <a:extLst>
                  <a:ext uri="{FF2B5EF4-FFF2-40B4-BE49-F238E27FC236}">
                    <a16:creationId xmlns:a16="http://schemas.microsoft.com/office/drawing/2014/main" id="{B75D7A1C-3EAD-2820-631D-F4DD9B50AD46}"/>
                  </a:ext>
                </a:extLst>
              </p:cNvPr>
              <p:cNvSpPr txBox="1">
                <a:spLocks noRot="1" noChangeAspect="1" noMove="1" noResize="1" noEditPoints="1" noAdjustHandles="1" noChangeArrowheads="1" noChangeShapeType="1" noTextEdit="1"/>
              </p:cNvSpPr>
              <p:nvPr/>
            </p:nvSpPr>
            <p:spPr>
              <a:xfrm>
                <a:off x="7997029" y="1201650"/>
                <a:ext cx="1049325" cy="57015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4" name="CaixaDeTexto 23">
                <a:extLst>
                  <a:ext uri="{FF2B5EF4-FFF2-40B4-BE49-F238E27FC236}">
                    <a16:creationId xmlns:a16="http://schemas.microsoft.com/office/drawing/2014/main" id="{735D7E39-64A3-9D34-EFE3-014E2649C75D}"/>
                  </a:ext>
                </a:extLst>
              </p:cNvPr>
              <p:cNvSpPr txBox="1"/>
              <p:nvPr/>
            </p:nvSpPr>
            <p:spPr>
              <a:xfrm>
                <a:off x="0" y="1805671"/>
                <a:ext cx="9144000" cy="112806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b="0" i="1" smtClean="0">
                          <a:latin typeface="Cambria Math" panose="02040503050406030204" pitchFamily="18" charset="0"/>
                        </a:rPr>
                        <m:t>𝜎</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𝑅</m:t>
                              </m:r>
                            </m:sup>
                            <m:e>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m:t>
                                  </m:r>
                                  <m:f>
                                    <m:fPr>
                                      <m:ctrlPr>
                                        <a:rPr lang="pt-BR" b="0" i="1" smtClean="0">
                                          <a:latin typeface="Cambria Math" panose="02040503050406030204" pitchFamily="18" charset="0"/>
                                        </a:rPr>
                                      </m:ctrlPr>
                                    </m:fPr>
                                    <m:num>
                                      <m:r>
                                        <m:rPr>
                                          <m:brk m:alnAt="23"/>
                                        </m:rPr>
                                        <a:rPr lang="pt-BR" b="0" i="1" smtClean="0">
                                          <a:latin typeface="Cambria Math" panose="02040503050406030204" pitchFamily="18" charset="0"/>
                                        </a:rPr>
                                        <m:t>𝐻</m:t>
                                      </m:r>
                                    </m:num>
                                    <m:den>
                                      <m:r>
                                        <m:rPr>
                                          <m:brk m:alnAt="23"/>
                                        </m:rPr>
                                        <a:rPr lang="pt-BR" b="0" i="1" smtClean="0">
                                          <a:latin typeface="Cambria Math" panose="02040503050406030204" pitchFamily="18" charset="0"/>
                                        </a:rPr>
                                        <m:t>2</m:t>
                                      </m:r>
                                    </m:den>
                                  </m:f>
                                </m:sub>
                                <m:sup>
                                  <m:f>
                                    <m:fPr>
                                      <m:ctrlPr>
                                        <a:rPr lang="pt-BR" b="0" i="1" smtClean="0">
                                          <a:latin typeface="Cambria Math" panose="02040503050406030204" pitchFamily="18" charset="0"/>
                                        </a:rPr>
                                      </m:ctrlPr>
                                    </m:fPr>
                                    <m:num>
                                      <m:r>
                                        <a:rPr lang="pt-BR" b="0" i="1" smtClean="0">
                                          <a:latin typeface="Cambria Math" panose="02040503050406030204" pitchFamily="18" charset="0"/>
                                        </a:rPr>
                                        <m:t>𝐻</m:t>
                                      </m:r>
                                    </m:num>
                                    <m:den>
                                      <m:r>
                                        <a:rPr lang="pt-BR" b="0" i="1" smtClean="0">
                                          <a:latin typeface="Cambria Math" panose="02040503050406030204" pitchFamily="18" charset="0"/>
                                        </a:rPr>
                                        <m:t>2</m:t>
                                      </m:r>
                                    </m:den>
                                  </m:f>
                                </m:sup>
                                <m:e>
                                  <m:d>
                                    <m:dPr>
                                      <m:ctrlPr>
                                        <a:rPr lang="pt-BR" b="0" i="1" smtClean="0">
                                          <a:latin typeface="Cambria Math" panose="02040503050406030204" pitchFamily="18" charset="0"/>
                                        </a:rPr>
                                      </m:ctrlPr>
                                    </m:dPr>
                                    <m:e>
                                      <m:sSup>
                                        <m:sSupPr>
                                          <m:ctrlPr>
                                            <a:rPr lang="pt-BR" b="0" i="1" smtClean="0">
                                              <a:latin typeface="Cambria Math" panose="02040503050406030204" pitchFamily="18" charset="0"/>
                                            </a:rPr>
                                          </m:ctrlPr>
                                        </m:sSupPr>
                                        <m:e>
                                          <m:r>
                                            <a:rPr lang="pt-BR" b="0" i="1" smtClean="0">
                                              <a:latin typeface="Cambria Math" panose="02040503050406030204" pitchFamily="18" charset="0"/>
                                            </a:rPr>
                                            <m:t>𝑧</m:t>
                                          </m:r>
                                        </m:e>
                                        <m:sup>
                                          <m:r>
                                            <a:rPr lang="pt-BR" b="0" i="1" smtClean="0">
                                              <a:latin typeface="Cambria Math" panose="02040503050406030204" pitchFamily="18" charset="0"/>
                                            </a:rPr>
                                            <m:t>2</m:t>
                                          </m:r>
                                        </m:sup>
                                      </m:s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𝜌</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sSup>
                                            <m:sSupPr>
                                              <m:ctrlPr>
                                                <a:rPr lang="pt-BR" b="0" i="1" smtClean="0">
                                                  <a:latin typeface="Cambria Math" panose="02040503050406030204" pitchFamily="18" charset="0"/>
                                                </a:rPr>
                                              </m:ctrlPr>
                                            </m:sSupPr>
                                            <m:e>
                                              <m:r>
                                                <m:rPr>
                                                  <m:sty m:val="p"/>
                                                </m:rPr>
                                                <a:rPr lang="pt-BR" b="0" i="0" smtClean="0">
                                                  <a:latin typeface="Cambria Math" panose="02040503050406030204" pitchFamily="18" charset="0"/>
                                                </a:rPr>
                                                <m:t>sin</m:t>
                                              </m:r>
                                            </m:e>
                                            <m:sup>
                                              <m:r>
                                                <a:rPr lang="pt-BR" b="0" i="1" smtClean="0">
                                                  <a:latin typeface="Cambria Math" panose="02040503050406030204" pitchFamily="18" charset="0"/>
                                                </a:rPr>
                                                <m:t>2</m:t>
                                              </m:r>
                                            </m:sup>
                                          </m:sSup>
                                        </m:fName>
                                        <m:e>
                                          <m:r>
                                            <a:rPr lang="pt-BR" b="0" i="1" smtClean="0">
                                              <a:latin typeface="Cambria Math" panose="02040503050406030204" pitchFamily="18" charset="0"/>
                                            </a:rPr>
                                            <m:t>𝜃</m:t>
                                          </m:r>
                                        </m:e>
                                      </m:func>
                                    </m:e>
                                  </m:d>
                                  <m:r>
                                    <a:rPr lang="pt-BR" b="0" i="1" smtClean="0">
                                      <a:latin typeface="Cambria Math" panose="02040503050406030204" pitchFamily="18" charset="0"/>
                                    </a:rPr>
                                    <m:t> </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𝑑𝑧</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𝜌</m:t>
                                  </m:r>
                                  <m:r>
                                    <a:rPr lang="pt-BR" b="0" i="1" smtClean="0">
                                      <a:latin typeface="Cambria Math" panose="02040503050406030204" pitchFamily="18" charset="0"/>
                                    </a:rPr>
                                    <m:t> </m:t>
                                  </m:r>
                                  <m:r>
                                    <a:rPr lang="pt-BR" b="0" i="1" smtClean="0">
                                      <a:latin typeface="Cambria Math" panose="02040503050406030204" pitchFamily="18" charset="0"/>
                                    </a:rPr>
                                    <m:t>𝑑</m:t>
                                  </m:r>
                                  <m:r>
                                    <a:rPr lang="pt-BR" b="0" i="1" smtClean="0">
                                      <a:latin typeface="Cambria Math" panose="02040503050406030204" pitchFamily="18" charset="0"/>
                                    </a:rPr>
                                    <m:t>𝜃</m:t>
                                  </m:r>
                                </m:e>
                              </m:nary>
                            </m:e>
                          </m:nary>
                        </m:e>
                      </m:nary>
                      <m:r>
                        <a:rPr lang="pt-BR" i="1">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𝑅</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num>
                                            <m:den>
                                              <m:r>
                                                <a:rPr lang="pt-BR" b="0" i="1" smtClean="0">
                                                  <a:latin typeface="Cambria Math" panose="02040503050406030204" pitchFamily="18" charset="0"/>
                                                </a:rPr>
                                                <m:t>4</m:t>
                                              </m:r>
                                            </m:den>
                                          </m:f>
                                        </m:e>
                                      </m:d>
                                      <m:r>
                                        <a:rPr lang="pt-BR" i="1">
                                          <a:latin typeface="Cambria Math" panose="02040503050406030204" pitchFamily="18" charset="0"/>
                                        </a:rPr>
                                        <m:t>𝜌</m:t>
                                      </m:r>
                                    </m:num>
                                    <m:den>
                                      <m:r>
                                        <a:rPr lang="pt-BR" i="1">
                                          <a:latin typeface="Cambria Math" panose="02040503050406030204" pitchFamily="18" charset="0"/>
                                        </a:rPr>
                                        <m:t>3</m:t>
                                      </m:r>
                                    </m:den>
                                  </m:f>
                                  <m:r>
                                    <a:rPr lang="pt-BR" i="1">
                                      <a:latin typeface="Cambria Math" panose="02040503050406030204" pitchFamily="18" charset="0"/>
                                    </a:rPr>
                                    <m:t>+</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𝜌</m:t>
                                      </m:r>
                                    </m:e>
                                    <m:sup>
                                      <m:r>
                                        <a:rPr lang="pt-BR" i="1">
                                          <a:latin typeface="Cambria Math" panose="02040503050406030204" pitchFamily="18" charset="0"/>
                                        </a:rPr>
                                        <m:t>3</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𝜌</m:t>
                              </m:r>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e>
                      </m:nary>
                    </m:oMath>
                  </m:oMathPara>
                </a14:m>
                <a:endParaRPr lang="pt-BR" dirty="0"/>
              </a:p>
            </p:txBody>
          </p:sp>
        </mc:Choice>
        <mc:Fallback xmlns="">
          <p:sp>
            <p:nvSpPr>
              <p:cNvPr id="24" name="CaixaDeTexto 23">
                <a:extLst>
                  <a:ext uri="{FF2B5EF4-FFF2-40B4-BE49-F238E27FC236}">
                    <a16:creationId xmlns:a16="http://schemas.microsoft.com/office/drawing/2014/main" id="{735D7E39-64A3-9D34-EFE3-014E2649C75D}"/>
                  </a:ext>
                </a:extLst>
              </p:cNvPr>
              <p:cNvSpPr txBox="1">
                <a:spLocks noRot="1" noChangeAspect="1" noMove="1" noResize="1" noEditPoints="1" noAdjustHandles="1" noChangeArrowheads="1" noChangeShapeType="1" noTextEdit="1"/>
              </p:cNvSpPr>
              <p:nvPr/>
            </p:nvSpPr>
            <p:spPr>
              <a:xfrm>
                <a:off x="0" y="1805671"/>
                <a:ext cx="9144000" cy="1128066"/>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5" name="CaixaDeTexto 24">
                <a:extLst>
                  <a:ext uri="{FF2B5EF4-FFF2-40B4-BE49-F238E27FC236}">
                    <a16:creationId xmlns:a16="http://schemas.microsoft.com/office/drawing/2014/main" id="{08D3FF8B-680A-F2A2-562E-36C9ACA6DF5E}"/>
                  </a:ext>
                </a:extLst>
              </p:cNvPr>
              <p:cNvSpPr txBox="1"/>
              <p:nvPr/>
            </p:nvSpPr>
            <p:spPr>
              <a:xfrm>
                <a:off x="0" y="2991425"/>
                <a:ext cx="9144000" cy="72334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r>
                        <a:rPr lang="pt-BR" i="1">
                          <a:latin typeface="Cambria Math" panose="02040503050406030204" pitchFamily="18" charset="0"/>
                        </a:rPr>
                        <m:t>𝜎</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a:rPr lang="pt-BR" i="1">
                              <a:latin typeface="Cambria Math" panose="02040503050406030204" pitchFamily="18" charset="0"/>
                            </a:rPr>
                            <m:t>2</m:t>
                          </m:r>
                          <m:r>
                            <a:rPr lang="pt-BR" i="1">
                              <a:latin typeface="Cambria Math" panose="02040503050406030204" pitchFamily="18" charset="0"/>
                            </a:rPr>
                            <m:t>𝜋</m:t>
                          </m:r>
                        </m:sup>
                        <m:e>
                          <m:d>
                            <m:dPr>
                              <m:ctrlPr>
                                <a:rPr lang="pt-BR" i="1">
                                  <a:latin typeface="Cambria Math" panose="02040503050406030204" pitchFamily="18" charset="0"/>
                                </a:rPr>
                              </m:ctrlPr>
                            </m:dPr>
                            <m:e>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r>
                                    <a:rPr lang="pt-BR" i="1">
                                      <a:latin typeface="Cambria Math" panose="02040503050406030204" pitchFamily="18" charset="0"/>
                                    </a:rPr>
                                    <m:t>𝑅</m:t>
                                  </m:r>
                                  <m:r>
                                    <a:rPr lang="pt-BR" i="1">
                                      <a:latin typeface="Cambria Math" panose="02040503050406030204" pitchFamily="18" charset="0"/>
                                    </a:rPr>
                                    <m:t>²</m:t>
                                  </m:r>
                                </m:num>
                                <m:den>
                                  <m:r>
                                    <a:rPr lang="pt-BR" i="1">
                                      <a:latin typeface="Cambria Math" panose="02040503050406030204" pitchFamily="18" charset="0"/>
                                    </a:rPr>
                                    <m:t>24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func>
                                    <m:funcPr>
                                      <m:ctrlPr>
                                        <a:rPr lang="pt-BR" i="1">
                                          <a:latin typeface="Cambria Math" panose="02040503050406030204" pitchFamily="18" charset="0"/>
                                        </a:rPr>
                                      </m:ctrlPr>
                                    </m:funcPr>
                                    <m:fName>
                                      <m:sSup>
                                        <m:sSupPr>
                                          <m:ctrlPr>
                                            <a:rPr lang="pt-BR" i="1">
                                              <a:latin typeface="Cambria Math" panose="02040503050406030204" pitchFamily="18" charset="0"/>
                                            </a:rPr>
                                          </m:ctrlPr>
                                        </m:sSupPr>
                                        <m:e>
                                          <m:r>
                                            <m:rPr>
                                              <m:sty m:val="p"/>
                                            </m:rPr>
                                            <a:rPr lang="pt-BR">
                                              <a:latin typeface="Cambria Math" panose="02040503050406030204" pitchFamily="18" charset="0"/>
                                            </a:rPr>
                                            <m:t>sin</m:t>
                                          </m:r>
                                        </m:e>
                                        <m:sup>
                                          <m:r>
                                            <a:rPr lang="pt-BR" i="1">
                                              <a:latin typeface="Cambria Math" panose="02040503050406030204" pitchFamily="18" charset="0"/>
                                            </a:rPr>
                                            <m:t>2</m:t>
                                          </m:r>
                                        </m:sup>
                                      </m:sSup>
                                    </m:fName>
                                    <m:e>
                                      <m:r>
                                        <a:rPr lang="pt-BR" i="1">
                                          <a:latin typeface="Cambria Math" panose="02040503050406030204" pitchFamily="18" charset="0"/>
                                        </a:rPr>
                                        <m:t>𝜃</m:t>
                                      </m:r>
                                    </m:e>
                                  </m:func>
                                </m:num>
                                <m:den>
                                  <m:r>
                                    <a:rPr lang="pt-BR" i="1">
                                      <a:latin typeface="Cambria Math" panose="02040503050406030204" pitchFamily="18" charset="0"/>
                                    </a:rPr>
                                    <m:t>4</m:t>
                                  </m:r>
                                </m:den>
                              </m:f>
                            </m:e>
                          </m:d>
                          <m:r>
                            <a:rPr lang="pt-BR" i="1">
                              <a:latin typeface="Cambria Math" panose="02040503050406030204" pitchFamily="18" charset="0"/>
                            </a:rPr>
                            <m:t> </m:t>
                          </m:r>
                          <m:r>
                            <a:rPr lang="pt-BR" i="1">
                              <a:latin typeface="Cambria Math" panose="02040503050406030204" pitchFamily="18" charset="0"/>
                            </a:rPr>
                            <m:t>𝑑</m:t>
                          </m:r>
                          <m:r>
                            <a:rPr lang="pt-BR" i="1">
                              <a:latin typeface="Cambria Math" panose="02040503050406030204" pitchFamily="18" charset="0"/>
                            </a:rPr>
                            <m:t>𝜃</m:t>
                          </m:r>
                        </m:e>
                      </m:nary>
                      <m:r>
                        <a:rPr lang="pt-BR" b="0" i="1" smtClean="0">
                          <a:latin typeface="Cambria Math" panose="02040503050406030204" pitchFamily="18" charset="0"/>
                        </a:rPr>
                        <m:t>=</m:t>
                      </m:r>
                      <m:r>
                        <a:rPr lang="pt-BR" b="0" i="1" smtClean="0">
                          <a:latin typeface="Cambria Math" panose="02040503050406030204" pitchFamily="18" charset="0"/>
                        </a:rPr>
                        <m:t>𝜎</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3</m:t>
                                  </m:r>
                                </m:sup>
                              </m:sSup>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num>
                            <m:den>
                              <m:r>
                                <a:rPr lang="pt-BR" b="0" i="1" smtClean="0">
                                  <a:latin typeface="Cambria Math" panose="02040503050406030204" pitchFamily="18" charset="0"/>
                                </a:rPr>
                                <m:t>12</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𝜋</m:t>
                              </m:r>
                              <m:r>
                                <a:rPr lang="pt-BR" b="0" i="1" smtClean="0">
                                  <a:latin typeface="Cambria Math" panose="02040503050406030204" pitchFamily="18" charset="0"/>
                                </a:rPr>
                                <m:t>𝐻</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num>
                            <m:den>
                              <m:r>
                                <a:rPr lang="pt-BR" b="0" i="1" smtClean="0">
                                  <a:latin typeface="Cambria Math" panose="02040503050406030204" pitchFamily="18" charset="0"/>
                                </a:rPr>
                                <m:t>4</m:t>
                              </m:r>
                            </m:den>
                          </m:f>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num>
                        <m:den>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r>
                            <a:rPr lang="pt-BR" i="1">
                              <a:latin typeface="Cambria Math" panose="02040503050406030204" pitchFamily="18" charset="0"/>
                            </a:rPr>
                            <m:t>𝐻</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𝜋</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3</m:t>
                                  </m:r>
                                </m:sup>
                              </m:sSup>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12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𝜋</m:t>
                              </m:r>
                              <m:r>
                                <a:rPr lang="pt-BR" i="1">
                                  <a:latin typeface="Cambria Math" panose="02040503050406030204" pitchFamily="18" charset="0"/>
                                </a:rPr>
                                <m:t>𝐻</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num>
                            <m:den>
                              <m:r>
                                <a:rPr lang="pt-BR" i="1">
                                  <a:latin typeface="Cambria Math" panose="02040503050406030204" pitchFamily="18" charset="0"/>
                                </a:rPr>
                                <m:t>4</m:t>
                              </m:r>
                            </m:den>
                          </m:f>
                        </m:e>
                      </m:d>
                    </m:oMath>
                  </m:oMathPara>
                </a14:m>
                <a:endParaRPr lang="pt-BR" dirty="0"/>
              </a:p>
            </p:txBody>
          </p:sp>
        </mc:Choice>
        <mc:Fallback xmlns="">
          <p:sp>
            <p:nvSpPr>
              <p:cNvPr id="25" name="CaixaDeTexto 24">
                <a:extLst>
                  <a:ext uri="{FF2B5EF4-FFF2-40B4-BE49-F238E27FC236}">
                    <a16:creationId xmlns:a16="http://schemas.microsoft.com/office/drawing/2014/main" id="{08D3FF8B-680A-F2A2-562E-36C9ACA6DF5E}"/>
                  </a:ext>
                </a:extLst>
              </p:cNvPr>
              <p:cNvSpPr txBox="1">
                <a:spLocks noRot="1" noChangeAspect="1" noMove="1" noResize="1" noEditPoints="1" noAdjustHandles="1" noChangeArrowheads="1" noChangeShapeType="1" noTextEdit="1"/>
              </p:cNvSpPr>
              <p:nvPr/>
            </p:nvSpPr>
            <p:spPr>
              <a:xfrm>
                <a:off x="0" y="2991425"/>
                <a:ext cx="9144000" cy="723340"/>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844BF1BA-8E3C-E9A6-C26A-110F63E8DC01}"/>
                  </a:ext>
                </a:extLst>
              </p:cNvPr>
              <p:cNvSpPr txBox="1"/>
              <p:nvPr/>
            </p:nvSpPr>
            <p:spPr>
              <a:xfrm>
                <a:off x="76200" y="3860758"/>
                <a:ext cx="1782732"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𝐼</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𝐻</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12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borderBox>
                    </m:oMath>
                  </m:oMathPara>
                </a14:m>
                <a:endParaRPr lang="pt-BR" dirty="0">
                  <a:solidFill>
                    <a:srgbClr val="C00000"/>
                  </a:solidFill>
                </a:endParaRPr>
              </a:p>
            </p:txBody>
          </p:sp>
        </mc:Choice>
        <mc:Fallback xmlns="">
          <p:sp>
            <p:nvSpPr>
              <p:cNvPr id="26" name="CaixaDeTexto 25">
                <a:extLst>
                  <a:ext uri="{FF2B5EF4-FFF2-40B4-BE49-F238E27FC236}">
                    <a16:creationId xmlns:a16="http://schemas.microsoft.com/office/drawing/2014/main" id="{844BF1BA-8E3C-E9A6-C26A-110F63E8DC01}"/>
                  </a:ext>
                </a:extLst>
              </p:cNvPr>
              <p:cNvSpPr txBox="1">
                <a:spLocks noRot="1" noChangeAspect="1" noMove="1" noResize="1" noEditPoints="1" noAdjustHandles="1" noChangeArrowheads="1" noChangeShapeType="1" noTextEdit="1"/>
              </p:cNvSpPr>
              <p:nvPr/>
            </p:nvSpPr>
            <p:spPr>
              <a:xfrm>
                <a:off x="76200" y="3860758"/>
                <a:ext cx="1782732" cy="676724"/>
              </a:xfrm>
              <a:prstGeom prst="rect">
                <a:avLst/>
              </a:prstGeom>
              <a:blipFill>
                <a:blip r:embed="rId7"/>
                <a:stretch>
                  <a:fillRect l="-342"/>
                </a:stretch>
              </a:blipFill>
              <a:ln>
                <a:noFill/>
              </a:ln>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3DCEB6BC-6510-E68F-0FC6-B6B20D2A71B2}"/>
                  </a:ext>
                </a:extLst>
              </p:cNvPr>
              <p:cNvSpPr txBox="1"/>
              <p:nvPr/>
            </p:nvSpPr>
            <p:spPr>
              <a:xfrm>
                <a:off x="76200" y="5604074"/>
                <a:ext cx="1108317" cy="676724"/>
              </a:xfrm>
              <a:prstGeom prst="rect">
                <a:avLst/>
              </a:prstGeom>
              <a:noFill/>
              <a:ln>
                <a:noFill/>
              </a:ln>
            </p:spPr>
            <p:txBody>
              <a:bodyPr wrap="none" lIns="0" tIns="0" rIns="0" bIns="0" rtlCol="0">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0" i="1" smtClean="0">
                                  <a:solidFill>
                                    <a:schemeClr val="tx1"/>
                                  </a:solidFill>
                                  <a:latin typeface="Cambria Math" panose="02040503050406030204" pitchFamily="18" charset="0"/>
                                </a:rPr>
                              </m:ctrlPr>
                            </m:sSubPr>
                            <m:e>
                              <m:r>
                                <a:rPr lang="pt-BR" i="1" smtClean="0">
                                  <a:solidFill>
                                    <a:schemeClr val="tx1"/>
                                  </a:solidFill>
                                  <a:latin typeface="Cambria Math" panose="02040503050406030204" pitchFamily="18" charset="0"/>
                                </a:rPr>
                                <m:t>𝐼</m:t>
                              </m:r>
                            </m:e>
                            <m:sub>
                              <m:r>
                                <a:rPr lang="pt-BR" b="0" i="1" smtClean="0">
                                  <a:solidFill>
                                    <a:schemeClr val="tx1"/>
                                  </a:solidFill>
                                  <a:latin typeface="Cambria Math" panose="02040503050406030204" pitchFamily="18" charset="0"/>
                                </a:rPr>
                                <m:t>3</m:t>
                              </m:r>
                            </m:sub>
                          </m:sSub>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num>
                            <m:den>
                              <m:r>
                                <a:rPr lang="pt-BR" b="0" i="1" smtClean="0">
                                  <a:solidFill>
                                    <a:schemeClr val="tx1"/>
                                  </a:solidFill>
                                  <a:latin typeface="Cambria Math" panose="02040503050406030204" pitchFamily="18" charset="0"/>
                                </a:rPr>
                                <m:t>2</m:t>
                              </m:r>
                            </m:den>
                          </m:f>
                        </m:e>
                      </m:borderBox>
                    </m:oMath>
                  </m:oMathPara>
                </a14:m>
                <a:endParaRPr lang="pt-BR" dirty="0">
                  <a:solidFill>
                    <a:srgbClr val="C00000"/>
                  </a:solidFill>
                </a:endParaRPr>
              </a:p>
            </p:txBody>
          </p:sp>
        </mc:Choice>
        <mc:Fallback xmlns="">
          <p:sp>
            <p:nvSpPr>
              <p:cNvPr id="27" name="CaixaDeTexto 26">
                <a:extLst>
                  <a:ext uri="{FF2B5EF4-FFF2-40B4-BE49-F238E27FC236}">
                    <a16:creationId xmlns:a16="http://schemas.microsoft.com/office/drawing/2014/main" id="{3DCEB6BC-6510-E68F-0FC6-B6B20D2A71B2}"/>
                  </a:ext>
                </a:extLst>
              </p:cNvPr>
              <p:cNvSpPr txBox="1">
                <a:spLocks noRot="1" noChangeAspect="1" noMove="1" noResize="1" noEditPoints="1" noAdjustHandles="1" noChangeArrowheads="1" noChangeShapeType="1" noTextEdit="1"/>
              </p:cNvSpPr>
              <p:nvPr/>
            </p:nvSpPr>
            <p:spPr>
              <a:xfrm>
                <a:off x="76200" y="5604074"/>
                <a:ext cx="1108317" cy="676724"/>
              </a:xfrm>
              <a:prstGeom prst="rect">
                <a:avLst/>
              </a:prstGeom>
              <a:blipFill>
                <a:blip r:embed="rId8"/>
                <a:stretch>
                  <a:fillRect l="-552"/>
                </a:stretch>
              </a:blipFill>
              <a:ln>
                <a:noFill/>
              </a:ln>
            </p:spPr>
            <p:txBody>
              <a:bodyPr/>
              <a:lstStyle/>
              <a:p>
                <a:r>
                  <a:rPr lang="pt-BR">
                    <a:noFill/>
                  </a:rPr>
                  <a:t> </a:t>
                </a:r>
              </a:p>
            </p:txBody>
          </p:sp>
        </mc:Fallback>
      </mc:AlternateContent>
    </p:spTree>
    <p:extLst>
      <p:ext uri="{BB962C8B-B14F-4D97-AF65-F5344CB8AC3E}">
        <p14:creationId xmlns:p14="http://schemas.microsoft.com/office/powerpoint/2010/main" val="33012558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7B942E20-C57D-DD8B-9A56-325596E5E179}"/>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35</a:t>
            </a:fld>
            <a:endParaRPr lang="pt-BR"/>
          </a:p>
        </p:txBody>
      </p:sp>
      <p:sp>
        <p:nvSpPr>
          <p:cNvPr id="3" name="CaixaDeTexto 2">
            <a:extLst>
              <a:ext uri="{FF2B5EF4-FFF2-40B4-BE49-F238E27FC236}">
                <a16:creationId xmlns:a16="http://schemas.microsoft.com/office/drawing/2014/main" id="{DF574E68-7195-EC58-5327-1720FE1F1103}"/>
              </a:ext>
            </a:extLst>
          </p:cNvPr>
          <p:cNvSpPr txBox="1"/>
          <p:nvPr/>
        </p:nvSpPr>
        <p:spPr>
          <a:xfrm>
            <a:off x="61733" y="1480039"/>
            <a:ext cx="3073400" cy="369332"/>
          </a:xfrm>
          <a:prstGeom prst="rect">
            <a:avLst/>
          </a:prstGeom>
          <a:noFill/>
        </p:spPr>
        <p:txBody>
          <a:bodyPr wrap="square" rtlCol="0">
            <a:spAutoFit/>
          </a:bodyPr>
          <a:lstStyle/>
          <a:p>
            <a:pPr algn="ctr"/>
            <a:r>
              <a:rPr lang="pt-BR" i="1" u="sng" dirty="0"/>
              <a:t>Lagrangiana</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FD02DBF-312F-7938-D1F6-819E42B78D88}"/>
                  </a:ext>
                </a:extLst>
              </p:cNvPr>
              <p:cNvSpPr txBox="1"/>
              <p:nvPr/>
            </p:nvSpPr>
            <p:spPr>
              <a:xfrm>
                <a:off x="2914641" y="1339360"/>
                <a:ext cx="4586286" cy="65069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pt-BR" sz="1800" b="0" i="1" smtClean="0">
                          <a:solidFill>
                            <a:schemeClr val="tx1"/>
                          </a:solidFill>
                          <a:latin typeface="Cambria Math" panose="02040503050406030204" pitchFamily="18" charset="0"/>
                        </a:rPr>
                        <m:t>𝐿</m:t>
                      </m:r>
                      <m:r>
                        <a:rPr lang="pt-BR" sz="1800" i="1" smtClean="0">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𝑀</m:t>
                          </m:r>
                          <m:sSup>
                            <m:sSupPr>
                              <m:ctrlPr>
                                <a:rPr lang="pt-BR" sz="1800" i="1">
                                  <a:solidFill>
                                    <a:schemeClr val="tx1"/>
                                  </a:solidFill>
                                  <a:latin typeface="Cambria Math" panose="02040503050406030204" pitchFamily="18" charset="0"/>
                                </a:rPr>
                              </m:ctrlPr>
                            </m:sSupPr>
                            <m:e>
                              <m:r>
                                <a:rPr lang="pt-BR" sz="1800" i="1">
                                  <a:solidFill>
                                    <a:schemeClr val="tx1"/>
                                  </a:solidFill>
                                  <a:latin typeface="Cambria Math" panose="02040503050406030204" pitchFamily="18" charset="0"/>
                                </a:rPr>
                                <m:t>𝑉</m:t>
                              </m:r>
                            </m:e>
                            <m:sup>
                              <m:r>
                                <a:rPr lang="pt-BR" sz="1800" i="1">
                                  <a:solidFill>
                                    <a:schemeClr val="tx1"/>
                                  </a:solidFill>
                                  <a:latin typeface="Cambria Math" panose="02040503050406030204" pitchFamily="18" charset="0"/>
                                </a:rPr>
                                <m:t>2</m:t>
                              </m:r>
                            </m:sup>
                          </m:s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1</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r>
                            <a:rPr lang="pt-BR" sz="1800" i="1">
                              <a:solidFill>
                                <a:schemeClr val="tx1"/>
                              </a:solidFill>
                              <a:latin typeface="Cambria Math" panose="02040503050406030204" pitchFamily="18" charset="0"/>
                            </a:rPr>
                            <m:t>𝐼</m:t>
                          </m:r>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2</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i="1">
                          <a:solidFill>
                            <a:schemeClr val="tx1"/>
                          </a:solidFill>
                          <a:latin typeface="Cambria Math" panose="02040503050406030204" pitchFamily="18" charset="0"/>
                        </a:rPr>
                        <m:t>+</m:t>
                      </m:r>
                      <m:f>
                        <m:fPr>
                          <m:ctrlPr>
                            <a:rPr lang="pt-BR" sz="1800" i="1">
                              <a:solidFill>
                                <a:schemeClr val="tx1"/>
                              </a:solidFill>
                              <a:latin typeface="Cambria Math" panose="02040503050406030204" pitchFamily="18" charset="0"/>
                            </a:rPr>
                          </m:ctrlPr>
                        </m:fPr>
                        <m:num>
                          <m:sSub>
                            <m:sSubPr>
                              <m:ctrlPr>
                                <a:rPr lang="pt-BR" sz="1800" i="1">
                                  <a:solidFill>
                                    <a:schemeClr val="tx1"/>
                                  </a:solidFill>
                                  <a:latin typeface="Cambria Math" panose="02040503050406030204" pitchFamily="18" charset="0"/>
                                </a:rPr>
                              </m:ctrlPr>
                            </m:sSubPr>
                            <m:e>
                              <m:r>
                                <a:rPr lang="pt-BR" sz="1800" i="1">
                                  <a:solidFill>
                                    <a:schemeClr val="tx1"/>
                                  </a:solidFill>
                                  <a:latin typeface="Cambria Math" panose="02040503050406030204" pitchFamily="18" charset="0"/>
                                </a:rPr>
                                <m:t>𝐼</m:t>
                              </m:r>
                            </m:e>
                            <m:sub>
                              <m:r>
                                <a:rPr lang="pt-BR" sz="1800" i="1">
                                  <a:solidFill>
                                    <a:schemeClr val="tx1"/>
                                  </a:solidFill>
                                  <a:latin typeface="Cambria Math" panose="02040503050406030204" pitchFamily="18" charset="0"/>
                                </a:rPr>
                                <m:t>3</m:t>
                              </m:r>
                            </m:sub>
                          </m:sSub>
                          <m:sSubSup>
                            <m:sSubSupPr>
                              <m:ctrlPr>
                                <a:rPr lang="pt-BR" sz="1800" i="1">
                                  <a:solidFill>
                                    <a:schemeClr val="tx1"/>
                                  </a:solidFill>
                                  <a:latin typeface="Cambria Math" panose="02040503050406030204" pitchFamily="18" charset="0"/>
                                </a:rPr>
                              </m:ctrlPr>
                            </m:sSubSupPr>
                            <m:e>
                              <m:r>
                                <a:rPr lang="pt-BR" sz="1800" i="1">
                                  <a:solidFill>
                                    <a:schemeClr val="tx1"/>
                                  </a:solidFill>
                                  <a:latin typeface="Cambria Math" panose="02040503050406030204" pitchFamily="18" charset="0"/>
                                </a:rPr>
                                <m:t>𝜔</m:t>
                              </m:r>
                            </m:e>
                            <m:sub>
                              <m:r>
                                <a:rPr lang="pt-BR" sz="1800" i="1">
                                  <a:solidFill>
                                    <a:schemeClr val="tx1"/>
                                  </a:solidFill>
                                  <a:latin typeface="Cambria Math" panose="02040503050406030204" pitchFamily="18" charset="0"/>
                                </a:rPr>
                                <m:t>3</m:t>
                              </m:r>
                            </m:sub>
                            <m:sup>
                              <m:r>
                                <a:rPr lang="pt-BR" sz="1800" i="1">
                                  <a:solidFill>
                                    <a:schemeClr val="tx1"/>
                                  </a:solidFill>
                                  <a:latin typeface="Cambria Math" panose="02040503050406030204" pitchFamily="18" charset="0"/>
                                </a:rPr>
                                <m:t>2</m:t>
                              </m:r>
                            </m:sup>
                          </m:sSubSup>
                        </m:num>
                        <m:den>
                          <m:r>
                            <a:rPr lang="pt-BR" sz="1800" i="1">
                              <a:solidFill>
                                <a:schemeClr val="tx1"/>
                              </a:solidFill>
                              <a:latin typeface="Cambria Math" panose="02040503050406030204" pitchFamily="18" charset="0"/>
                            </a:rPr>
                            <m:t>2</m:t>
                          </m:r>
                        </m:den>
                      </m:f>
                      <m:r>
                        <a:rPr lang="pt-BR" sz="1800" b="0" i="1" smtClean="0">
                          <a:solidFill>
                            <a:schemeClr val="tx1"/>
                          </a:solidFill>
                          <a:latin typeface="Cambria Math" panose="02040503050406030204" pitchFamily="18" charset="0"/>
                        </a:rPr>
                        <m:t>−</m:t>
                      </m:r>
                      <m:r>
                        <a:rPr lang="pt-BR" sz="1800" i="1">
                          <a:solidFill>
                            <a:schemeClr val="tx1"/>
                          </a:solidFill>
                          <a:latin typeface="Cambria Math" panose="02040503050406030204" pitchFamily="18" charset="0"/>
                        </a:rPr>
                        <m:t>𝑀𝑔h</m:t>
                      </m:r>
                      <m:r>
                        <m:rPr>
                          <m:nor/>
                        </m:rPr>
                        <a:rPr lang="pt-BR" sz="1800" dirty="0">
                          <a:solidFill>
                            <a:schemeClr val="tx1"/>
                          </a:solidFill>
                        </a:rPr>
                        <m:t> </m:t>
                      </m:r>
                    </m:oMath>
                  </m:oMathPara>
                </a14:m>
                <a:endParaRPr lang="pt-BR" dirty="0">
                  <a:solidFill>
                    <a:schemeClr val="tx1"/>
                  </a:solidFill>
                </a:endParaRPr>
              </a:p>
            </p:txBody>
          </p:sp>
        </mc:Choice>
        <mc:Fallback xmlns="">
          <p:sp>
            <p:nvSpPr>
              <p:cNvPr id="4" name="CaixaDeTexto 3">
                <a:extLst>
                  <a:ext uri="{FF2B5EF4-FFF2-40B4-BE49-F238E27FC236}">
                    <a16:creationId xmlns:a16="http://schemas.microsoft.com/office/drawing/2014/main" id="{4FD02DBF-312F-7938-D1F6-819E42B78D88}"/>
                  </a:ext>
                </a:extLst>
              </p:cNvPr>
              <p:cNvSpPr txBox="1">
                <a:spLocks noRot="1" noChangeAspect="1" noMove="1" noResize="1" noEditPoints="1" noAdjustHandles="1" noChangeArrowheads="1" noChangeShapeType="1" noTextEdit="1"/>
              </p:cNvSpPr>
              <p:nvPr/>
            </p:nvSpPr>
            <p:spPr>
              <a:xfrm>
                <a:off x="2914641" y="1339360"/>
                <a:ext cx="4586286" cy="650691"/>
              </a:xfrm>
              <a:prstGeom prst="rect">
                <a:avLst/>
              </a:prstGeom>
              <a:blipFill>
                <a:blip r:embed="rId2"/>
                <a:stretch>
                  <a:fillRect/>
                </a:stretch>
              </a:blipFill>
            </p:spPr>
            <p:txBody>
              <a:bodyPr/>
              <a:lstStyle/>
              <a:p>
                <a:r>
                  <a:rPr lang="pt-BR">
                    <a:noFill/>
                  </a:rPr>
                  <a:t> </a:t>
                </a:r>
              </a:p>
            </p:txBody>
          </p:sp>
        </mc:Fallback>
      </mc:AlternateContent>
      <p:sp>
        <p:nvSpPr>
          <p:cNvPr id="5" name="CaixaDeTexto 4">
            <a:extLst>
              <a:ext uri="{FF2B5EF4-FFF2-40B4-BE49-F238E27FC236}">
                <a16:creationId xmlns:a16="http://schemas.microsoft.com/office/drawing/2014/main" id="{912C1B93-48AB-39A0-3964-144DB9DF57B4}"/>
              </a:ext>
            </a:extLst>
          </p:cNvPr>
          <p:cNvSpPr txBox="1"/>
          <p:nvPr/>
        </p:nvSpPr>
        <p:spPr>
          <a:xfrm>
            <a:off x="-11399" y="3012769"/>
            <a:ext cx="3219664" cy="923330"/>
          </a:xfrm>
          <a:prstGeom prst="rect">
            <a:avLst/>
          </a:prstGeom>
          <a:noFill/>
        </p:spPr>
        <p:txBody>
          <a:bodyPr wrap="none" rtlCol="0">
            <a:spAutoFit/>
          </a:bodyPr>
          <a:lstStyle/>
          <a:p>
            <a:pPr algn="ctr"/>
            <a:r>
              <a:rPr lang="pt-BR" i="1" u="sng" dirty="0"/>
              <a:t>Momentos canonicamente </a:t>
            </a:r>
          </a:p>
          <a:p>
            <a:pPr algn="ctr"/>
            <a:r>
              <a:rPr lang="pt-BR" i="1" u="sng" dirty="0"/>
              <a:t>conjugados</a:t>
            </a:r>
          </a:p>
          <a:p>
            <a:pPr algn="ctr"/>
            <a:r>
              <a:rPr lang="pt-BR" i="1" u="sng" dirty="0"/>
              <a:t>(constantes do movimento livre)</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B4118B9-C0EF-FD7D-414E-9BEB7138B413}"/>
                  </a:ext>
                </a:extLst>
              </p:cNvPr>
              <p:cNvSpPr txBox="1"/>
              <p:nvPr/>
            </p:nvSpPr>
            <p:spPr>
              <a:xfrm>
                <a:off x="2796140" y="2727418"/>
                <a:ext cx="5679281" cy="165898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𝑝</m:t>
                                  </m:r>
                                </m:e>
                                <m:sub>
                                  <m:r>
                                    <a:rPr lang="pt-BR" sz="1800" b="0" i="1" smtClean="0">
                                      <a:latin typeface="Cambria Math" panose="02040503050406030204" pitchFamily="18" charset="0"/>
                                    </a:rPr>
                                    <m:t>𝜙</m:t>
                                  </m:r>
                                </m:sub>
                              </m:sSub>
                              <m:r>
                                <a:rPr lang="pt-BR" sz="1800" b="0" i="1" smtClean="0">
                                  <a:latin typeface="Cambria Math" panose="02040503050406030204" pitchFamily="18" charset="0"/>
                                </a:rPr>
                                <m:t>=</m:t>
                              </m:r>
                              <m:f>
                                <m:fPr>
                                  <m:ctrlPr>
                                    <a:rPr lang="pt-BR" sz="1800" b="0" i="1" smtClean="0">
                                      <a:latin typeface="Cambria Math" panose="02040503050406030204" pitchFamily="18" charset="0"/>
                                    </a:rPr>
                                  </m:ctrlPr>
                                </m:fPr>
                                <m:num>
                                  <m:r>
                                    <a:rPr lang="pt-BR" sz="1800" b="0" i="1" smtClean="0">
                                      <a:latin typeface="Cambria Math" panose="02040503050406030204" pitchFamily="18" charset="0"/>
                                    </a:rPr>
                                    <m:t>𝜕</m:t>
                                  </m:r>
                                  <m:r>
                                    <a:rPr lang="pt-BR" sz="1800" b="0" i="1" smtClean="0">
                                      <a:latin typeface="Cambria Math" panose="02040503050406030204" pitchFamily="18" charset="0"/>
                                    </a:rPr>
                                    <m:t>𝐿</m:t>
                                  </m:r>
                                </m:num>
                                <m:den>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den>
                              </m:f>
                              <m:r>
                                <a:rPr lang="pt-BR" sz="1800" b="0" i="1" smtClean="0">
                                  <a:latin typeface="Cambria Math" panose="02040503050406030204" pitchFamily="18" charset="0"/>
                                </a:rPr>
                                <m:t>=</m:t>
                              </m:r>
                              <m:d>
                                <m:dPr>
                                  <m:ctrlPr>
                                    <a:rPr lang="pt-BR" sz="1800" b="0" i="1" smtClean="0">
                                      <a:latin typeface="Cambria Math" panose="02040503050406030204" pitchFamily="18" charset="0"/>
                                    </a:rPr>
                                  </m:ctrlPr>
                                </m:dPr>
                                <m:e>
                                  <m:r>
                                    <a:rPr lang="pt-BR" sz="1800" b="0" i="1" smtClean="0">
                                      <a:latin typeface="Cambria Math" panose="02040503050406030204" pitchFamily="18" charset="0"/>
                                    </a:rPr>
                                    <m:t>𝐼</m:t>
                                  </m:r>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sin</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sSup>
                                            <m:sSupPr>
                                              <m:ctrlPr>
                                                <a:rPr lang="pt-BR" sz="1800" b="0" i="1" smtClean="0">
                                                  <a:latin typeface="Cambria Math" panose="02040503050406030204" pitchFamily="18" charset="0"/>
                                                </a:rPr>
                                              </m:ctrlPr>
                                            </m:sSupPr>
                                            <m:e>
                                              <m:r>
                                                <m:rPr>
                                                  <m:sty m:val="p"/>
                                                </m:rPr>
                                                <a:rPr lang="pt-BR" sz="1800" b="0" i="0" smtClean="0">
                                                  <a:latin typeface="Cambria Math" panose="02040503050406030204" pitchFamily="18" charset="0"/>
                                                </a:rPr>
                                                <m:t>cos</m:t>
                                              </m:r>
                                            </m:e>
                                            <m:sup>
                                              <m:r>
                                                <a:rPr lang="pt-BR" sz="1800" b="0" i="1" smtClean="0">
                                                  <a:latin typeface="Cambria Math" panose="02040503050406030204" pitchFamily="18" charset="0"/>
                                                </a:rPr>
                                                <m:t>2</m:t>
                                              </m:r>
                                            </m:sup>
                                          </m:sSup>
                                        </m:fName>
                                        <m:e>
                                          <m:r>
                                            <a:rPr lang="pt-BR" sz="1800" b="0" i="1" smtClean="0">
                                              <a:latin typeface="Cambria Math" panose="02040503050406030204" pitchFamily="18" charset="0"/>
                                            </a:rPr>
                                            <m:t>𝜃</m:t>
                                          </m:r>
                                        </m:e>
                                      </m:func>
                                    </m:e>
                                  </m:func>
                                </m:e>
                              </m:d>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𝑝</m:t>
                                  </m:r>
                                </m:e>
                                <m:sub>
                                  <m:r>
                                    <a:rPr lang="pt-BR" b="0" i="1" smtClean="0">
                                      <a:latin typeface="Cambria Math" panose="02040503050406030204" pitchFamily="18" charset="0"/>
                                    </a:rPr>
                                    <m:t>𝜓</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𝐿</m:t>
                                  </m:r>
                                </m:num>
                                <m:den>
                                  <m:r>
                                    <a:rPr lang="pt-BR"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den>
                              </m:f>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𝐼</m:t>
                                  </m:r>
                                </m:e>
                                <m:sub>
                                  <m:r>
                                    <a:rPr lang="pt-BR" b="0" i="1" smtClean="0">
                                      <a:latin typeface="Cambria Math" panose="02040503050406030204" pitchFamily="18" charset="0"/>
                                    </a:rPr>
                                    <m:t>3</m:t>
                                  </m:r>
                                </m:sub>
                              </m:sSub>
                              <m:d>
                                <m:dPr>
                                  <m:ctrlPr>
                                    <a:rPr lang="pt-BR" b="0" i="1" smtClean="0">
                                      <a:latin typeface="Cambria Math" panose="02040503050406030204" pitchFamily="18" charset="0"/>
                                    </a:rPr>
                                  </m:ctrlPr>
                                </m:dPr>
                                <m:e>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𝜙</m:t>
                                      </m:r>
                                    </m:e>
                                  </m:acc>
                                  <m:func>
                                    <m:funcPr>
                                      <m:ctrlPr>
                                        <a:rPr lang="pt-BR" sz="1800" b="0" i="1" smtClean="0">
                                          <a:latin typeface="Cambria Math" panose="02040503050406030204" pitchFamily="18" charset="0"/>
                                        </a:rPr>
                                      </m:ctrlPr>
                                    </m:funcPr>
                                    <m:fName>
                                      <m:r>
                                        <m:rPr>
                                          <m:sty m:val="p"/>
                                        </m:rPr>
                                        <a:rPr lang="pt-BR" sz="1800" b="0" i="0" smtClean="0">
                                          <a:latin typeface="Cambria Math" panose="02040503050406030204" pitchFamily="18" charset="0"/>
                                        </a:rPr>
                                        <m:t>cos</m:t>
                                      </m:r>
                                    </m:fName>
                                    <m:e>
                                      <m:r>
                                        <a:rPr lang="pt-BR" sz="1800" b="0" i="1" smtClean="0">
                                          <a:latin typeface="Cambria Math" panose="02040503050406030204" pitchFamily="18" charset="0"/>
                                        </a:rPr>
                                        <m:t>𝜃</m:t>
                                      </m:r>
                                    </m:e>
                                  </m:func>
                                  <m:r>
                                    <a:rPr lang="pt-BR" sz="1800" b="0" i="1" smtClean="0">
                                      <a:latin typeface="Cambria Math" panose="02040503050406030204" pitchFamily="18" charset="0"/>
                                    </a:rPr>
                                    <m:t>+</m:t>
                                  </m:r>
                                  <m:acc>
                                    <m:accPr>
                                      <m:chr m:val="̇"/>
                                      <m:ctrlPr>
                                        <a:rPr lang="pt-BR" sz="1800" b="0" i="1" smtClean="0">
                                          <a:latin typeface="Cambria Math" panose="02040503050406030204" pitchFamily="18" charset="0"/>
                                        </a:rPr>
                                      </m:ctrlPr>
                                    </m:accPr>
                                    <m:e>
                                      <m:r>
                                        <a:rPr lang="pt-BR" sz="1800" b="0" i="1" smtClean="0">
                                          <a:latin typeface="Cambria Math" panose="02040503050406030204" pitchFamily="18" charset="0"/>
                                        </a:rPr>
                                        <m:t>𝜓</m:t>
                                      </m:r>
                                    </m:e>
                                  </m:acc>
                                </m:e>
                              </m:d>
                              <m:r>
                                <a:rPr lang="pt-BR" sz="1800" b="0" i="1" smtClean="0">
                                  <a:latin typeface="Cambria Math" panose="02040503050406030204" pitchFamily="18" charset="0"/>
                                </a:rPr>
                                <m:t>=</m:t>
                              </m:r>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𝐼</m:t>
                                  </m:r>
                                </m:e>
                                <m:sub>
                                  <m:r>
                                    <a:rPr lang="pt-BR" sz="1800" b="0" i="1" smtClean="0">
                                      <a:latin typeface="Cambria Math" panose="02040503050406030204" pitchFamily="18" charset="0"/>
                                    </a:rPr>
                                    <m:t>3</m:t>
                                  </m:r>
                                </m:sub>
                              </m:sSub>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𝜔</m:t>
                                  </m:r>
                                </m:e>
                                <m:sub>
                                  <m:r>
                                    <a:rPr lang="pt-BR" sz="1800" b="0" i="1" smtClean="0">
                                      <a:latin typeface="Cambria Math" panose="02040503050406030204" pitchFamily="18" charset="0"/>
                                    </a:rPr>
                                    <m:t>3</m:t>
                                  </m:r>
                                </m:sub>
                              </m:sSub>
                            </m:e>
                          </m:eqArr>
                        </m:e>
                      </m:d>
                    </m:oMath>
                  </m:oMathPara>
                </a14:m>
                <a:endParaRPr lang="pt-BR" sz="1800" b="0" i="1" dirty="0">
                  <a:latin typeface="Cambria Math" panose="02040503050406030204" pitchFamily="18" charset="0"/>
                </a:endParaRPr>
              </a:p>
              <a:p>
                <a:endParaRPr lang="pt-BR" dirty="0"/>
              </a:p>
            </p:txBody>
          </p:sp>
        </mc:Choice>
        <mc:Fallback xmlns="">
          <p:sp>
            <p:nvSpPr>
              <p:cNvPr id="6" name="CaixaDeTexto 5">
                <a:extLst>
                  <a:ext uri="{FF2B5EF4-FFF2-40B4-BE49-F238E27FC236}">
                    <a16:creationId xmlns:a16="http://schemas.microsoft.com/office/drawing/2014/main" id="{4B4118B9-C0EF-FD7D-414E-9BEB7138B413}"/>
                  </a:ext>
                </a:extLst>
              </p:cNvPr>
              <p:cNvSpPr txBox="1">
                <a:spLocks noRot="1" noChangeAspect="1" noMove="1" noResize="1" noEditPoints="1" noAdjustHandles="1" noChangeArrowheads="1" noChangeShapeType="1" noTextEdit="1"/>
              </p:cNvSpPr>
              <p:nvPr/>
            </p:nvSpPr>
            <p:spPr>
              <a:xfrm>
                <a:off x="2796140" y="2727418"/>
                <a:ext cx="5679281" cy="165898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4193F19F-BC7E-7EBF-1FB0-1105C97E2C11}"/>
                  </a:ext>
                </a:extLst>
              </p:cNvPr>
              <p:cNvSpPr txBox="1"/>
              <p:nvPr/>
            </p:nvSpPr>
            <p:spPr>
              <a:xfrm>
                <a:off x="2654467" y="5144085"/>
                <a:ext cx="6410587" cy="89691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r>
                            <a:rPr lang="pt-BR" i="1" smtClean="0">
                              <a:solidFill>
                                <a:schemeClr val="tx1"/>
                              </a:solidFill>
                              <a:latin typeface="Cambria Math" panose="02040503050406030204" pitchFamily="18" charset="0"/>
                            </a:rPr>
                            <m:t>𝐸</m:t>
                          </m:r>
                          <m:r>
                            <a:rPr lang="pt-BR" i="1" smtClean="0">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𝑀</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𝑉</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𝐼</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𝜃</m:t>
                                  </m:r>
                                  <m:r>
                                    <a:rPr lang="pt-BR" i="1">
                                      <a:solidFill>
                                        <a:schemeClr val="tx1"/>
                                      </a:solidFill>
                                      <a:latin typeface="Cambria Math" panose="02040503050406030204" pitchFamily="18" charset="0"/>
                                    </a:rPr>
                                    <m:t>²</m:t>
                                  </m:r>
                                </m:e>
                              </m:acc>
                            </m:num>
                            <m:den>
                              <m:r>
                                <a:rPr lang="pt-BR" i="1">
                                  <a:solidFill>
                                    <a:schemeClr val="tx1"/>
                                  </a:solidFill>
                                  <a:latin typeface="Cambria Math" panose="02040503050406030204" pitchFamily="18" charset="0"/>
                                </a:rPr>
                                <m:t>2</m:t>
                              </m:r>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d>
                                    <m:dPr>
                                      <m:ctrlPr>
                                        <a:rPr lang="pt-BR" i="1">
                                          <a:solidFill>
                                            <a:schemeClr val="tx1"/>
                                          </a:solidFill>
                                          <a:latin typeface="Cambria Math" panose="02040503050406030204" pitchFamily="18" charset="0"/>
                                        </a:rPr>
                                      </m:ctrlPr>
                                    </m:dPr>
                                    <m:e>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𝜙</m:t>
                                          </m:r>
                                        </m:sub>
                                      </m:sSub>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cos</m:t>
                                          </m:r>
                                        </m:fName>
                                        <m:e>
                                          <m:r>
                                            <a:rPr lang="pt-BR" i="1">
                                              <a:solidFill>
                                                <a:schemeClr val="tx1"/>
                                              </a:solidFill>
                                              <a:latin typeface="Cambria Math" panose="02040503050406030204" pitchFamily="18" charset="0"/>
                                            </a:rPr>
                                            <m:t>𝜃</m:t>
                                          </m:r>
                                        </m:e>
                                      </m:func>
                                    </m:e>
                                  </m:d>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𝐼</m:t>
                              </m:r>
                              <m:func>
                                <m:funcPr>
                                  <m:ctrlPr>
                                    <a:rPr lang="pt-BR" i="1">
                                      <a:solidFill>
                                        <a:schemeClr val="tx1"/>
                                      </a:solidFill>
                                      <a:latin typeface="Cambria Math" panose="02040503050406030204" pitchFamily="18" charset="0"/>
                                    </a:rPr>
                                  </m:ctrlPr>
                                </m:funcPr>
                                <m:fName>
                                  <m:r>
                                    <m:rPr>
                                      <m:sty m:val="p"/>
                                    </m:rPr>
                                    <a:rPr lang="pt-BR">
                                      <a:solidFill>
                                        <a:schemeClr val="tx1"/>
                                      </a:solidFill>
                                      <a:latin typeface="Cambria Math" panose="02040503050406030204" pitchFamily="18" charset="0"/>
                                    </a:rPr>
                                    <m:t>sin</m:t>
                                  </m:r>
                                </m:fName>
                                <m:e>
                                  <m:r>
                                    <a:rPr lang="pt-BR" i="1">
                                      <a:solidFill>
                                        <a:schemeClr val="tx1"/>
                                      </a:solidFill>
                                      <a:latin typeface="Cambria Math" panose="02040503050406030204" pitchFamily="18" charset="0"/>
                                    </a:rPr>
                                    <m:t>²</m:t>
                                  </m:r>
                                  <m:r>
                                    <a:rPr lang="pt-BR" i="1">
                                      <a:solidFill>
                                        <a:schemeClr val="tx1"/>
                                      </a:solidFill>
                                      <a:latin typeface="Cambria Math" panose="02040503050406030204" pitchFamily="18" charset="0"/>
                                    </a:rPr>
                                    <m:t>𝜃</m:t>
                                  </m:r>
                                </m:e>
                              </m:func>
                            </m:den>
                          </m:f>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𝑝</m:t>
                                  </m:r>
                                </m:e>
                                <m:sub>
                                  <m:r>
                                    <a:rPr lang="pt-BR" i="1">
                                      <a:solidFill>
                                        <a:schemeClr val="tx1"/>
                                      </a:solidFill>
                                      <a:latin typeface="Cambria Math" panose="02040503050406030204" pitchFamily="18" charset="0"/>
                                    </a:rPr>
                                    <m:t>𝜓</m:t>
                                  </m:r>
                                </m:sub>
                              </m:sSub>
                              <m:r>
                                <a:rPr lang="pt-BR" i="1">
                                  <a:solidFill>
                                    <a:schemeClr val="tx1"/>
                                  </a:solidFill>
                                  <a:latin typeface="Cambria Math" panose="02040503050406030204" pitchFamily="18" charset="0"/>
                                </a:rPr>
                                <m:t>²</m:t>
                              </m:r>
                            </m:num>
                            <m:den>
                              <m:r>
                                <a:rPr lang="pt-BR" i="1">
                                  <a:solidFill>
                                    <a:schemeClr val="tx1"/>
                                  </a:solidFill>
                                  <a:latin typeface="Cambria Math" panose="02040503050406030204" pitchFamily="18" charset="0"/>
                                </a:rPr>
                                <m:t>2</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𝐼</m:t>
                                  </m:r>
                                </m:e>
                                <m:sub>
                                  <m:r>
                                    <a:rPr lang="pt-BR" i="1">
                                      <a:solidFill>
                                        <a:schemeClr val="tx1"/>
                                      </a:solidFill>
                                      <a:latin typeface="Cambria Math" panose="02040503050406030204" pitchFamily="18" charset="0"/>
                                    </a:rPr>
                                    <m:t>3</m:t>
                                  </m:r>
                                </m:sub>
                              </m:sSub>
                            </m:den>
                          </m:f>
                          <m:r>
                            <a:rPr lang="pt-BR" b="0" i="1" smtClean="0">
                              <a:solidFill>
                                <a:schemeClr val="tx1"/>
                              </a:solidFill>
                              <a:latin typeface="Cambria Math" panose="02040503050406030204" pitchFamily="18" charset="0"/>
                            </a:rPr>
                            <m:t>+</m:t>
                          </m:r>
                          <m:r>
                            <a:rPr lang="pt-BR" i="1">
                              <a:solidFill>
                                <a:schemeClr val="tx1"/>
                              </a:solidFill>
                              <a:latin typeface="Cambria Math" panose="02040503050406030204" pitchFamily="18" charset="0"/>
                            </a:rPr>
                            <m:t>𝑀𝑔h</m:t>
                          </m:r>
                        </m:e>
                      </m:borderBox>
                      <m:r>
                        <m:rPr>
                          <m:nor/>
                        </m:rPr>
                        <a:rPr lang="pt-BR" sz="1800" dirty="0">
                          <a:solidFill>
                            <a:srgbClr val="C00000"/>
                          </a:solidFill>
                        </a:rPr>
                        <m:t> </m:t>
                      </m:r>
                    </m:oMath>
                  </m:oMathPara>
                </a14:m>
                <a:endParaRPr lang="pt-BR" dirty="0"/>
              </a:p>
            </p:txBody>
          </p:sp>
        </mc:Choice>
        <mc:Fallback xmlns="">
          <p:sp>
            <p:nvSpPr>
              <p:cNvPr id="7" name="CaixaDeTexto 6">
                <a:extLst>
                  <a:ext uri="{FF2B5EF4-FFF2-40B4-BE49-F238E27FC236}">
                    <a16:creationId xmlns:a16="http://schemas.microsoft.com/office/drawing/2014/main" id="{4193F19F-BC7E-7EBF-1FB0-1105C97E2C11}"/>
                  </a:ext>
                </a:extLst>
              </p:cNvPr>
              <p:cNvSpPr txBox="1">
                <a:spLocks noRot="1" noChangeAspect="1" noMove="1" noResize="1" noEditPoints="1" noAdjustHandles="1" noChangeArrowheads="1" noChangeShapeType="1" noTextEdit="1"/>
              </p:cNvSpPr>
              <p:nvPr/>
            </p:nvSpPr>
            <p:spPr>
              <a:xfrm>
                <a:off x="2654467" y="5144085"/>
                <a:ext cx="6410587" cy="896912"/>
              </a:xfrm>
              <a:prstGeom prst="rect">
                <a:avLst/>
              </a:prstGeom>
              <a:blipFill>
                <a:blip r:embed="rId4"/>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5534118D-FA2D-B2C2-5B51-BF85C0CA0ECB}"/>
              </a:ext>
            </a:extLst>
          </p:cNvPr>
          <p:cNvSpPr txBox="1"/>
          <p:nvPr/>
        </p:nvSpPr>
        <p:spPr>
          <a:xfrm>
            <a:off x="647602" y="5407875"/>
            <a:ext cx="1901662" cy="369332"/>
          </a:xfrm>
          <a:prstGeom prst="rect">
            <a:avLst/>
          </a:prstGeom>
          <a:noFill/>
        </p:spPr>
        <p:txBody>
          <a:bodyPr wrap="square" rtlCol="0">
            <a:spAutoFit/>
          </a:bodyPr>
          <a:lstStyle/>
          <a:p>
            <a:r>
              <a:rPr lang="pt-BR" i="1" u="sng" dirty="0"/>
              <a:t>Energia mecânica</a:t>
            </a:r>
          </a:p>
        </p:txBody>
      </p:sp>
      <p:sp>
        <p:nvSpPr>
          <p:cNvPr id="9" name="CaixaDeTexto 8">
            <a:extLst>
              <a:ext uri="{FF2B5EF4-FFF2-40B4-BE49-F238E27FC236}">
                <a16:creationId xmlns:a16="http://schemas.microsoft.com/office/drawing/2014/main" id="{347BDFE5-433B-A5EE-DA2E-647A28F45E04}"/>
              </a:ext>
            </a:extLst>
          </p:cNvPr>
          <p:cNvSpPr txBox="1"/>
          <p:nvPr/>
        </p:nvSpPr>
        <p:spPr>
          <a:xfrm>
            <a:off x="76200" y="619125"/>
            <a:ext cx="7588103" cy="369332"/>
          </a:xfrm>
          <a:prstGeom prst="rect">
            <a:avLst/>
          </a:prstGeom>
          <a:noFill/>
        </p:spPr>
        <p:txBody>
          <a:bodyPr wrap="none" rtlCol="0">
            <a:spAutoFit/>
          </a:bodyPr>
          <a:lstStyle/>
          <a:p>
            <a:r>
              <a:rPr lang="pt-BR" b="1" u="sng" dirty="0"/>
              <a:t>Reescrevendo a energia mecânica com momentos canonicamente conjugados</a:t>
            </a:r>
          </a:p>
        </p:txBody>
      </p:sp>
    </p:spTree>
    <p:extLst>
      <p:ext uri="{BB962C8B-B14F-4D97-AF65-F5344CB8AC3E}">
        <p14:creationId xmlns:p14="http://schemas.microsoft.com/office/powerpoint/2010/main" val="3150600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87172F1-FE86-4C05-9C77-D2F9A7124922}"/>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36</a:t>
            </a:fld>
            <a:endParaRPr lang="pt-BR"/>
          </a:p>
        </p:txBody>
      </p:sp>
      <p:sp>
        <p:nvSpPr>
          <p:cNvPr id="16" name="CaixaDeTexto 15">
            <a:extLst>
              <a:ext uri="{FF2B5EF4-FFF2-40B4-BE49-F238E27FC236}">
                <a16:creationId xmlns:a16="http://schemas.microsoft.com/office/drawing/2014/main" id="{C512ABA8-C38E-5871-0909-9BFBF5C9A03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1C5CB4D3-736F-C06B-C640-44622BE4F0AB}"/>
                  </a:ext>
                </a:extLst>
              </p:cNvPr>
              <p:cNvSpPr txBox="1"/>
              <p:nvPr/>
            </p:nvSpPr>
            <p:spPr>
              <a:xfrm>
                <a:off x="156116" y="1109546"/>
                <a:ext cx="4415884" cy="6307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i="1">
                              <a:latin typeface="Cambria Math" panose="02040503050406030204" pitchFamily="18" charset="0"/>
                            </a:rPr>
                          </m:ctrlPr>
                        </m:sSubPr>
                        <m:e>
                          <m:r>
                            <a:rPr lang="pt-BR" i="1">
                              <a:latin typeface="Cambria Math" panose="02040503050406030204" pitchFamily="18" charset="0"/>
                            </a:rPr>
                            <m:t>𝑊</m:t>
                          </m:r>
                        </m:e>
                        <m:sub>
                          <m:r>
                            <a:rPr lang="pt-BR" i="1">
                              <a:latin typeface="Cambria Math" panose="02040503050406030204" pitchFamily="18" charset="0"/>
                            </a:rPr>
                            <m:t>1</m:t>
                          </m:r>
                        </m:sub>
                      </m:sSub>
                      <m:r>
                        <a:rPr lang="pt-BR" i="1">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𝐹</m:t>
                                  </m:r>
                                </m:e>
                              </m:acc>
                              <m:r>
                                <a:rPr lang="pt-BR" i="1">
                                  <a:latin typeface="Cambria Math" panose="02040503050406030204" pitchFamily="18" charset="0"/>
                                </a:rPr>
                                <m:t>+ </m:t>
                              </m:r>
                              <m:acc>
                                <m:accPr>
                                  <m:chr m:val="⃗"/>
                                  <m:ctrlPr>
                                    <a:rPr lang="pt-BR" i="1">
                                      <a:solidFill>
                                        <a:schemeClr val="accent1"/>
                                      </a:solidFill>
                                      <a:latin typeface="Cambria Math" panose="02040503050406030204" pitchFamily="18" charset="0"/>
                                    </a:rPr>
                                  </m:ctrlPr>
                                </m:accPr>
                                <m:e>
                                  <m:r>
                                    <a:rPr lang="pt-BR" i="1">
                                      <a:solidFill>
                                        <a:schemeClr val="accent1"/>
                                      </a:solidFill>
                                      <a:latin typeface="Cambria Math" panose="02040503050406030204" pitchFamily="18" charset="0"/>
                                    </a:rPr>
                                    <m:t>𝑓</m:t>
                                  </m:r>
                                </m:e>
                              </m:acc>
                            </m:e>
                          </m:d>
                          <m:r>
                            <a:rPr lang="pt-BR" i="1">
                              <a:latin typeface="Cambria Math" panose="02040503050406030204" pitchFamily="18" charset="0"/>
                            </a:rPr>
                            <m:t>∙</m:t>
                          </m:r>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𝑉</m:t>
                              </m:r>
                            </m:e>
                          </m:acc>
                          <m:r>
                            <a:rPr lang="pt-BR" i="1">
                              <a:solidFill>
                                <a:srgbClr val="00B050"/>
                              </a:solidFill>
                              <a:latin typeface="Cambria Math" panose="02040503050406030204" pitchFamily="18" charset="0"/>
                            </a:rPr>
                            <m:t> </m:t>
                          </m:r>
                          <m:r>
                            <a:rPr lang="pt-BR" i="1">
                              <a:latin typeface="Cambria Math" panose="02040503050406030204" pitchFamily="18" charset="0"/>
                            </a:rPr>
                            <m:t>𝑑𝑡</m:t>
                          </m:r>
                        </m:e>
                      </m:nary>
                      <m:r>
                        <a:rPr lang="pt-BR" i="1">
                          <a:latin typeface="Cambria Math" panose="02040503050406030204" pitchFamily="18" charset="0"/>
                        </a:rPr>
                        <m:t> +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solidFill>
                                    <a:srgbClr val="ED7D31"/>
                                  </a:solidFill>
                                  <a:latin typeface="Cambria Math" panose="02040503050406030204" pitchFamily="18" charset="0"/>
                                </a:rPr>
                              </m:ctrlPr>
                            </m:accPr>
                            <m:e>
                              <m:r>
                                <a:rPr lang="pt-BR" i="1">
                                  <a:solidFill>
                                    <a:srgbClr val="ED7D31"/>
                                  </a:solidFill>
                                  <a:latin typeface="Cambria Math" panose="02040503050406030204" pitchFamily="18" charset="0"/>
                                </a:rPr>
                                <m:t>𝜔</m:t>
                              </m:r>
                              <m:r>
                                <a:rPr lang="pt-BR" i="1">
                                  <a:solidFill>
                                    <a:srgbClr val="ED7D31"/>
                                  </a:solidFill>
                                  <a:latin typeface="Cambria Math" panose="02040503050406030204" pitchFamily="18" charset="0"/>
                                </a:rPr>
                                <m:t>′</m:t>
                              </m:r>
                            </m:e>
                          </m:acc>
                          <m:r>
                            <a:rPr lang="pt-BR" i="1">
                              <a:latin typeface="Cambria Math" panose="02040503050406030204" pitchFamily="18" charset="0"/>
                            </a:rPr>
                            <m:t>∙</m:t>
                          </m:r>
                          <m:acc>
                            <m:accPr>
                              <m:chr m:val="⃗"/>
                              <m:ctrlPr>
                                <a:rPr lang="pt-BR" i="1">
                                  <a:latin typeface="Cambria Math" panose="02040503050406030204" pitchFamily="18" charset="0"/>
                                </a:rPr>
                              </m:ctrlPr>
                            </m:accPr>
                            <m:e>
                              <m:sSup>
                                <m:sSupPr>
                                  <m:ctrlPr>
                                    <a:rPr lang="pt-BR" i="1">
                                      <a:latin typeface="Cambria Math" panose="02040503050406030204" pitchFamily="18" charset="0"/>
                                    </a:rPr>
                                  </m:ctrlPr>
                                </m:sSupPr>
                                <m:e>
                                  <m:r>
                                    <a:rPr lang="pt-BR" i="1">
                                      <a:latin typeface="Cambria Math" panose="02040503050406030204" pitchFamily="18" charset="0"/>
                                    </a:rPr>
                                    <m:t>𝜏</m:t>
                                  </m:r>
                                </m:e>
                                <m:sup>
                                  <m:r>
                                    <a:rPr lang="pt-BR" i="1">
                                      <a:latin typeface="Cambria Math" panose="02040503050406030204" pitchFamily="18" charset="0"/>
                                    </a:rPr>
                                    <m:t>′</m:t>
                                  </m:r>
                                </m:sup>
                              </m:sSup>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7" name="CaixaDeTexto 16">
                <a:extLst>
                  <a:ext uri="{FF2B5EF4-FFF2-40B4-BE49-F238E27FC236}">
                    <a16:creationId xmlns:a16="http://schemas.microsoft.com/office/drawing/2014/main" id="{1C5CB4D3-736F-C06B-C640-44622BE4F0AB}"/>
                  </a:ext>
                </a:extLst>
              </p:cNvPr>
              <p:cNvSpPr txBox="1">
                <a:spLocks noRot="1" noChangeAspect="1" noMove="1" noResize="1" noEditPoints="1" noAdjustHandles="1" noChangeArrowheads="1" noChangeShapeType="1" noTextEdit="1"/>
              </p:cNvSpPr>
              <p:nvPr/>
            </p:nvSpPr>
            <p:spPr>
              <a:xfrm>
                <a:off x="156116" y="1109546"/>
                <a:ext cx="4415884" cy="630750"/>
              </a:xfrm>
              <a:prstGeom prst="rect">
                <a:avLst/>
              </a:prstGeom>
              <a:blipFill>
                <a:blip r:embed="rId2"/>
                <a:stretch>
                  <a:fillRect b="-971"/>
                </a:stretch>
              </a:blipFill>
            </p:spPr>
            <p:txBody>
              <a:bodyPr/>
              <a:lstStyle/>
              <a:p>
                <a:r>
                  <a:rPr lang="pt-BR">
                    <a:noFill/>
                  </a:rPr>
                  <a:t> </a:t>
                </a:r>
              </a:p>
            </p:txBody>
          </p:sp>
        </mc:Fallback>
      </mc:AlternateContent>
      <p:sp>
        <p:nvSpPr>
          <p:cNvPr id="18" name="Chave Direita 17">
            <a:extLst>
              <a:ext uri="{FF2B5EF4-FFF2-40B4-BE49-F238E27FC236}">
                <a16:creationId xmlns:a16="http://schemas.microsoft.com/office/drawing/2014/main" id="{60911014-953E-724A-71C9-D67352C9E38B}"/>
              </a:ext>
            </a:extLst>
          </p:cNvPr>
          <p:cNvSpPr/>
          <p:nvPr/>
        </p:nvSpPr>
        <p:spPr>
          <a:xfrm rot="5400000">
            <a:off x="1702579" y="937460"/>
            <a:ext cx="230827" cy="184784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19" name="CaixaDeTexto 18">
            <a:extLst>
              <a:ext uri="{FF2B5EF4-FFF2-40B4-BE49-F238E27FC236}">
                <a16:creationId xmlns:a16="http://schemas.microsoft.com/office/drawing/2014/main" id="{05957929-D083-4C00-84A5-1D29313A2C22}"/>
              </a:ext>
            </a:extLst>
          </p:cNvPr>
          <p:cNvSpPr txBox="1"/>
          <p:nvPr/>
        </p:nvSpPr>
        <p:spPr>
          <a:xfrm>
            <a:off x="1291166" y="1976799"/>
            <a:ext cx="1084043" cy="400110"/>
          </a:xfrm>
          <a:prstGeom prst="rect">
            <a:avLst/>
          </a:prstGeom>
          <a:noFill/>
        </p:spPr>
        <p:txBody>
          <a:bodyPr wrap="square" rtlCol="0">
            <a:spAutoFit/>
          </a:bodyPr>
          <a:lstStyle/>
          <a:p>
            <a:pPr algn="ctr"/>
            <a:r>
              <a:rPr lang="pt-BR" sz="2000" b="1" dirty="0"/>
              <a:t>(1)</a:t>
            </a:r>
            <a:endParaRPr lang="pt-BR" dirty="0"/>
          </a:p>
        </p:txBody>
      </p:sp>
      <p:sp>
        <p:nvSpPr>
          <p:cNvPr id="20" name="Chave Direita 19">
            <a:extLst>
              <a:ext uri="{FF2B5EF4-FFF2-40B4-BE49-F238E27FC236}">
                <a16:creationId xmlns:a16="http://schemas.microsoft.com/office/drawing/2014/main" id="{72C554A1-0993-ECBF-4334-1EE06113B37A}"/>
              </a:ext>
            </a:extLst>
          </p:cNvPr>
          <p:cNvSpPr/>
          <p:nvPr/>
        </p:nvSpPr>
        <p:spPr>
          <a:xfrm rot="5400000">
            <a:off x="3667041" y="1194503"/>
            <a:ext cx="236502" cy="132808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1" name="CaixaDeTexto 20">
            <a:extLst>
              <a:ext uri="{FF2B5EF4-FFF2-40B4-BE49-F238E27FC236}">
                <a16:creationId xmlns:a16="http://schemas.microsoft.com/office/drawing/2014/main" id="{0266BF63-F01C-B0C7-131E-29582D75CD5E}"/>
              </a:ext>
            </a:extLst>
          </p:cNvPr>
          <p:cNvSpPr txBox="1"/>
          <p:nvPr/>
        </p:nvSpPr>
        <p:spPr>
          <a:xfrm>
            <a:off x="3412963" y="1966962"/>
            <a:ext cx="779125" cy="409947"/>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340DD7C4-BCCD-27BF-D400-F5BCFF9018DE}"/>
                  </a:ext>
                </a:extLst>
              </p:cNvPr>
              <p:cNvSpPr txBox="1"/>
              <p:nvPr/>
            </p:nvSpPr>
            <p:spPr>
              <a:xfrm>
                <a:off x="571771" y="2469237"/>
                <a:ext cx="5034455" cy="6307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smtClean="0">
                                  <a:solidFill>
                                    <a:schemeClr val="tx1"/>
                                  </a:solidFill>
                                  <a:latin typeface="Cambria Math" panose="02040503050406030204" pitchFamily="18" charset="0"/>
                                </a:rPr>
                              </m:ctrlPr>
                            </m:dPr>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𝐹</m:t>
                                  </m:r>
                                </m:e>
                              </m:acc>
                              <m:r>
                                <a:rPr lang="pt-BR" i="1">
                                  <a:solidFill>
                                    <a:schemeClr val="tx1"/>
                                  </a:solidFill>
                                  <a:latin typeface="Cambria Math" panose="02040503050406030204" pitchFamily="18" charset="0"/>
                                </a:rPr>
                                <m:t>+ </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𝑓</m:t>
                                  </m:r>
                                </m:e>
                              </m:acc>
                            </m:e>
                          </m:d>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𝑉</m:t>
                              </m:r>
                            </m:e>
                          </m:acc>
                          <m:r>
                            <a:rPr lang="pt-BR" i="1">
                              <a:solidFill>
                                <a:schemeClr val="tx1"/>
                              </a:solidFill>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22" name="CaixaDeTexto 21">
                <a:extLst>
                  <a:ext uri="{FF2B5EF4-FFF2-40B4-BE49-F238E27FC236}">
                    <a16:creationId xmlns:a16="http://schemas.microsoft.com/office/drawing/2014/main" id="{340DD7C4-BCCD-27BF-D400-F5BCFF9018DE}"/>
                  </a:ext>
                </a:extLst>
              </p:cNvPr>
              <p:cNvSpPr txBox="1">
                <a:spLocks noRot="1" noChangeAspect="1" noMove="1" noResize="1" noEditPoints="1" noAdjustHandles="1" noChangeArrowheads="1" noChangeShapeType="1" noTextEdit="1"/>
              </p:cNvSpPr>
              <p:nvPr/>
            </p:nvSpPr>
            <p:spPr>
              <a:xfrm>
                <a:off x="571771" y="2469237"/>
                <a:ext cx="5034455" cy="630750"/>
              </a:xfrm>
              <a:prstGeom prst="rect">
                <a:avLst/>
              </a:prstGeom>
              <a:blipFill>
                <a:blip r:embed="rId3"/>
                <a:stretch>
                  <a:fillRect/>
                </a:stretch>
              </a:blipFill>
            </p:spPr>
            <p:txBody>
              <a:bodyPr/>
              <a:lstStyle/>
              <a:p>
                <a:r>
                  <a:rPr lang="pt-BR">
                    <a:noFill/>
                  </a:rPr>
                  <a:t> </a:t>
                </a:r>
              </a:p>
            </p:txBody>
          </p:sp>
        </mc:Fallback>
      </mc:AlternateContent>
      <p:sp>
        <p:nvSpPr>
          <p:cNvPr id="23" name="CaixaDeTexto 22">
            <a:extLst>
              <a:ext uri="{FF2B5EF4-FFF2-40B4-BE49-F238E27FC236}">
                <a16:creationId xmlns:a16="http://schemas.microsoft.com/office/drawing/2014/main" id="{666044DA-2EFD-54D5-BAD7-65B3182FDBAD}"/>
              </a:ext>
            </a:extLst>
          </p:cNvPr>
          <p:cNvSpPr txBox="1"/>
          <p:nvPr/>
        </p:nvSpPr>
        <p:spPr>
          <a:xfrm>
            <a:off x="-189975" y="2584557"/>
            <a:ext cx="1084043" cy="400110"/>
          </a:xfrm>
          <a:prstGeom prst="rect">
            <a:avLst/>
          </a:prstGeom>
          <a:noFill/>
        </p:spPr>
        <p:txBody>
          <a:bodyPr wrap="square" rtlCol="0">
            <a:spAutoFit/>
          </a:bodyPr>
          <a:lstStyle/>
          <a:p>
            <a:pPr algn="ctr"/>
            <a:r>
              <a:rPr lang="pt-BR" sz="2000" b="1" dirty="0"/>
              <a:t>(1)</a:t>
            </a:r>
            <a:endParaRPr lang="pt-BR" dirty="0"/>
          </a:p>
        </p:txBody>
      </p:sp>
      <p:sp>
        <p:nvSpPr>
          <p:cNvPr id="24" name="Chave Direita 23">
            <a:extLst>
              <a:ext uri="{FF2B5EF4-FFF2-40B4-BE49-F238E27FC236}">
                <a16:creationId xmlns:a16="http://schemas.microsoft.com/office/drawing/2014/main" id="{812BFE71-F246-82F1-5DAA-21336713DF99}"/>
              </a:ext>
            </a:extLst>
          </p:cNvPr>
          <p:cNvSpPr/>
          <p:nvPr/>
        </p:nvSpPr>
        <p:spPr>
          <a:xfrm rot="5400000">
            <a:off x="3339575" y="2610502"/>
            <a:ext cx="257603" cy="1209798"/>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5" name="CaixaDeTexto 24">
            <a:extLst>
              <a:ext uri="{FF2B5EF4-FFF2-40B4-BE49-F238E27FC236}">
                <a16:creationId xmlns:a16="http://schemas.microsoft.com/office/drawing/2014/main" id="{5EE1B81A-9F01-750A-C3D6-5C2B80AC3D25}"/>
              </a:ext>
            </a:extLst>
          </p:cNvPr>
          <p:cNvSpPr txBox="1"/>
          <p:nvPr/>
        </p:nvSpPr>
        <p:spPr>
          <a:xfrm>
            <a:off x="2926354" y="3311179"/>
            <a:ext cx="1084043" cy="400110"/>
          </a:xfrm>
          <a:prstGeom prst="rect">
            <a:avLst/>
          </a:prstGeom>
          <a:noFill/>
        </p:spPr>
        <p:txBody>
          <a:bodyPr wrap="square" rtlCol="0">
            <a:spAutoFit/>
          </a:bodyPr>
          <a:lstStyle/>
          <a:p>
            <a:pPr algn="ctr"/>
            <a:r>
              <a:rPr lang="pt-BR" sz="2000" b="1" dirty="0"/>
              <a:t>(1.1)</a:t>
            </a:r>
            <a:endParaRPr lang="pt-BR" dirty="0"/>
          </a:p>
        </p:txBody>
      </p:sp>
      <p:sp>
        <p:nvSpPr>
          <p:cNvPr id="26" name="Chave Direita 25">
            <a:extLst>
              <a:ext uri="{FF2B5EF4-FFF2-40B4-BE49-F238E27FC236}">
                <a16:creationId xmlns:a16="http://schemas.microsoft.com/office/drawing/2014/main" id="{6CEFD489-ABC4-97C8-CFEC-E682A35EB962}"/>
              </a:ext>
            </a:extLst>
          </p:cNvPr>
          <p:cNvSpPr/>
          <p:nvPr/>
        </p:nvSpPr>
        <p:spPr>
          <a:xfrm rot="5400000">
            <a:off x="4775003" y="2623891"/>
            <a:ext cx="257602" cy="1209795"/>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27" name="CaixaDeTexto 26">
            <a:extLst>
              <a:ext uri="{FF2B5EF4-FFF2-40B4-BE49-F238E27FC236}">
                <a16:creationId xmlns:a16="http://schemas.microsoft.com/office/drawing/2014/main" id="{A55B92D4-0682-5717-9442-C3219503A0D7}"/>
              </a:ext>
            </a:extLst>
          </p:cNvPr>
          <p:cNvSpPr txBox="1"/>
          <p:nvPr/>
        </p:nvSpPr>
        <p:spPr>
          <a:xfrm>
            <a:off x="4573345" y="3311179"/>
            <a:ext cx="709728" cy="400110"/>
          </a:xfrm>
          <a:prstGeom prst="rect">
            <a:avLst/>
          </a:prstGeom>
          <a:noFill/>
        </p:spPr>
        <p:txBody>
          <a:bodyPr wrap="square" rtlCol="0">
            <a:spAutoFit/>
          </a:bodyPr>
          <a:lstStyle/>
          <a:p>
            <a:pPr algn="ctr"/>
            <a:r>
              <a:rPr lang="pt-BR" sz="2000" b="1" dirty="0"/>
              <a:t>(1.2)</a:t>
            </a:r>
            <a:endParaRPr lang="pt-BR" dirty="0"/>
          </a:p>
        </p:txBody>
      </p:sp>
      <p:sp>
        <p:nvSpPr>
          <p:cNvPr id="28" name="CaixaDeTexto 27">
            <a:extLst>
              <a:ext uri="{FF2B5EF4-FFF2-40B4-BE49-F238E27FC236}">
                <a16:creationId xmlns:a16="http://schemas.microsoft.com/office/drawing/2014/main" id="{BBA999A1-C312-B595-17E4-678083F03432}"/>
              </a:ext>
            </a:extLst>
          </p:cNvPr>
          <p:cNvSpPr txBox="1"/>
          <p:nvPr/>
        </p:nvSpPr>
        <p:spPr>
          <a:xfrm>
            <a:off x="156116" y="3728569"/>
            <a:ext cx="1828257" cy="369332"/>
          </a:xfrm>
          <a:prstGeom prst="rect">
            <a:avLst/>
          </a:prstGeom>
          <a:noFill/>
        </p:spPr>
        <p:txBody>
          <a:bodyPr wrap="none" rtlCol="0">
            <a:spAutoFit/>
          </a:bodyPr>
          <a:lstStyle/>
          <a:p>
            <a:r>
              <a:rPr lang="pt-BR" i="1" u="sng" dirty="0"/>
              <a:t>2ª Lei de Newton</a:t>
            </a:r>
          </a:p>
        </p:txBody>
      </p:sp>
      <mc:AlternateContent xmlns:mc="http://schemas.openxmlformats.org/markup-compatibility/2006" xmlns:a14="http://schemas.microsoft.com/office/drawing/2010/main">
        <mc:Choice Requires="a14">
          <p:sp>
            <p:nvSpPr>
              <p:cNvPr id="29" name="CaixaDeTexto 28">
                <a:extLst>
                  <a:ext uri="{FF2B5EF4-FFF2-40B4-BE49-F238E27FC236}">
                    <a16:creationId xmlns:a16="http://schemas.microsoft.com/office/drawing/2014/main" id="{94B198A8-E9C1-309F-3F26-5CD29A295BC2}"/>
                  </a:ext>
                </a:extLst>
              </p:cNvPr>
              <p:cNvSpPr txBox="1"/>
              <p:nvPr/>
            </p:nvSpPr>
            <p:spPr>
              <a:xfrm>
                <a:off x="192307" y="4207203"/>
                <a:ext cx="7223254" cy="59022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f>
                        <m:fPr>
                          <m:ctrlPr>
                            <a:rPr lang="pt-BR" i="1" smtClean="0">
                              <a:latin typeface="Cambria Math" panose="02040503050406030204" pitchFamily="18" charset="0"/>
                            </a:rPr>
                          </m:ctrlPr>
                        </m:fPr>
                        <m:num>
                          <m:r>
                            <a:rPr lang="pt-BR" i="1" smtClean="0">
                              <a:latin typeface="Cambria Math" panose="02040503050406030204" pitchFamily="18" charset="0"/>
                            </a:rPr>
                            <m:t>𝑑</m:t>
                          </m:r>
                          <m:acc>
                            <m:accPr>
                              <m:chr m:val="⃗"/>
                              <m:ctrlPr>
                                <a:rPr lang="pt-BR" i="1" smtClean="0">
                                  <a:latin typeface="Cambria Math" panose="02040503050406030204" pitchFamily="18" charset="0"/>
                                </a:rPr>
                              </m:ctrlPr>
                            </m:accPr>
                            <m:e>
                              <m:r>
                                <a:rPr lang="pt-BR" b="0" i="1" smtClean="0">
                                  <a:latin typeface="Cambria Math" panose="02040503050406030204" pitchFamily="18" charset="0"/>
                                </a:rPr>
                                <m:t>𝑝</m:t>
                              </m:r>
                            </m:e>
                          </m:acc>
                        </m:num>
                        <m:den>
                          <m:r>
                            <a:rPr lang="pt-BR" i="1" smtClean="0">
                              <a:latin typeface="Cambria Math" panose="02040503050406030204" pitchFamily="18" charset="0"/>
                            </a:rPr>
                            <m:t>𝑑</m:t>
                          </m:r>
                          <m:r>
                            <a:rPr lang="pt-BR" b="0" i="1" smtClean="0">
                              <a:latin typeface="Cambria Math" panose="02040503050406030204" pitchFamily="18" charset="0"/>
                            </a:rPr>
                            <m:t>𝑡</m:t>
                          </m:r>
                        </m:den>
                      </m:f>
                      <m:r>
                        <a:rPr lang="pt-BR" b="0" i="1" smtClean="0">
                          <a:latin typeface="Cambria Math" panose="02040503050406030204" pitchFamily="18" charset="0"/>
                        </a:rPr>
                        <m:t>= </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𝑓</m:t>
                          </m:r>
                        </m:e>
                      </m:acc>
                      <m:r>
                        <a:rPr lang="pt-BR" b="0" i="1" smtClean="0">
                          <a:latin typeface="Cambria Math" panose="02040503050406030204" pitchFamily="18" charset="0"/>
                        </a:rPr>
                        <m:t>+</m:t>
                      </m:r>
                      <m:r>
                        <a:rPr lang="pt-BR" b="0" i="1" smtClean="0">
                          <a:latin typeface="Cambria Math" panose="02040503050406030204" pitchFamily="18" charset="0"/>
                        </a:rPr>
                        <m:t>𝑀</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𝑔</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b="0" i="1" smtClean="0">
                                  <a:latin typeface="Cambria Math" panose="02040503050406030204" pitchFamily="18" charset="0"/>
                                </a:rPr>
                                <m:t>𝑉</m:t>
                              </m:r>
                            </m:e>
                          </m:acc>
                        </m:num>
                        <m:den>
                          <m:r>
                            <a:rPr lang="pt-BR" i="1">
                              <a:latin typeface="Cambria Math" panose="02040503050406030204" pitchFamily="18" charset="0"/>
                            </a:rPr>
                            <m:t>𝑑𝑡</m:t>
                          </m:r>
                        </m:den>
                      </m:f>
                      <m:r>
                        <a:rPr lang="pt-BR" b="0" i="1" smtClean="0">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𝑓</m:t>
                          </m:r>
                        </m:e>
                      </m:acc>
                      <m:r>
                        <a:rPr lang="pt-BR" i="1">
                          <a:latin typeface="Cambria Math" panose="02040503050406030204" pitchFamily="18" charset="0"/>
                        </a:rPr>
                        <m:t>+</m:t>
                      </m:r>
                      <m:r>
                        <a:rPr lang="pt-BR" i="1">
                          <a:latin typeface="Cambria Math" panose="02040503050406030204" pitchFamily="18" charset="0"/>
                        </a:rPr>
                        <m:t>𝑀</m:t>
                      </m:r>
                      <m:acc>
                        <m:accPr>
                          <m:chr m:val="⃗"/>
                          <m:ctrlPr>
                            <a:rPr lang="pt-BR" i="1">
                              <a:latin typeface="Cambria Math" panose="02040503050406030204" pitchFamily="18" charset="0"/>
                            </a:rPr>
                          </m:ctrlPr>
                        </m:accPr>
                        <m:e>
                          <m:r>
                            <a:rPr lang="pt-BR" i="1">
                              <a:latin typeface="Cambria Math" panose="02040503050406030204" pitchFamily="18" charset="0"/>
                            </a:rPr>
                            <m:t>𝑔</m:t>
                          </m:r>
                        </m:e>
                      </m:acc>
                    </m:oMath>
                  </m:oMathPara>
                </a14:m>
                <a:endParaRPr lang="pt-BR" dirty="0"/>
              </a:p>
            </p:txBody>
          </p:sp>
        </mc:Choice>
        <mc:Fallback xmlns="">
          <p:sp>
            <p:nvSpPr>
              <p:cNvPr id="29" name="CaixaDeTexto 28">
                <a:extLst>
                  <a:ext uri="{FF2B5EF4-FFF2-40B4-BE49-F238E27FC236}">
                    <a16:creationId xmlns:a16="http://schemas.microsoft.com/office/drawing/2014/main" id="{94B198A8-E9C1-309F-3F26-5CD29A295BC2}"/>
                  </a:ext>
                </a:extLst>
              </p:cNvPr>
              <p:cNvSpPr txBox="1">
                <a:spLocks noRot="1" noChangeAspect="1" noMove="1" noResize="1" noEditPoints="1" noAdjustHandles="1" noChangeArrowheads="1" noChangeShapeType="1" noTextEdit="1"/>
              </p:cNvSpPr>
              <p:nvPr/>
            </p:nvSpPr>
            <p:spPr>
              <a:xfrm>
                <a:off x="192307" y="4207203"/>
                <a:ext cx="7223254" cy="590226"/>
              </a:xfrm>
              <a:prstGeom prst="rect">
                <a:avLst/>
              </a:prstGeom>
              <a:blipFill>
                <a:blip r:embed="rId4"/>
                <a:stretch>
                  <a:fillRect l="-8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0" name="CaixaDeTexto 29">
                <a:extLst>
                  <a:ext uri="{FF2B5EF4-FFF2-40B4-BE49-F238E27FC236}">
                    <a16:creationId xmlns:a16="http://schemas.microsoft.com/office/drawing/2014/main" id="{FFC64353-5FF9-4DE0-12B6-024E7FD6AA02}"/>
                  </a:ext>
                </a:extLst>
              </p:cNvPr>
              <p:cNvSpPr txBox="1"/>
              <p:nvPr/>
            </p:nvSpPr>
            <p:spPr>
              <a:xfrm>
                <a:off x="152074" y="4906731"/>
                <a:ext cx="7716645" cy="525913"/>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 </m:t>
                          </m:r>
                        </m:e>
                      </m:d>
                      <m:r>
                        <a:rPr lang="pt-BR" b="0" i="1" smtClean="0">
                          <a:latin typeface="Cambria Math" panose="02040503050406030204" pitchFamily="18" charset="0"/>
                        </a:rPr>
                        <m:t>=</m:t>
                      </m:r>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r>
                        <a:rPr lang="pt-BR" i="1">
                          <a:latin typeface="Cambria Math" panose="02040503050406030204" pitchFamily="18" charset="0"/>
                        </a:rPr>
                        <m:t>𝑀</m:t>
                      </m:r>
                      <m:r>
                        <a:rPr lang="pt-BR" b="0" i="1" smtClean="0">
                          <a:latin typeface="Cambria Math" panose="02040503050406030204" pitchFamily="18" charset="0"/>
                        </a:rPr>
                        <m:t>𝑔</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oMath>
                  </m:oMathPara>
                </a14:m>
                <a:endParaRPr lang="pt-BR" dirty="0"/>
              </a:p>
            </p:txBody>
          </p:sp>
        </mc:Choice>
        <mc:Fallback xmlns="">
          <p:sp>
            <p:nvSpPr>
              <p:cNvPr id="30" name="CaixaDeTexto 29">
                <a:extLst>
                  <a:ext uri="{FF2B5EF4-FFF2-40B4-BE49-F238E27FC236}">
                    <a16:creationId xmlns:a16="http://schemas.microsoft.com/office/drawing/2014/main" id="{FFC64353-5FF9-4DE0-12B6-024E7FD6AA02}"/>
                  </a:ext>
                </a:extLst>
              </p:cNvPr>
              <p:cNvSpPr txBox="1">
                <a:spLocks noRot="1" noChangeAspect="1" noMove="1" noResize="1" noEditPoints="1" noAdjustHandles="1" noChangeArrowheads="1" noChangeShapeType="1" noTextEdit="1"/>
              </p:cNvSpPr>
              <p:nvPr/>
            </p:nvSpPr>
            <p:spPr>
              <a:xfrm>
                <a:off x="152074" y="4906731"/>
                <a:ext cx="7716645" cy="52591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1" name="CaixaDeTexto 30">
                <a:extLst>
                  <a:ext uri="{FF2B5EF4-FFF2-40B4-BE49-F238E27FC236}">
                    <a16:creationId xmlns:a16="http://schemas.microsoft.com/office/drawing/2014/main" id="{238B3ED7-3F89-747F-B45A-51A58D8A5B2E}"/>
                  </a:ext>
                </a:extLst>
              </p:cNvPr>
              <p:cNvSpPr txBox="1"/>
              <p:nvPr/>
            </p:nvSpPr>
            <p:spPr>
              <a:xfrm>
                <a:off x="152074" y="5541946"/>
                <a:ext cx="9069986" cy="6223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𝜌</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𝑛</m:t>
                                  </m:r>
                                </m:e>
                              </m:acc>
                            </m:num>
                            <m:den>
                              <m:r>
                                <a:rPr lang="pt-BR" b="0" i="1" smtClean="0">
                                  <a:latin typeface="Cambria Math" panose="02040503050406030204" pitchFamily="18" charset="0"/>
                                </a:rPr>
                                <m:t>𝑑𝑡</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num>
                            <m:den>
                              <m:r>
                                <a:rPr lang="pt-BR" b="0" i="1" smtClean="0">
                                  <a:latin typeface="Cambria Math" panose="02040503050406030204" pitchFamily="18" charset="0"/>
                                </a:rPr>
                                <m:t>𝑑𝑡</m:t>
                              </m:r>
                            </m:den>
                          </m:f>
                        </m:e>
                      </m:d>
                      <m:r>
                        <a:rPr lang="pt-BR" b="0" i="1" smtClean="0">
                          <a:latin typeface="Cambria Math" panose="02040503050406030204" pitchFamily="18" charset="0"/>
                        </a:rPr>
                        <m:t>=(</m:t>
                      </m:r>
                      <m:r>
                        <a:rPr lang="pt-BR" b="0" i="1" smtClean="0">
                          <a:latin typeface="Cambria Math" panose="02040503050406030204" pitchFamily="18" charset="0"/>
                        </a:rPr>
                        <m:t>𝐹</m:t>
                      </m:r>
                      <m:r>
                        <a:rPr lang="pt-BR" b="0" i="1" smtClean="0">
                          <a:latin typeface="Cambria Math" panose="02040503050406030204" pitchFamily="18" charset="0"/>
                        </a:rPr>
                        <m:t>−</m:t>
                      </m:r>
                      <m:r>
                        <a:rPr lang="pt-BR" b="0" i="1" smtClean="0">
                          <a:latin typeface="Cambria Math" panose="02040503050406030204" pitchFamily="18" charset="0"/>
                        </a:rPr>
                        <m:t>𝑀𝑔</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oMath>
                  </m:oMathPara>
                </a14:m>
                <a:endParaRPr lang="pt-BR" dirty="0"/>
              </a:p>
            </p:txBody>
          </p:sp>
        </mc:Choice>
        <mc:Fallback xmlns="">
          <p:sp>
            <p:nvSpPr>
              <p:cNvPr id="31" name="CaixaDeTexto 30">
                <a:extLst>
                  <a:ext uri="{FF2B5EF4-FFF2-40B4-BE49-F238E27FC236}">
                    <a16:creationId xmlns:a16="http://schemas.microsoft.com/office/drawing/2014/main" id="{238B3ED7-3F89-747F-B45A-51A58D8A5B2E}"/>
                  </a:ext>
                </a:extLst>
              </p:cNvPr>
              <p:cNvSpPr txBox="1">
                <a:spLocks noRot="1" noChangeAspect="1" noMove="1" noResize="1" noEditPoints="1" noAdjustHandles="1" noChangeArrowheads="1" noChangeShapeType="1" noTextEdit="1"/>
              </p:cNvSpPr>
              <p:nvPr/>
            </p:nvSpPr>
            <p:spPr>
              <a:xfrm>
                <a:off x="152074" y="5541946"/>
                <a:ext cx="9069986" cy="622350"/>
              </a:xfrm>
              <a:prstGeom prst="rect">
                <a:avLst/>
              </a:prstGeom>
              <a:blipFill>
                <a:blip r:embed="rId6"/>
                <a:stretch>
                  <a:fillRect/>
                </a:stretch>
              </a:blipFill>
            </p:spPr>
            <p:txBody>
              <a:bodyPr/>
              <a:lstStyle/>
              <a:p>
                <a:r>
                  <a:rPr lang="pt-BR">
                    <a:noFill/>
                  </a:rPr>
                  <a:t> </a:t>
                </a:r>
              </a:p>
            </p:txBody>
          </p:sp>
        </mc:Fallback>
      </mc:AlternateContent>
      <p:cxnSp>
        <p:nvCxnSpPr>
          <p:cNvPr id="32" name="Conector de Seta Reta 31">
            <a:extLst>
              <a:ext uri="{FF2B5EF4-FFF2-40B4-BE49-F238E27FC236}">
                <a16:creationId xmlns:a16="http://schemas.microsoft.com/office/drawing/2014/main" id="{8DD21CAD-47CA-0DCC-E8F0-D55358D5B38C}"/>
              </a:ext>
            </a:extLst>
          </p:cNvPr>
          <p:cNvCxnSpPr>
            <a:cxnSpLocks/>
          </p:cNvCxnSpPr>
          <p:nvPr/>
        </p:nvCxnSpPr>
        <p:spPr>
          <a:xfrm flipH="1">
            <a:off x="4818909" y="5541946"/>
            <a:ext cx="299501" cy="596570"/>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33" name="CaixaDeTexto 32">
            <a:extLst>
              <a:ext uri="{FF2B5EF4-FFF2-40B4-BE49-F238E27FC236}">
                <a16:creationId xmlns:a16="http://schemas.microsoft.com/office/drawing/2014/main" id="{EBEF6325-6176-8715-CD69-BF3349D58D15}"/>
              </a:ext>
            </a:extLst>
          </p:cNvPr>
          <p:cNvSpPr txBox="1"/>
          <p:nvPr/>
        </p:nvSpPr>
        <p:spPr>
          <a:xfrm>
            <a:off x="4572000" y="6095419"/>
            <a:ext cx="301686" cy="369332"/>
          </a:xfrm>
          <a:prstGeom prst="rect">
            <a:avLst/>
          </a:prstGeom>
          <a:noFill/>
        </p:spPr>
        <p:txBody>
          <a:bodyPr wrap="none" rtlCol="0">
            <a:spAutoFit/>
          </a:bodyPr>
          <a:lstStyle/>
          <a:p>
            <a:r>
              <a:rPr lang="pt-BR" b="1" dirty="0">
                <a:solidFill>
                  <a:srgbClr val="C00000"/>
                </a:solidFill>
              </a:rPr>
              <a:t>0</a:t>
            </a:r>
          </a:p>
        </p:txBody>
      </p:sp>
    </p:spTree>
    <p:extLst>
      <p:ext uri="{BB962C8B-B14F-4D97-AF65-F5344CB8AC3E}">
        <p14:creationId xmlns:p14="http://schemas.microsoft.com/office/powerpoint/2010/main" val="1145812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E4BC2EF-843D-016C-78D7-B89E7DA0EFF0}"/>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37</a:t>
            </a:fld>
            <a:endParaRPr lang="pt-BR"/>
          </a:p>
        </p:txBody>
      </p:sp>
      <p:sp>
        <p:nvSpPr>
          <p:cNvPr id="12" name="CaixaDeTexto 11">
            <a:extLst>
              <a:ext uri="{FF2B5EF4-FFF2-40B4-BE49-F238E27FC236}">
                <a16:creationId xmlns:a16="http://schemas.microsoft.com/office/drawing/2014/main" id="{86275D3C-647E-A0E5-BF56-4BF402906D2A}"/>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2B96B21-F2DB-7559-4219-BE054DB64E2D}"/>
                  </a:ext>
                </a:extLst>
              </p:cNvPr>
              <p:cNvSpPr txBox="1"/>
              <p:nvPr/>
            </p:nvSpPr>
            <p:spPr>
              <a:xfrm>
                <a:off x="76200" y="988457"/>
                <a:ext cx="8552986" cy="7146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𝑀</m:t>
                      </m:r>
                      <m:d>
                        <m:dPr>
                          <m:ctrlPr>
                            <a:rPr lang="pt-BR" b="0" i="1" smtClean="0">
                              <a:latin typeface="Cambria Math" panose="02040503050406030204" pitchFamily="18" charset="0"/>
                            </a:rPr>
                          </m:ctrlPr>
                        </m:dPr>
                        <m:e>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𝜌</m:t>
                              </m:r>
                            </m:sub>
                          </m:sSub>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𝜙</m:t>
                              </m:r>
                            </m:e>
                          </m:acc>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f>
                            <m:fPr>
                              <m:ctrlPr>
                                <a:rPr lang="pt-BR" b="0" i="1" smtClean="0">
                                  <a:solidFill>
                                    <a:srgbClr val="00B050"/>
                                  </a:solidFill>
                                  <a:latin typeface="Cambria Math" panose="02040503050406030204" pitchFamily="18" charset="0"/>
                                </a:rPr>
                              </m:ctrlPr>
                            </m:fPr>
                            <m:num>
                              <m:r>
                                <a:rPr lang="pt-BR" b="0" i="1" smtClean="0">
                                  <a:solidFill>
                                    <a:srgbClr val="00B050"/>
                                  </a:solidFill>
                                  <a:latin typeface="Cambria Math" panose="02040503050406030204" pitchFamily="18" charset="0"/>
                                </a:rPr>
                                <m:t>𝑑</m:t>
                              </m:r>
                              <m:sSub>
                                <m:sSubPr>
                                  <m:ctrlPr>
                                    <a:rPr lang="pt-BR" b="0" i="1" smtClean="0">
                                      <a:solidFill>
                                        <a:srgbClr val="00B050"/>
                                      </a:solidFill>
                                      <a:latin typeface="Cambria Math" panose="02040503050406030204" pitchFamily="18" charset="0"/>
                                    </a:rPr>
                                  </m:ctrlPr>
                                </m:sSubPr>
                                <m:e>
                                  <m:r>
                                    <a:rPr lang="pt-BR" b="0" i="1" smtClean="0">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b="0" i="1" smtClean="0">
                                  <a:solidFill>
                                    <a:srgbClr val="00B050"/>
                                  </a:solidFill>
                                  <a:latin typeface="Cambria Math" panose="02040503050406030204" pitchFamily="18" charset="0"/>
                                </a:rPr>
                                <m:t>𝑑𝑡</m:t>
                              </m:r>
                            </m:den>
                          </m:f>
                          <m:acc>
                            <m:accPr>
                              <m:chr m:val="̂"/>
                              <m:ctrlPr>
                                <a:rPr lang="pt-BR" b="0" i="1" smtClean="0">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r>
                            <a:rPr lang="pt-BR" b="0" i="1" smtClean="0">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i="1">
                                  <a:solidFill>
                                    <a:srgbClr val="C00000"/>
                                  </a:solidFill>
                                  <a:latin typeface="Cambria Math" panose="02040503050406030204" pitchFamily="18" charset="0"/>
                                </a:rPr>
                              </m:ctrlPr>
                            </m:accPr>
                            <m:e>
                              <m:r>
                                <a:rPr lang="pt-BR" i="1">
                                  <a:solidFill>
                                    <a:srgbClr val="C00000"/>
                                  </a:solidFill>
                                  <a:latin typeface="Cambria Math" panose="02040503050406030204" pitchFamily="18" charset="0"/>
                                </a:rPr>
                                <m:t>𝜙</m:t>
                              </m:r>
                            </m:e>
                          </m:acc>
                          <m:acc>
                            <m:accPr>
                              <m:chr m:val="̂"/>
                              <m:ctrlPr>
                                <a:rPr lang="pt-BR" i="1">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e>
                      </m:d>
                      <m:r>
                        <a:rPr lang="pt-BR" b="0" i="1" smtClean="0">
                          <a:solidFill>
                            <a:schemeClr val="tx1"/>
                          </a:solidFill>
                          <a:latin typeface="Cambria Math" panose="02040503050406030204" pitchFamily="18" charset="0"/>
                        </a:rPr>
                        <m:t>=</m:t>
                      </m:r>
                      <m:d>
                        <m:dPr>
                          <m:ctrlPr>
                            <a:rPr lang="pt-BR" b="0" i="1" smtClean="0">
                              <a:solidFill>
                                <a:schemeClr val="accent1"/>
                              </a:solidFill>
                              <a:latin typeface="Cambria Math" panose="02040503050406030204" pitchFamily="18" charset="0"/>
                            </a:rPr>
                          </m:ctrlPr>
                        </m:dPr>
                        <m:e>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e>
                      </m:d>
                      <m:sSubSup>
                        <m:sSubSupPr>
                          <m:ctrlPr>
                            <a:rPr lang="pt-BR" b="0" i="1" smtClean="0">
                              <a:solidFill>
                                <a:schemeClr val="accent1"/>
                              </a:solidFill>
                              <a:latin typeface="Cambria Math" panose="02040503050406030204" pitchFamily="18" charset="0"/>
                            </a:rPr>
                          </m:ctrlPr>
                        </m:sSubSupPr>
                        <m:e>
                          <m:acc>
                            <m:accPr>
                              <m:chr m:val="̂"/>
                              <m:ctrlPr>
                                <a:rPr lang="pt-BR" b="0" i="1" smtClean="0">
                                  <a:solidFill>
                                    <a:schemeClr val="accent1"/>
                                  </a:solidFill>
                                  <a:latin typeface="Cambria Math" panose="02040503050406030204" pitchFamily="18" charset="0"/>
                                </a:rPr>
                              </m:ctrlPr>
                            </m:accPr>
                            <m:e>
                              <m:r>
                                <a:rPr lang="pt-BR" b="0" i="1" smtClean="0">
                                  <a:solidFill>
                                    <a:schemeClr val="accent1"/>
                                  </a:solidFill>
                                  <a:latin typeface="Cambria Math" panose="02040503050406030204" pitchFamily="18" charset="0"/>
                                </a:rPr>
                                <m:t>𝑒</m:t>
                              </m:r>
                            </m:e>
                          </m:acc>
                        </m:e>
                        <m:sub>
                          <m:r>
                            <a:rPr lang="pt-BR" b="0" i="1" smtClean="0">
                              <a:solidFill>
                                <a:schemeClr val="accent1"/>
                              </a:solidFill>
                              <a:latin typeface="Cambria Math" panose="02040503050406030204" pitchFamily="18" charset="0"/>
                            </a:rPr>
                            <m:t>3</m:t>
                          </m:r>
                        </m:sub>
                        <m:sup>
                          <m:r>
                            <a:rPr lang="pt-BR" b="0" i="1" smtClean="0">
                              <a:solidFill>
                                <a:schemeClr val="accent1"/>
                              </a:solidFill>
                              <a:latin typeface="Cambria Math" panose="02040503050406030204" pitchFamily="18" charset="0"/>
                            </a:rPr>
                            <m:t>′</m:t>
                          </m:r>
                        </m:sup>
                      </m:sSubSup>
                      <m:r>
                        <a:rPr lang="pt-BR" i="1">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𝜌</m:t>
                          </m:r>
                        </m:e>
                      </m:acc>
                      <m:r>
                        <a:rPr lang="pt-BR" b="0" i="1" smtClean="0">
                          <a:latin typeface="Cambria Math" panose="02040503050406030204" pitchFamily="18" charset="0"/>
                        </a:rPr>
                        <m:t>+</m:t>
                      </m:r>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acc>
                        <m:accPr>
                          <m:chr m:val="̂"/>
                          <m:ctrlPr>
                            <a:rPr lang="pt-BR" i="1">
                              <a:solidFill>
                                <a:srgbClr val="00B050"/>
                              </a:solidFill>
                              <a:latin typeface="Cambria Math" panose="02040503050406030204" pitchFamily="18" charset="0"/>
                            </a:rPr>
                          </m:ctrlPr>
                        </m:accPr>
                        <m:e>
                          <m:r>
                            <a:rPr lang="pt-BR" b="0" i="1" smtClean="0">
                              <a:solidFill>
                                <a:srgbClr val="00B050"/>
                              </a:solidFill>
                              <a:latin typeface="Cambria Math" panose="02040503050406030204" pitchFamily="18" charset="0"/>
                            </a:rPr>
                            <m:t>𝑛</m:t>
                          </m:r>
                        </m:e>
                      </m:acc>
                    </m:oMath>
                  </m:oMathPara>
                </a14:m>
                <a:endParaRPr lang="pt-BR" dirty="0"/>
              </a:p>
            </p:txBody>
          </p:sp>
        </mc:Choice>
        <mc:Fallback xmlns="">
          <p:sp>
            <p:nvSpPr>
              <p:cNvPr id="16" name="CaixaDeTexto 15">
                <a:extLst>
                  <a:ext uri="{FF2B5EF4-FFF2-40B4-BE49-F238E27FC236}">
                    <a16:creationId xmlns:a16="http://schemas.microsoft.com/office/drawing/2014/main" id="{B2B96B21-F2DB-7559-4219-BE054DB64E2D}"/>
                  </a:ext>
                </a:extLst>
              </p:cNvPr>
              <p:cNvSpPr txBox="1">
                <a:spLocks noRot="1" noChangeAspect="1" noMove="1" noResize="1" noEditPoints="1" noAdjustHandles="1" noChangeArrowheads="1" noChangeShapeType="1" noTextEdit="1"/>
              </p:cNvSpPr>
              <p:nvPr/>
            </p:nvSpPr>
            <p:spPr>
              <a:xfrm>
                <a:off x="76200" y="988457"/>
                <a:ext cx="8552986" cy="71468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627A9F5-5EA5-3C59-9E22-6B7607BFAF39}"/>
                  </a:ext>
                </a:extLst>
              </p:cNvPr>
              <p:cNvSpPr txBox="1"/>
              <p:nvPr/>
            </p:nvSpPr>
            <p:spPr>
              <a:xfrm>
                <a:off x="432088" y="1865686"/>
                <a:ext cx="9144000"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solidFill>
                            <a:schemeClr val="accent1"/>
                          </a:solidFill>
                          <a:latin typeface="Cambria Math" panose="02040503050406030204" pitchFamily="18" charset="0"/>
                        </a:rPr>
                        <m:t>𝐹</m:t>
                      </m:r>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m:t>
                      </m:r>
                      <m:f>
                        <m:fPr>
                          <m:ctrlPr>
                            <a:rPr lang="pt-BR" b="0" i="1" smtClean="0">
                              <a:solidFill>
                                <a:schemeClr val="accent1"/>
                              </a:solidFill>
                              <a:latin typeface="Cambria Math" panose="02040503050406030204" pitchFamily="18" charset="0"/>
                            </a:rPr>
                          </m:ctrlPr>
                        </m:fPr>
                        <m:num>
                          <m:r>
                            <a:rPr lang="pt-BR" b="0" i="1" smtClean="0">
                              <a:solidFill>
                                <a:schemeClr val="accent1"/>
                              </a:solidFill>
                              <a:latin typeface="Cambria Math" panose="02040503050406030204" pitchFamily="18" charset="0"/>
                            </a:rPr>
                            <m:t>𝑑</m:t>
                          </m:r>
                          <m:sSub>
                            <m:sSubPr>
                              <m:ctrlPr>
                                <a:rPr lang="pt-BR" b="0" i="1" smtClean="0">
                                  <a:solidFill>
                                    <a:schemeClr val="accent1"/>
                                  </a:solidFill>
                                  <a:latin typeface="Cambria Math" panose="02040503050406030204" pitchFamily="18" charset="0"/>
                                </a:rPr>
                              </m:ctrlPr>
                            </m:sSubPr>
                            <m:e>
                              <m:r>
                                <a:rPr lang="pt-BR" b="0" i="1" smtClean="0">
                                  <a:solidFill>
                                    <a:schemeClr val="accent1"/>
                                  </a:solidFill>
                                  <a:latin typeface="Cambria Math" panose="02040503050406030204" pitchFamily="18" charset="0"/>
                                </a:rPr>
                                <m:t>𝑉</m:t>
                              </m:r>
                            </m:e>
                            <m:sub>
                              <m:r>
                                <a:rPr lang="pt-BR" b="0" i="1" smtClean="0">
                                  <a:solidFill>
                                    <a:schemeClr val="accent1"/>
                                  </a:solidFill>
                                  <a:latin typeface="Cambria Math" panose="02040503050406030204" pitchFamily="18" charset="0"/>
                                </a:rPr>
                                <m:t>3</m:t>
                              </m:r>
                            </m:sub>
                          </m:sSub>
                        </m:num>
                        <m:den>
                          <m:r>
                            <a:rPr lang="pt-BR" b="0" i="1" smtClean="0">
                              <a:solidFill>
                                <a:schemeClr val="accent1"/>
                              </a:solidFill>
                              <a:latin typeface="Cambria Math" panose="02040503050406030204" pitchFamily="18" charset="0"/>
                            </a:rPr>
                            <m:t>𝑑𝑡</m:t>
                          </m:r>
                        </m:den>
                      </m:f>
                      <m:r>
                        <a:rPr lang="pt-BR" b="0" i="1" smtClean="0">
                          <a:solidFill>
                            <a:schemeClr val="accent1"/>
                          </a:solidFill>
                          <a:latin typeface="Cambria Math" panose="02040503050406030204" pitchFamily="18" charset="0"/>
                        </a:rPr>
                        <m:t>+</m:t>
                      </m:r>
                      <m:r>
                        <a:rPr lang="pt-BR" b="0" i="1" smtClean="0">
                          <a:solidFill>
                            <a:schemeClr val="accent1"/>
                          </a:solidFill>
                          <a:latin typeface="Cambria Math" panose="02040503050406030204" pitchFamily="18" charset="0"/>
                        </a:rPr>
                        <m:t>𝑀𝑔</m:t>
                      </m:r>
                    </m:oMath>
                  </m:oMathPara>
                </a14:m>
                <a:endParaRPr lang="pt-BR" dirty="0"/>
              </a:p>
            </p:txBody>
          </p:sp>
        </mc:Choice>
        <mc:Fallback xmlns="">
          <p:sp>
            <p:nvSpPr>
              <p:cNvPr id="17" name="CaixaDeTexto 16">
                <a:extLst>
                  <a:ext uri="{FF2B5EF4-FFF2-40B4-BE49-F238E27FC236}">
                    <a16:creationId xmlns:a16="http://schemas.microsoft.com/office/drawing/2014/main" id="{0627A9F5-5EA5-3C59-9E22-6B7607BFAF39}"/>
                  </a:ext>
                </a:extLst>
              </p:cNvPr>
              <p:cNvSpPr txBox="1">
                <a:spLocks noRot="1" noChangeAspect="1" noMove="1" noResize="1" noEditPoints="1" noAdjustHandles="1" noChangeArrowheads="1" noChangeShapeType="1" noTextEdit="1"/>
              </p:cNvSpPr>
              <p:nvPr/>
            </p:nvSpPr>
            <p:spPr>
              <a:xfrm>
                <a:off x="432088" y="1865686"/>
                <a:ext cx="9144000" cy="628570"/>
              </a:xfrm>
              <a:prstGeom prst="rect">
                <a:avLst/>
              </a:prstGeom>
              <a:blipFill>
                <a:blip r:embed="rId3"/>
                <a:stretch>
                  <a:fillRect/>
                </a:stretch>
              </a:blipFill>
            </p:spPr>
            <p:txBody>
              <a:bodyPr/>
              <a:lstStyle/>
              <a:p>
                <a:r>
                  <a:rPr lang="pt-BR">
                    <a:noFill/>
                  </a:rPr>
                  <a:t> </a:t>
                </a:r>
              </a:p>
            </p:txBody>
          </p:sp>
        </mc:Fallback>
      </mc:AlternateContent>
      <p:sp>
        <p:nvSpPr>
          <p:cNvPr id="18" name="CaixaDeTexto 17">
            <a:extLst>
              <a:ext uri="{FF2B5EF4-FFF2-40B4-BE49-F238E27FC236}">
                <a16:creationId xmlns:a16="http://schemas.microsoft.com/office/drawing/2014/main" id="{6C57886A-61E1-D3E5-16DE-47115B31719C}"/>
              </a:ext>
            </a:extLst>
          </p:cNvPr>
          <p:cNvSpPr txBox="1"/>
          <p:nvPr/>
        </p:nvSpPr>
        <p:spPr>
          <a:xfrm>
            <a:off x="-173685" y="4098205"/>
            <a:ext cx="1084043" cy="400110"/>
          </a:xfrm>
          <a:prstGeom prst="rect">
            <a:avLst/>
          </a:prstGeom>
          <a:noFill/>
        </p:spPr>
        <p:txBody>
          <a:bodyPr wrap="square" rtlCol="0">
            <a:spAutoFit/>
          </a:bodyPr>
          <a:lstStyle/>
          <a:p>
            <a:pPr algn="ctr"/>
            <a:r>
              <a:rPr lang="pt-BR" sz="2000" b="1" dirty="0"/>
              <a:t>(1.1)</a:t>
            </a:r>
            <a:endParaRPr lang="pt-BR" dirty="0"/>
          </a:p>
        </p:txBody>
      </p:sp>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D3F1820A-4B85-4E79-3DAE-2F86AE4C98DF}"/>
                  </a:ext>
                </a:extLst>
              </p:cNvPr>
              <p:cNvSpPr txBox="1"/>
              <p:nvPr/>
            </p:nvSpPr>
            <p:spPr>
              <a:xfrm>
                <a:off x="738768" y="3936718"/>
                <a:ext cx="8326286"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𝐹</m:t>
                          </m:r>
                          <m:sSubSup>
                            <m:sSubSupPr>
                              <m:ctrlPr>
                                <a:rPr lang="pt-BR" b="0" i="1" smtClean="0">
                                  <a:latin typeface="Cambria Math" panose="02040503050406030204" pitchFamily="18" charset="0"/>
                                </a:rPr>
                              </m:ctrlPr>
                            </m:sSubSupPr>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𝑒</m:t>
                                  </m:r>
                                </m:e>
                              </m:acc>
                            </m:e>
                            <m:sub>
                              <m:r>
                                <a:rPr lang="pt-BR" b="0" i="1" smtClean="0">
                                  <a:latin typeface="Cambria Math" panose="02040503050406030204" pitchFamily="18" charset="0"/>
                                </a:rPr>
                                <m:t>3</m:t>
                              </m:r>
                            </m:sub>
                            <m:sup>
                              <m:r>
                                <a:rPr lang="pt-BR" b="0" i="1" smtClean="0">
                                  <a:latin typeface="Cambria Math" panose="02040503050406030204" pitchFamily="18" charset="0"/>
                                </a:rPr>
                                <m:t>′</m:t>
                              </m:r>
                            </m:sup>
                          </m:sSubSup>
                          <m:r>
                            <a:rPr lang="pt-BR" i="1">
                              <a:latin typeface="Cambria Math" panose="02040503050406030204" pitchFamily="18" charset="0"/>
                            </a:rPr>
                            <m:t>∙</m:t>
                          </m:r>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𝑛</m:t>
                                  </m:r>
                                </m:e>
                              </m:acc>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𝐹</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19" name="CaixaDeTexto 18">
                <a:extLst>
                  <a:ext uri="{FF2B5EF4-FFF2-40B4-BE49-F238E27FC236}">
                    <a16:creationId xmlns:a16="http://schemas.microsoft.com/office/drawing/2014/main" id="{D3F1820A-4B85-4E79-3DAE-2F86AE4C98DF}"/>
                  </a:ext>
                </a:extLst>
              </p:cNvPr>
              <p:cNvSpPr txBox="1">
                <a:spLocks noRot="1" noChangeAspect="1" noMove="1" noResize="1" noEditPoints="1" noAdjustHandles="1" noChangeArrowheads="1" noChangeShapeType="1" noTextEdit="1"/>
              </p:cNvSpPr>
              <p:nvPr/>
            </p:nvSpPr>
            <p:spPr>
              <a:xfrm>
                <a:off x="738768" y="3936718"/>
                <a:ext cx="8326286" cy="72308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0" name="CaixaDeTexto 19">
                <a:extLst>
                  <a:ext uri="{FF2B5EF4-FFF2-40B4-BE49-F238E27FC236}">
                    <a16:creationId xmlns:a16="http://schemas.microsoft.com/office/drawing/2014/main" id="{03882D8F-30A7-5634-5B0B-F3FF99B9D37A}"/>
                  </a:ext>
                </a:extLst>
              </p:cNvPr>
              <p:cNvSpPr txBox="1"/>
              <p:nvPr/>
            </p:nvSpPr>
            <p:spPr>
              <a:xfrm>
                <a:off x="76200" y="4651986"/>
                <a:ext cx="8326286"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b="0" i="1" smtClean="0">
                              <a:latin typeface="Cambria Math" panose="02040503050406030204" pitchFamily="18" charset="0"/>
                            </a:rPr>
                            <m:t> </m:t>
                          </m:r>
                          <m:r>
                            <a:rPr lang="pt-BR" b="0" i="1" smtClean="0">
                              <a:latin typeface="Cambria Math" panose="02040503050406030204" pitchFamily="18" charset="0"/>
                            </a:rPr>
                            <m:t>𝑔</m:t>
                          </m:r>
                          <m:r>
                            <a:rPr lang="pt-BR" b="0" i="1" smtClean="0">
                              <a:latin typeface="Cambria Math" panose="02040503050406030204" pitchFamily="18" charset="0"/>
                            </a:rPr>
                            <m:t> </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3</m:t>
                              </m:r>
                            </m:sub>
                          </m:sSub>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f>
                            <m:fPr>
                              <m:ctrlPr>
                                <a:rPr lang="pt-BR" i="1">
                                  <a:latin typeface="Cambria Math" panose="02040503050406030204" pitchFamily="18" charset="0"/>
                                </a:rPr>
                              </m:ctrlPr>
                            </m:fPr>
                            <m:num>
                              <m:r>
                                <a:rPr lang="pt-BR" i="1">
                                  <a:latin typeface="Cambria Math" panose="02040503050406030204" pitchFamily="18" charset="0"/>
                                </a:rPr>
                                <m:t>𝑑</m:t>
                              </m:r>
                            </m:num>
                            <m:den>
                              <m:r>
                                <a:rPr lang="pt-BR" i="1">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sSubSup>
                                    <m:sSubSupPr>
                                      <m:ctrlPr>
                                        <a:rPr lang="pt-BR" b="0" i="1" smtClean="0">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3</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e>
                          </m:d>
                          <m:r>
                            <a:rPr lang="pt-BR" i="1">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r>
                            <a:rPr lang="pt-BR" i="1">
                              <a:latin typeface="Cambria Math" panose="02040503050406030204" pitchFamily="18" charset="0"/>
                            </a:rPr>
                            <m:t>𝑀</m:t>
                          </m:r>
                          <m:r>
                            <a:rPr lang="pt-BR" i="1">
                              <a:latin typeface="Cambria Math" panose="02040503050406030204" pitchFamily="18" charset="0"/>
                            </a:rPr>
                            <m:t> </m:t>
                          </m:r>
                          <m:r>
                            <a:rPr lang="pt-BR" i="1">
                              <a:latin typeface="Cambria Math" panose="02040503050406030204" pitchFamily="18" charset="0"/>
                            </a:rPr>
                            <m:t>𝑔</m:t>
                          </m:r>
                          <m:f>
                            <m:fPr>
                              <m:ctrlPr>
                                <a:rPr lang="pt-BR" b="0" i="1" smtClean="0">
                                  <a:latin typeface="Cambria Math" panose="02040503050406030204" pitchFamily="18" charset="0"/>
                                </a:rPr>
                              </m:ctrlPr>
                            </m:fPr>
                            <m:num>
                              <m:r>
                                <a:rPr lang="pt-BR" b="0" i="1" smtClean="0">
                                  <a:latin typeface="Cambria Math" panose="02040503050406030204" pitchFamily="18" charset="0"/>
                                </a:rPr>
                                <m:t>𝑑h</m:t>
                              </m:r>
                            </m:num>
                            <m:den>
                              <m:r>
                                <a:rPr lang="pt-BR" b="0" i="1" smtClean="0">
                                  <a:latin typeface="Cambria Math" panose="02040503050406030204" pitchFamily="18" charset="0"/>
                                </a:rPr>
                                <m:t>𝑑𝑡</m:t>
                              </m:r>
                            </m:den>
                          </m:f>
                          <m:r>
                            <a:rPr lang="pt-BR" i="1">
                              <a:latin typeface="Cambria Math" panose="02040503050406030204" pitchFamily="18" charset="0"/>
                            </a:rPr>
                            <m:t>𝑑𝑡</m:t>
                          </m:r>
                        </m:e>
                      </m:nary>
                    </m:oMath>
                  </m:oMathPara>
                </a14:m>
                <a:endParaRPr lang="pt-BR" dirty="0"/>
              </a:p>
            </p:txBody>
          </p:sp>
        </mc:Choice>
        <mc:Fallback xmlns="">
          <p:sp>
            <p:nvSpPr>
              <p:cNvPr id="20" name="CaixaDeTexto 19">
                <a:extLst>
                  <a:ext uri="{FF2B5EF4-FFF2-40B4-BE49-F238E27FC236}">
                    <a16:creationId xmlns:a16="http://schemas.microsoft.com/office/drawing/2014/main" id="{03882D8F-30A7-5634-5B0B-F3FF99B9D37A}"/>
                  </a:ext>
                </a:extLst>
              </p:cNvPr>
              <p:cNvSpPr txBox="1">
                <a:spLocks noRot="1" noChangeAspect="1" noMove="1" noResize="1" noEditPoints="1" noAdjustHandles="1" noChangeArrowheads="1" noChangeShapeType="1" noTextEdit="1"/>
              </p:cNvSpPr>
              <p:nvPr/>
            </p:nvSpPr>
            <p:spPr>
              <a:xfrm>
                <a:off x="76200" y="4651986"/>
                <a:ext cx="8326286" cy="73129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1" name="CaixaDeTexto 20">
                <a:extLst>
                  <a:ext uri="{FF2B5EF4-FFF2-40B4-BE49-F238E27FC236}">
                    <a16:creationId xmlns:a16="http://schemas.microsoft.com/office/drawing/2014/main" id="{CF31EFB7-1A1F-6A77-2D79-959EB6B0A186}"/>
                  </a:ext>
                </a:extLst>
              </p:cNvPr>
              <p:cNvSpPr txBox="1"/>
              <p:nvPr/>
            </p:nvSpPr>
            <p:spPr>
              <a:xfrm>
                <a:off x="76200" y="5540200"/>
                <a:ext cx="8326286"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1" i="1" smtClean="0">
                          <a:latin typeface="Cambria Math" panose="02040503050406030204" pitchFamily="18" charset="0"/>
                        </a:rPr>
                        <m:t>= </m:t>
                      </m:r>
                      <m:borderBox>
                        <m:borderBoxPr>
                          <m:ctrlPr>
                            <a:rPr lang="pt-BR" b="1"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r>
                            <a:rPr lang="pt-BR" b="1" i="1">
                              <a:latin typeface="Cambria Math" panose="02040503050406030204" pitchFamily="18" charset="0"/>
                            </a:rPr>
                            <m:t>𝑴𝒈</m:t>
                          </m:r>
                          <m:d>
                            <m:dPr>
                              <m:ctrlPr>
                                <a:rPr lang="pt-BR" b="1" i="1">
                                  <a:latin typeface="Cambria Math" panose="02040503050406030204" pitchFamily="18" charset="0"/>
                                </a:rPr>
                              </m:ctrlPr>
                            </m:dPr>
                            <m:e>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𝟏</m:t>
                                  </m:r>
                                </m:sub>
                              </m:sSub>
                              <m:r>
                                <a:rPr lang="pt-BR" b="1" i="1">
                                  <a:latin typeface="Cambria Math" panose="02040503050406030204" pitchFamily="18" charset="0"/>
                                </a:rPr>
                                <m:t>−</m:t>
                              </m:r>
                              <m:sSub>
                                <m:sSubPr>
                                  <m:ctrlPr>
                                    <a:rPr lang="pt-BR" b="1" i="1">
                                      <a:latin typeface="Cambria Math" panose="02040503050406030204" pitchFamily="18" charset="0"/>
                                    </a:rPr>
                                  </m:ctrlPr>
                                </m:sSubPr>
                                <m:e>
                                  <m:r>
                                    <a:rPr lang="pt-BR" b="1" i="1">
                                      <a:latin typeface="Cambria Math" panose="02040503050406030204" pitchFamily="18" charset="0"/>
                                    </a:rPr>
                                    <m:t>𝒉</m:t>
                                  </m:r>
                                </m:e>
                                <m:sub>
                                  <m:r>
                                    <a:rPr lang="pt-BR" b="1" i="1">
                                      <a:latin typeface="Cambria Math" panose="02040503050406030204" pitchFamily="18" charset="0"/>
                                    </a:rPr>
                                    <m:t>𝟎</m:t>
                                  </m:r>
                                </m:sub>
                              </m:sSub>
                            </m:e>
                          </m:d>
                        </m:e>
                      </m:borderBox>
                    </m:oMath>
                  </m:oMathPara>
                </a14:m>
                <a:endParaRPr lang="pt-BR" b="1" dirty="0"/>
              </a:p>
            </p:txBody>
          </p:sp>
        </mc:Choice>
        <mc:Fallback xmlns="">
          <p:sp>
            <p:nvSpPr>
              <p:cNvPr id="21" name="CaixaDeTexto 20">
                <a:extLst>
                  <a:ext uri="{FF2B5EF4-FFF2-40B4-BE49-F238E27FC236}">
                    <a16:creationId xmlns:a16="http://schemas.microsoft.com/office/drawing/2014/main" id="{CF31EFB7-1A1F-6A77-2D79-959EB6B0A186}"/>
                  </a:ext>
                </a:extLst>
              </p:cNvPr>
              <p:cNvSpPr txBox="1">
                <a:spLocks noRot="1" noChangeAspect="1" noMove="1" noResize="1" noEditPoints="1" noAdjustHandles="1" noChangeArrowheads="1" noChangeShapeType="1" noTextEdit="1"/>
              </p:cNvSpPr>
              <p:nvPr/>
            </p:nvSpPr>
            <p:spPr>
              <a:xfrm>
                <a:off x="76200" y="5540200"/>
                <a:ext cx="8326286" cy="789703"/>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2" name="CaixaDeTexto 21">
                <a:extLst>
                  <a:ext uri="{FF2B5EF4-FFF2-40B4-BE49-F238E27FC236}">
                    <a16:creationId xmlns:a16="http://schemas.microsoft.com/office/drawing/2014/main" id="{C4A8365A-F72A-604A-C089-ECBBAD580671}"/>
                  </a:ext>
                </a:extLst>
              </p:cNvPr>
              <p:cNvSpPr txBox="1"/>
              <p:nvPr/>
            </p:nvSpPr>
            <p:spPr>
              <a:xfrm>
                <a:off x="432088" y="2506174"/>
                <a:ext cx="4868426" cy="62857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𝑓</m:t>
                          </m:r>
                        </m:e>
                        <m:sub>
                          <m:r>
                            <a:rPr lang="pt-BR" b="0" i="1" smtClean="0">
                              <a:solidFill>
                                <a:srgbClr val="C00000"/>
                              </a:solidFill>
                              <a:latin typeface="Cambria Math" panose="02040503050406030204" pitchFamily="18" charset="0"/>
                            </a:rPr>
                            <m:t>𝜌</m:t>
                          </m:r>
                        </m:sub>
                      </m:sSub>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𝑀</m:t>
                      </m:r>
                      <m:f>
                        <m:fPr>
                          <m:ctrlPr>
                            <a:rPr lang="pt-BR" b="0" i="1" smtClean="0">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𝑑</m:t>
                          </m:r>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𝜌</m:t>
                              </m:r>
                            </m:sub>
                          </m:sSub>
                        </m:num>
                        <m:den>
                          <m:r>
                            <a:rPr lang="pt-BR" b="0" i="1" smtClean="0">
                              <a:solidFill>
                                <a:srgbClr val="C00000"/>
                              </a:solidFill>
                              <a:latin typeface="Cambria Math" panose="02040503050406030204" pitchFamily="18" charset="0"/>
                            </a:rPr>
                            <m:t>𝑑𝑡</m:t>
                          </m:r>
                        </m:den>
                      </m:f>
                      <m:r>
                        <a:rPr lang="pt-BR" i="1">
                          <a:solidFill>
                            <a:srgbClr val="C00000"/>
                          </a:solidFill>
                          <a:latin typeface="Cambria Math" panose="02040503050406030204" pitchFamily="18" charset="0"/>
                        </a:rPr>
                        <m:t>−</m:t>
                      </m:r>
                      <m:sSub>
                        <m:sSubPr>
                          <m:ctrlPr>
                            <a:rPr lang="pt-BR" b="0" i="1" smtClean="0">
                              <a:solidFill>
                                <a:srgbClr val="C00000"/>
                              </a:solidFill>
                              <a:latin typeface="Cambria Math" panose="02040503050406030204" pitchFamily="18" charset="0"/>
                            </a:rPr>
                          </m:ctrlPr>
                        </m:sSubPr>
                        <m:e>
                          <m:r>
                            <a:rPr lang="pt-BR" i="1">
                              <a:solidFill>
                                <a:srgbClr val="C00000"/>
                              </a:solidFill>
                              <a:latin typeface="Cambria Math" panose="02040503050406030204" pitchFamily="18" charset="0"/>
                            </a:rPr>
                            <m:t>𝑀</m:t>
                          </m:r>
                          <m:r>
                            <a:rPr lang="pt-BR" b="0" i="1" smtClean="0">
                              <a:solidFill>
                                <a:srgbClr val="C00000"/>
                              </a:solidFill>
                              <a:latin typeface="Cambria Math" panose="02040503050406030204" pitchFamily="18" charset="0"/>
                            </a:rPr>
                            <m:t>𝑉</m:t>
                          </m:r>
                        </m:e>
                        <m:sub>
                          <m:r>
                            <a:rPr lang="pt-BR" b="0" i="1" smtClean="0">
                              <a:solidFill>
                                <a:srgbClr val="C00000"/>
                              </a:solidFill>
                              <a:latin typeface="Cambria Math" panose="02040503050406030204" pitchFamily="18" charset="0"/>
                            </a:rPr>
                            <m:t>𝑛</m:t>
                          </m:r>
                        </m:sub>
                      </m:sSub>
                      <m:acc>
                        <m:accPr>
                          <m:chr m:val="̇"/>
                          <m:ctrlPr>
                            <a:rPr lang="pt-BR" b="0" i="1" smtClean="0">
                              <a:solidFill>
                                <a:srgbClr val="C00000"/>
                              </a:solidFill>
                              <a:latin typeface="Cambria Math" panose="02040503050406030204" pitchFamily="18" charset="0"/>
                            </a:rPr>
                          </m:ctrlPr>
                        </m:accPr>
                        <m:e>
                          <m:r>
                            <a:rPr lang="pt-BR" b="0" i="1" smtClean="0">
                              <a:solidFill>
                                <a:srgbClr val="C00000"/>
                              </a:solidFill>
                              <a:latin typeface="Cambria Math" panose="02040503050406030204" pitchFamily="18" charset="0"/>
                            </a:rPr>
                            <m:t>𝜙</m:t>
                          </m:r>
                        </m:e>
                      </m:acc>
                    </m:oMath>
                  </m:oMathPara>
                </a14:m>
                <a:endParaRPr lang="pt-BR" dirty="0"/>
              </a:p>
            </p:txBody>
          </p:sp>
        </mc:Choice>
        <mc:Fallback xmlns="">
          <p:sp>
            <p:nvSpPr>
              <p:cNvPr id="22" name="CaixaDeTexto 21">
                <a:extLst>
                  <a:ext uri="{FF2B5EF4-FFF2-40B4-BE49-F238E27FC236}">
                    <a16:creationId xmlns:a16="http://schemas.microsoft.com/office/drawing/2014/main" id="{C4A8365A-F72A-604A-C089-ECBBAD580671}"/>
                  </a:ext>
                </a:extLst>
              </p:cNvPr>
              <p:cNvSpPr txBox="1">
                <a:spLocks noRot="1" noChangeAspect="1" noMove="1" noResize="1" noEditPoints="1" noAdjustHandles="1" noChangeArrowheads="1" noChangeShapeType="1" noTextEdit="1"/>
              </p:cNvSpPr>
              <p:nvPr/>
            </p:nvSpPr>
            <p:spPr>
              <a:xfrm>
                <a:off x="432088" y="2506174"/>
                <a:ext cx="4868426" cy="628570"/>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23" name="CaixaDeTexto 22">
                <a:extLst>
                  <a:ext uri="{FF2B5EF4-FFF2-40B4-BE49-F238E27FC236}">
                    <a16:creationId xmlns:a16="http://schemas.microsoft.com/office/drawing/2014/main" id="{05BA68EE-3169-18B9-DD07-358DD46F531C}"/>
                  </a:ext>
                </a:extLst>
              </p:cNvPr>
              <p:cNvSpPr txBox="1"/>
              <p:nvPr/>
            </p:nvSpPr>
            <p:spPr>
              <a:xfrm>
                <a:off x="432088" y="3145602"/>
                <a:ext cx="4868426" cy="61824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𝑓</m:t>
                          </m:r>
                        </m:e>
                        <m:sub>
                          <m:r>
                            <a:rPr lang="pt-BR" b="0" i="1" smtClean="0">
                              <a:solidFill>
                                <a:srgbClr val="00B050"/>
                              </a:solidFill>
                              <a:latin typeface="Cambria Math" panose="02040503050406030204" pitchFamily="18" charset="0"/>
                            </a:rPr>
                            <m:t>𝑛</m:t>
                          </m:r>
                        </m:sub>
                      </m:sSub>
                      <m:r>
                        <a:rPr lang="pt-BR" i="1">
                          <a:solidFill>
                            <a:srgbClr val="00B050"/>
                          </a:solidFill>
                          <a:latin typeface="Cambria Math" panose="02040503050406030204" pitchFamily="18" charset="0"/>
                        </a:rPr>
                        <m:t>=</m:t>
                      </m:r>
                      <m:r>
                        <a:rPr lang="pt-BR" i="1">
                          <a:solidFill>
                            <a:srgbClr val="00B050"/>
                          </a:solidFill>
                          <a:latin typeface="Cambria Math" panose="02040503050406030204" pitchFamily="18" charset="0"/>
                        </a:rPr>
                        <m:t>𝑀</m:t>
                      </m:r>
                      <m:f>
                        <m:fPr>
                          <m:ctrlPr>
                            <a:rPr lang="pt-BR" i="1">
                              <a:solidFill>
                                <a:srgbClr val="00B050"/>
                              </a:solidFill>
                              <a:latin typeface="Cambria Math" panose="02040503050406030204" pitchFamily="18" charset="0"/>
                            </a:rPr>
                          </m:ctrlPr>
                        </m:fPr>
                        <m:num>
                          <m:r>
                            <a:rPr lang="pt-BR" i="1">
                              <a:solidFill>
                                <a:srgbClr val="00B050"/>
                              </a:solidFill>
                              <a:latin typeface="Cambria Math" panose="02040503050406030204" pitchFamily="18" charset="0"/>
                            </a:rPr>
                            <m:t>𝑑</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𝑉</m:t>
                              </m:r>
                            </m:e>
                            <m:sub>
                              <m:r>
                                <a:rPr lang="pt-BR" b="0" i="1" smtClean="0">
                                  <a:solidFill>
                                    <a:srgbClr val="00B050"/>
                                  </a:solidFill>
                                  <a:latin typeface="Cambria Math" panose="02040503050406030204" pitchFamily="18" charset="0"/>
                                </a:rPr>
                                <m:t>𝑛</m:t>
                              </m:r>
                            </m:sub>
                          </m:sSub>
                        </m:num>
                        <m:den>
                          <m:r>
                            <a:rPr lang="pt-BR" i="1">
                              <a:solidFill>
                                <a:srgbClr val="00B050"/>
                              </a:solidFill>
                              <a:latin typeface="Cambria Math" panose="02040503050406030204" pitchFamily="18" charset="0"/>
                            </a:rPr>
                            <m:t>𝑑𝑡</m:t>
                          </m:r>
                        </m:den>
                      </m:f>
                      <m:r>
                        <a:rPr lang="pt-BR" b="0" i="1" smtClean="0">
                          <a:solidFill>
                            <a:srgbClr val="00B050"/>
                          </a:solidFill>
                          <a:latin typeface="Cambria Math" panose="02040503050406030204" pitchFamily="18" charset="0"/>
                        </a:rPr>
                        <m:t>+</m:t>
                      </m:r>
                      <m:sSub>
                        <m:sSubPr>
                          <m:ctrlPr>
                            <a:rPr lang="pt-BR" i="1">
                              <a:solidFill>
                                <a:srgbClr val="00B050"/>
                              </a:solidFill>
                              <a:latin typeface="Cambria Math" panose="02040503050406030204" pitchFamily="18" charset="0"/>
                            </a:rPr>
                          </m:ctrlPr>
                        </m:sSubPr>
                        <m:e>
                          <m:r>
                            <a:rPr lang="pt-BR" i="1">
                              <a:solidFill>
                                <a:srgbClr val="00B050"/>
                              </a:solidFill>
                              <a:latin typeface="Cambria Math" panose="02040503050406030204" pitchFamily="18" charset="0"/>
                            </a:rPr>
                            <m:t>𝑀𝑉</m:t>
                          </m:r>
                        </m:e>
                        <m:sub>
                          <m:r>
                            <a:rPr lang="pt-BR" b="0" i="1" smtClean="0">
                              <a:solidFill>
                                <a:srgbClr val="00B050"/>
                              </a:solidFill>
                              <a:latin typeface="Cambria Math" panose="02040503050406030204" pitchFamily="18" charset="0"/>
                            </a:rPr>
                            <m:t>𝜌</m:t>
                          </m:r>
                        </m:sub>
                      </m:sSub>
                      <m:acc>
                        <m:accPr>
                          <m:chr m:val="̇"/>
                          <m:ctrlPr>
                            <a:rPr lang="pt-BR" i="1">
                              <a:solidFill>
                                <a:srgbClr val="00B050"/>
                              </a:solidFill>
                              <a:latin typeface="Cambria Math" panose="02040503050406030204" pitchFamily="18" charset="0"/>
                            </a:rPr>
                          </m:ctrlPr>
                        </m:accPr>
                        <m:e>
                          <m:r>
                            <a:rPr lang="pt-BR" i="1">
                              <a:solidFill>
                                <a:srgbClr val="00B050"/>
                              </a:solidFill>
                              <a:latin typeface="Cambria Math" panose="02040503050406030204" pitchFamily="18" charset="0"/>
                            </a:rPr>
                            <m:t>𝜙</m:t>
                          </m:r>
                        </m:e>
                      </m:acc>
                    </m:oMath>
                  </m:oMathPara>
                </a14:m>
                <a:endParaRPr lang="pt-BR" dirty="0"/>
              </a:p>
            </p:txBody>
          </p:sp>
        </mc:Choice>
        <mc:Fallback xmlns="">
          <p:sp>
            <p:nvSpPr>
              <p:cNvPr id="23" name="CaixaDeTexto 22">
                <a:extLst>
                  <a:ext uri="{FF2B5EF4-FFF2-40B4-BE49-F238E27FC236}">
                    <a16:creationId xmlns:a16="http://schemas.microsoft.com/office/drawing/2014/main" id="{05BA68EE-3169-18B9-DD07-358DD46F531C}"/>
                  </a:ext>
                </a:extLst>
              </p:cNvPr>
              <p:cNvSpPr txBox="1">
                <a:spLocks noRot="1" noChangeAspect="1" noMove="1" noResize="1" noEditPoints="1" noAdjustHandles="1" noChangeArrowheads="1" noChangeShapeType="1" noTextEdit="1"/>
              </p:cNvSpPr>
              <p:nvPr/>
            </p:nvSpPr>
            <p:spPr>
              <a:xfrm>
                <a:off x="432088" y="3145602"/>
                <a:ext cx="4868426" cy="618246"/>
              </a:xfrm>
              <a:prstGeom prst="rect">
                <a:avLst/>
              </a:prstGeom>
              <a:blipFill>
                <a:blip r:embed="rId8"/>
                <a:stretch>
                  <a:fillRect/>
                </a:stretch>
              </a:blipFill>
            </p:spPr>
            <p:txBody>
              <a:bodyPr/>
              <a:lstStyle/>
              <a:p>
                <a:r>
                  <a:rPr lang="pt-BR">
                    <a:noFill/>
                  </a:rPr>
                  <a:t> </a:t>
                </a:r>
              </a:p>
            </p:txBody>
          </p:sp>
        </mc:Fallback>
      </mc:AlternateContent>
      <p:sp>
        <p:nvSpPr>
          <p:cNvPr id="24" name="Chave Esquerda 23">
            <a:extLst>
              <a:ext uri="{FF2B5EF4-FFF2-40B4-BE49-F238E27FC236}">
                <a16:creationId xmlns:a16="http://schemas.microsoft.com/office/drawing/2014/main" id="{7BE65B25-AA1B-5F41-A290-F61D00C02083}"/>
              </a:ext>
            </a:extLst>
          </p:cNvPr>
          <p:cNvSpPr/>
          <p:nvPr/>
        </p:nvSpPr>
        <p:spPr>
          <a:xfrm rot="10800000">
            <a:off x="2609286" y="1937262"/>
            <a:ext cx="333944" cy="1747966"/>
          </a:xfrm>
          <a:prstGeom prst="leftBrace">
            <a:avLst>
              <a:gd name="adj1" fmla="val 56477"/>
              <a:gd name="adj2" fmla="val 50000"/>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pt-BR"/>
          </a:p>
        </p:txBody>
      </p:sp>
      <p:sp>
        <p:nvSpPr>
          <p:cNvPr id="25" name="CaixaDeTexto 24">
            <a:extLst>
              <a:ext uri="{FF2B5EF4-FFF2-40B4-BE49-F238E27FC236}">
                <a16:creationId xmlns:a16="http://schemas.microsoft.com/office/drawing/2014/main" id="{D6BA6D32-5726-EFEA-75AF-0548E62443C5}"/>
              </a:ext>
            </a:extLst>
          </p:cNvPr>
          <p:cNvSpPr txBox="1"/>
          <p:nvPr/>
        </p:nvSpPr>
        <p:spPr>
          <a:xfrm>
            <a:off x="2996925" y="2631952"/>
            <a:ext cx="1920206" cy="369332"/>
          </a:xfrm>
          <a:prstGeom prst="rect">
            <a:avLst/>
          </a:prstGeom>
          <a:noFill/>
        </p:spPr>
        <p:txBody>
          <a:bodyPr wrap="none" rtlCol="0">
            <a:spAutoFit/>
          </a:bodyPr>
          <a:lstStyle/>
          <a:p>
            <a:r>
              <a:rPr lang="pt-BR" dirty="0"/>
              <a:t>Substituir em (1.1)</a:t>
            </a:r>
          </a:p>
        </p:txBody>
      </p:sp>
    </p:spTree>
    <p:extLst>
      <p:ext uri="{BB962C8B-B14F-4D97-AF65-F5344CB8AC3E}">
        <p14:creationId xmlns:p14="http://schemas.microsoft.com/office/powerpoint/2010/main" val="37704785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2693CEA-D06C-379A-9E7E-78E720232A7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38</a:t>
            </a:fld>
            <a:endParaRPr lang="pt-BR"/>
          </a:p>
        </p:txBody>
      </p:sp>
      <p:sp>
        <p:nvSpPr>
          <p:cNvPr id="3" name="Elipse 2">
            <a:extLst>
              <a:ext uri="{FF2B5EF4-FFF2-40B4-BE49-F238E27FC236}">
                <a16:creationId xmlns:a16="http://schemas.microsoft.com/office/drawing/2014/main" id="{123210AA-3D8D-06D0-F03E-521C81F302B2}"/>
              </a:ext>
            </a:extLst>
          </p:cNvPr>
          <p:cNvSpPr/>
          <p:nvPr/>
        </p:nvSpPr>
        <p:spPr>
          <a:xfrm>
            <a:off x="5926455" y="5356811"/>
            <a:ext cx="360000" cy="360000"/>
          </a:xfrm>
          <a:prstGeom prst="ellipse">
            <a:avLst/>
          </a:prstGeom>
          <a:solidFill>
            <a:srgbClr val="A5A5A5">
              <a:alpha val="50196"/>
            </a:srgbClr>
          </a:solidFill>
          <a:ln>
            <a:solidFill>
              <a:schemeClr val="tx1"/>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pt-BR"/>
          </a:p>
        </p:txBody>
      </p:sp>
      <p:sp>
        <p:nvSpPr>
          <p:cNvPr id="4" name="CaixaDeTexto 3">
            <a:extLst>
              <a:ext uri="{FF2B5EF4-FFF2-40B4-BE49-F238E27FC236}">
                <a16:creationId xmlns:a16="http://schemas.microsoft.com/office/drawing/2014/main" id="{29025C64-4FBD-ABAF-A379-90FC892FD04A}"/>
              </a:ext>
            </a:extLst>
          </p:cNvPr>
          <p:cNvSpPr txBox="1"/>
          <p:nvPr/>
        </p:nvSpPr>
        <p:spPr>
          <a:xfrm>
            <a:off x="5933925" y="5265153"/>
            <a:ext cx="364202" cy="523220"/>
          </a:xfrm>
          <a:prstGeom prst="rect">
            <a:avLst/>
          </a:prstGeom>
          <a:noFill/>
        </p:spPr>
        <p:txBody>
          <a:bodyPr wrap="none" rtlCol="0">
            <a:spAutoFit/>
          </a:bodyPr>
          <a:lstStyle/>
          <a:p>
            <a:r>
              <a:rPr lang="pt-BR" sz="2800" dirty="0"/>
              <a:t>+</a:t>
            </a:r>
            <a:endParaRPr lang="pt-BR" dirty="0"/>
          </a:p>
        </p:txBody>
      </p:sp>
      <p:sp>
        <p:nvSpPr>
          <p:cNvPr id="5" name="CaixaDeTexto 4">
            <a:extLst>
              <a:ext uri="{FF2B5EF4-FFF2-40B4-BE49-F238E27FC236}">
                <a16:creationId xmlns:a16="http://schemas.microsoft.com/office/drawing/2014/main" id="{B84970AD-034C-506D-982F-0FC27A3D44EB}"/>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D6EF757-4BDC-065F-FC44-ED277A62FE41}"/>
                  </a:ext>
                </a:extLst>
              </p:cNvPr>
              <p:cNvSpPr txBox="1"/>
              <p:nvPr/>
            </p:nvSpPr>
            <p:spPr>
              <a:xfrm>
                <a:off x="70486" y="2656258"/>
                <a:ext cx="8326286" cy="79393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𝑉</m:t>
                              </m:r>
                            </m:e>
                            <m:sub>
                              <m:r>
                                <a:rPr lang="pt-BR" b="0" i="1" smtClean="0">
                                  <a:latin typeface="Cambria Math" panose="02040503050406030204" pitchFamily="18" charset="0"/>
                                </a:rPr>
                                <m:t>𝜌</m:t>
                              </m:r>
                              <m:r>
                                <a:rPr lang="pt-BR" b="0" i="1" smtClean="0">
                                  <a:latin typeface="Cambria Math" panose="02040503050406030204" pitchFamily="18" charset="0"/>
                                </a:rPr>
                                <m:t>,1</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𝜌</m:t>
                              </m:r>
                              <m:r>
                                <a:rPr lang="pt-BR" i="1">
                                  <a:latin typeface="Cambria Math" panose="02040503050406030204" pitchFamily="18" charset="0"/>
                                </a:rPr>
                                <m:t>,</m:t>
                              </m:r>
                              <m:r>
                                <a:rPr lang="pt-BR" b="0" i="1" smtClean="0">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,1</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r>
                                <a:rPr lang="pt-BR" i="1">
                                  <a:latin typeface="Cambria Math" panose="02040503050406030204" pitchFamily="18" charset="0"/>
                                </a:rPr>
                                <m:t>,0</m:t>
                              </m:r>
                            </m:sub>
                            <m:sup>
                              <m:r>
                                <a:rPr lang="pt-BR" i="1">
                                  <a:latin typeface="Cambria Math" panose="02040503050406030204" pitchFamily="18" charset="0"/>
                                </a:rPr>
                                <m:t>2</m:t>
                              </m:r>
                            </m:sup>
                          </m:sSubSup>
                        </m:num>
                        <m:den>
                          <m:r>
                            <a:rPr lang="pt-BR" i="1">
                              <a:latin typeface="Cambria Math" panose="02040503050406030204" pitchFamily="18" charset="0"/>
                            </a:rPr>
                            <m:t>2</m:t>
                          </m:r>
                        </m:den>
                      </m:f>
                      <m:r>
                        <a:rPr lang="pt-BR" b="0" i="1" smtClean="0">
                          <a:latin typeface="Cambria Math" panose="02040503050406030204" pitchFamily="18" charset="0"/>
                        </a:rPr>
                        <m:t>              </m:t>
                      </m:r>
                      <m:r>
                        <a:rPr lang="pt-BR" b="0" i="0" smtClean="0">
                          <a:latin typeface="Cambria Math" panose="02040503050406030204" pitchFamily="18" charset="0"/>
                        </a:rPr>
                        <m:t>=              </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𝑴</m:t>
                              </m:r>
                              <m:sSubSup>
                                <m:sSubSupPr>
                                  <m:ctrlPr>
                                    <a:rPr lang="pt-BR" b="1" i="1">
                                      <a:latin typeface="Cambria Math" panose="02040503050406030204" pitchFamily="18" charset="0"/>
                                    </a:rPr>
                                  </m:ctrlPr>
                                </m:sSubSupPr>
                                <m:e>
                                  <m:r>
                                    <a:rPr lang="pt-BR" b="1" i="1">
                                      <a:latin typeface="Cambria Math" panose="02040503050406030204" pitchFamily="18" charset="0"/>
                                    </a:rPr>
                                    <m:t>𝑽</m:t>
                                  </m:r>
                                </m:e>
                                <m:sub>
                                  <m:r>
                                    <a:rPr lang="pt-BR" b="1" i="1">
                                      <a:latin typeface="Cambria Math" panose="02040503050406030204" pitchFamily="18" charset="0"/>
                                    </a:rPr>
                                    <m:t>𝒉</m:t>
                                  </m:r>
                                  <m:r>
                                    <a:rPr lang="pt-BR" b="1" i="1">
                                      <a:latin typeface="Cambria Math" panose="02040503050406030204" pitchFamily="18" charset="0"/>
                                    </a:rPr>
                                    <m:t>,</m:t>
                                  </m:r>
                                  <m:r>
                                    <a:rPr lang="pt-BR" b="1" i="1">
                                      <a:latin typeface="Cambria Math" panose="02040503050406030204" pitchFamily="18" charset="0"/>
                                    </a:rPr>
                                    <m:t>𝟎</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D6EF757-4BDC-065F-FC44-ED277A62FE41}"/>
                  </a:ext>
                </a:extLst>
              </p:cNvPr>
              <p:cNvSpPr txBox="1">
                <a:spLocks noRot="1" noChangeAspect="1" noMove="1" noResize="1" noEditPoints="1" noAdjustHandles="1" noChangeArrowheads="1" noChangeShapeType="1" noTextEdit="1"/>
              </p:cNvSpPr>
              <p:nvPr/>
            </p:nvSpPr>
            <p:spPr>
              <a:xfrm>
                <a:off x="70486" y="2656258"/>
                <a:ext cx="8326286" cy="79393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BE9E83A3-5E6E-C340-27B4-05A3334FC2FE}"/>
                  </a:ext>
                </a:extLst>
              </p:cNvPr>
              <p:cNvSpPr txBox="1"/>
              <p:nvPr/>
            </p:nvSpPr>
            <p:spPr>
              <a:xfrm>
                <a:off x="3682976" y="3203119"/>
                <a:ext cx="1393280" cy="336823"/>
              </a:xfrm>
              <a:prstGeom prst="rect">
                <a:avLst/>
              </a:prstGeom>
              <a:noFill/>
              <a:ln>
                <a:solidFill>
                  <a:srgbClr val="0070C0"/>
                </a:solidFill>
              </a:ln>
            </p:spPr>
            <p:txBody>
              <a:bodyPr wrap="square">
                <a:spAutoFit/>
              </a:bodyPr>
              <a:lstStyle/>
              <a:p>
                <a:pPr/>
                <a14:m>
                  <m:oMathPara xmlns:m="http://schemas.openxmlformats.org/officeDocument/2006/math">
                    <m:oMathParaPr>
                      <m:jc m:val="center"/>
                    </m:oMathParaPr>
                    <m:oMath xmlns:m="http://schemas.openxmlformats.org/officeDocument/2006/math">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h</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𝜌</m:t>
                          </m:r>
                        </m:sub>
                        <m:sup>
                          <m:r>
                            <a:rPr lang="pt-BR" sz="1400" b="0" i="1" smtClean="0">
                              <a:solidFill>
                                <a:srgbClr val="0070C0"/>
                              </a:solidFill>
                              <a:latin typeface="Cambria Math" panose="02040503050406030204" pitchFamily="18" charset="0"/>
                            </a:rPr>
                            <m:t>2</m:t>
                          </m:r>
                        </m:sup>
                      </m:sSubSup>
                      <m:r>
                        <a:rPr lang="pt-BR" sz="1400" b="0" i="1" smtClean="0">
                          <a:solidFill>
                            <a:srgbClr val="0070C0"/>
                          </a:solidFill>
                          <a:latin typeface="Cambria Math" panose="02040503050406030204" pitchFamily="18" charset="0"/>
                        </a:rPr>
                        <m:t>+</m:t>
                      </m:r>
                      <m:sSubSup>
                        <m:sSubSupPr>
                          <m:ctrlPr>
                            <a:rPr lang="pt-BR" sz="1400" b="0" i="1" smtClean="0">
                              <a:solidFill>
                                <a:srgbClr val="0070C0"/>
                              </a:solidFill>
                              <a:latin typeface="Cambria Math" panose="02040503050406030204" pitchFamily="18" charset="0"/>
                            </a:rPr>
                          </m:ctrlPr>
                        </m:sSubSupPr>
                        <m:e>
                          <m:r>
                            <a:rPr lang="pt-BR" sz="1400" b="0" i="1" smtClean="0">
                              <a:solidFill>
                                <a:srgbClr val="0070C0"/>
                              </a:solidFill>
                              <a:latin typeface="Cambria Math" panose="02040503050406030204" pitchFamily="18" charset="0"/>
                            </a:rPr>
                            <m:t>𝑉</m:t>
                          </m:r>
                        </m:e>
                        <m:sub>
                          <m:r>
                            <a:rPr lang="pt-BR" sz="1400" b="0" i="1" smtClean="0">
                              <a:solidFill>
                                <a:srgbClr val="0070C0"/>
                              </a:solidFill>
                              <a:latin typeface="Cambria Math" panose="02040503050406030204" pitchFamily="18" charset="0"/>
                            </a:rPr>
                            <m:t>𝑛</m:t>
                          </m:r>
                        </m:sub>
                        <m:sup>
                          <m:r>
                            <a:rPr lang="pt-BR" sz="1400" b="0" i="1" smtClean="0">
                              <a:solidFill>
                                <a:srgbClr val="0070C0"/>
                              </a:solidFill>
                              <a:latin typeface="Cambria Math" panose="02040503050406030204" pitchFamily="18" charset="0"/>
                            </a:rPr>
                            <m:t>2</m:t>
                          </m:r>
                        </m:sup>
                      </m:sSubSup>
                    </m:oMath>
                  </m:oMathPara>
                </a14:m>
                <a:endParaRPr lang="pt-BR" sz="1400" dirty="0">
                  <a:solidFill>
                    <a:srgbClr val="0070C0"/>
                  </a:solidFill>
                </a:endParaRPr>
              </a:p>
            </p:txBody>
          </p:sp>
        </mc:Choice>
        <mc:Fallback xmlns="">
          <p:sp>
            <p:nvSpPr>
              <p:cNvPr id="7" name="CaixaDeTexto 6">
                <a:extLst>
                  <a:ext uri="{FF2B5EF4-FFF2-40B4-BE49-F238E27FC236}">
                    <a16:creationId xmlns:a16="http://schemas.microsoft.com/office/drawing/2014/main" id="{BE9E83A3-5E6E-C340-27B4-05A3334FC2FE}"/>
                  </a:ext>
                </a:extLst>
              </p:cNvPr>
              <p:cNvSpPr txBox="1">
                <a:spLocks noRot="1" noChangeAspect="1" noMove="1" noResize="1" noEditPoints="1" noAdjustHandles="1" noChangeArrowheads="1" noChangeShapeType="1" noTextEdit="1"/>
              </p:cNvSpPr>
              <p:nvPr/>
            </p:nvSpPr>
            <p:spPr>
              <a:xfrm>
                <a:off x="3682976" y="3203119"/>
                <a:ext cx="1393280" cy="336823"/>
              </a:xfrm>
              <a:prstGeom prst="rect">
                <a:avLst/>
              </a:prstGeom>
              <a:blipFill>
                <a:blip r:embed="rId3"/>
                <a:stretch>
                  <a:fillRect/>
                </a:stretch>
              </a:blipFill>
              <a:ln>
                <a:solidFill>
                  <a:srgbClr val="0070C0"/>
                </a:solidFill>
              </a:ln>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BBE92565-E390-2790-1C33-FDEE2BCED88F}"/>
              </a:ext>
            </a:extLst>
          </p:cNvPr>
          <p:cNvSpPr txBox="1"/>
          <p:nvPr/>
        </p:nvSpPr>
        <p:spPr>
          <a:xfrm>
            <a:off x="-179399" y="3988892"/>
            <a:ext cx="1084043"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2C4601BE-5999-8A82-ABB3-B7E5882A037A}"/>
                  </a:ext>
                </a:extLst>
              </p:cNvPr>
              <p:cNvSpPr txBox="1"/>
              <p:nvPr/>
            </p:nvSpPr>
            <p:spPr>
              <a:xfrm>
                <a:off x="655766" y="3858446"/>
                <a:ext cx="8488234"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r>
                                <a:rPr lang="pt-BR" i="1">
                                  <a:solidFill>
                                    <a:schemeClr val="tx1"/>
                                  </a:solidFill>
                                  <a:latin typeface="Cambria Math" panose="02040503050406030204" pitchFamily="18" charset="0"/>
                                </a:rPr>
                                <m:t>′</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𝜏</m:t>
                                  </m:r>
                                </m:e>
                                <m:sup>
                                  <m:r>
                                    <a:rPr lang="pt-BR" i="1">
                                      <a:solidFill>
                                        <a:schemeClr val="tx1"/>
                                      </a:solidFill>
                                      <a:latin typeface="Cambria Math" panose="02040503050406030204" pitchFamily="18" charset="0"/>
                                    </a:rPr>
                                    <m:t>′</m:t>
                                  </m:r>
                                </m:sup>
                              </m:sSup>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smtClean="0">
                              <a:solidFill>
                                <a:schemeClr val="tx1"/>
                              </a:solidFill>
                              <a:latin typeface="Cambria Math" panose="02040503050406030204" pitchFamily="18" charset="0"/>
                            </a:rPr>
                          </m:ctrlPr>
                        </m:naryPr>
                        <m:sub>
                          <m:r>
                            <m:rPr>
                              <m:brk m:alnAt="23"/>
                            </m:rPr>
                            <a:rPr lang="pt-BR" i="1">
                              <a:solidFill>
                                <a:schemeClr val="tx1"/>
                              </a:solidFill>
                              <a:latin typeface="Cambria Math" panose="02040503050406030204" pitchFamily="18" charset="0"/>
                            </a:rPr>
                            <m:t>0</m:t>
                          </m:r>
                        </m:sub>
                        <m:sup>
                          <m:r>
                            <m:rPr>
                              <m:sty m:val="p"/>
                            </m:rPr>
                            <a:rPr lang="pt-BR">
                              <a:solidFill>
                                <a:schemeClr val="tx1"/>
                              </a:solidFill>
                              <a:latin typeface="Cambria Math" panose="02040503050406030204" pitchFamily="18" charset="0"/>
                            </a:rPr>
                            <m:t>Δ</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𝑡</m:t>
                              </m:r>
                            </m:e>
                            <m:sub>
                              <m:r>
                                <a:rPr lang="pt-BR" i="1">
                                  <a:solidFill>
                                    <a:schemeClr val="tx1"/>
                                  </a:solidFill>
                                  <a:latin typeface="Cambria Math" panose="02040503050406030204" pitchFamily="18" charset="0"/>
                                </a:rPr>
                                <m:t>1</m:t>
                              </m:r>
                            </m:sub>
                          </m:sSub>
                        </m:sup>
                        <m:e>
                          <m:acc>
                            <m:accPr>
                              <m:chr m:val="⃗"/>
                              <m:ctrlPr>
                                <a:rPr lang="pt-BR" i="1">
                                  <a:solidFill>
                                    <a:schemeClr val="tx1"/>
                                  </a:solidFill>
                                  <a:latin typeface="Cambria Math" panose="02040503050406030204" pitchFamily="18" charset="0"/>
                                </a:rPr>
                              </m:ctrlPr>
                            </m:accPr>
                            <m:e>
                              <m:r>
                                <a:rPr lang="pt-BR" i="1">
                                  <a:solidFill>
                                    <a:schemeClr val="tx1"/>
                                  </a:solidFill>
                                  <a:latin typeface="Cambria Math" panose="02040503050406030204" pitchFamily="18" charset="0"/>
                                </a:rPr>
                                <m:t>𝜔</m:t>
                              </m:r>
                            </m:e>
                          </m:acc>
                          <m:r>
                            <a:rPr lang="pt-BR" i="1">
                              <a:solidFill>
                                <a:schemeClr val="tx1"/>
                              </a:solidFill>
                              <a:latin typeface="Cambria Math" panose="02040503050406030204" pitchFamily="18" charset="0"/>
                            </a:rPr>
                            <m:t>∙</m:t>
                          </m:r>
                          <m:acc>
                            <m:accPr>
                              <m:chr m:val="⃗"/>
                              <m:ctrlPr>
                                <a:rPr lang="pt-BR" i="1">
                                  <a:solidFill>
                                    <a:schemeClr val="tx1"/>
                                  </a:solidFill>
                                  <a:latin typeface="Cambria Math" panose="02040503050406030204" pitchFamily="18" charset="0"/>
                                </a:rPr>
                              </m:ctrlPr>
                            </m:accPr>
                            <m:e>
                              <m:r>
                                <a:rPr lang="pt-BR" b="0" i="1" smtClean="0">
                                  <a:solidFill>
                                    <a:schemeClr val="tx1"/>
                                  </a:solidFill>
                                  <a:latin typeface="Cambria Math" panose="02040503050406030204" pitchFamily="18" charset="0"/>
                                </a:rPr>
                                <m:t>𝜏</m:t>
                              </m:r>
                            </m:e>
                          </m:acc>
                          <m:r>
                            <a:rPr lang="pt-BR" i="1">
                              <a:solidFill>
                                <a:schemeClr val="tx1"/>
                              </a:solidFill>
                              <a:latin typeface="Cambria Math" panose="02040503050406030204" pitchFamily="18" charset="0"/>
                            </a:rPr>
                            <m:t> </m:t>
                          </m:r>
                          <m:r>
                            <a:rPr lang="pt-BR" i="1">
                              <a:solidFill>
                                <a:schemeClr val="tx1"/>
                              </a:solidFill>
                              <a:latin typeface="Cambria Math" panose="02040503050406030204" pitchFamily="18" charset="0"/>
                            </a:rPr>
                            <m:t>𝑑𝑡</m:t>
                          </m:r>
                        </m:e>
                      </m:nary>
                      <m:r>
                        <a:rPr lang="pt-BR" b="0" i="1" smtClean="0">
                          <a:solidFill>
                            <a:schemeClr val="tx1"/>
                          </a:solidFill>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i="1">
                              <a:latin typeface="Cambria Math" panose="02040503050406030204" pitchFamily="18" charset="0"/>
                            </a:rPr>
                            <m:t>𝑑𝑡</m:t>
                          </m:r>
                        </m:e>
                      </m:nary>
                    </m:oMath>
                  </m:oMathPara>
                </a14:m>
                <a:endParaRPr lang="pt-BR" dirty="0"/>
              </a:p>
            </p:txBody>
          </p:sp>
        </mc:Choice>
        <mc:Fallback xmlns="">
          <p:sp>
            <p:nvSpPr>
              <p:cNvPr id="9" name="CaixaDeTexto 8">
                <a:extLst>
                  <a:ext uri="{FF2B5EF4-FFF2-40B4-BE49-F238E27FC236}">
                    <a16:creationId xmlns:a16="http://schemas.microsoft.com/office/drawing/2014/main" id="{2C4601BE-5999-8A82-ABB3-B7E5882A037A}"/>
                  </a:ext>
                </a:extLst>
              </p:cNvPr>
              <p:cNvSpPr txBox="1">
                <a:spLocks noRot="1" noChangeAspect="1" noMove="1" noResize="1" noEditPoints="1" noAdjustHandles="1" noChangeArrowheads="1" noChangeShapeType="1" noTextEdit="1"/>
              </p:cNvSpPr>
              <p:nvPr/>
            </p:nvSpPr>
            <p:spPr>
              <a:xfrm>
                <a:off x="655766" y="3858446"/>
                <a:ext cx="8488234" cy="723083"/>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DCB14974-6C9E-150C-3812-7250132003DE}"/>
              </a:ext>
            </a:extLst>
          </p:cNvPr>
          <p:cNvSpPr txBox="1"/>
          <p:nvPr/>
        </p:nvSpPr>
        <p:spPr>
          <a:xfrm>
            <a:off x="-179399" y="1210232"/>
            <a:ext cx="1084043" cy="400110"/>
          </a:xfrm>
          <a:prstGeom prst="rect">
            <a:avLst/>
          </a:prstGeom>
          <a:noFill/>
        </p:spPr>
        <p:txBody>
          <a:bodyPr wrap="square" rtlCol="0">
            <a:spAutoFit/>
          </a:bodyPr>
          <a:lstStyle/>
          <a:p>
            <a:pPr algn="ctr"/>
            <a:r>
              <a:rPr lang="pt-BR" sz="2000" b="1" dirty="0"/>
              <a:t>(1.2)</a:t>
            </a:r>
            <a:endParaRPr lang="pt-BR" dirty="0"/>
          </a:p>
        </p:txBody>
      </p:sp>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E08EEC64-3C1C-C4AD-55A9-14C141F6E9BC}"/>
                  </a:ext>
                </a:extLst>
              </p:cNvPr>
              <p:cNvSpPr txBox="1"/>
              <p:nvPr/>
            </p:nvSpPr>
            <p:spPr>
              <a:xfrm>
                <a:off x="733054" y="1048745"/>
                <a:ext cx="8405232"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acc>
                            <m:accPr>
                              <m:chr m:val="⃗"/>
                              <m:ctrlPr>
                                <a:rPr lang="pt-BR" i="1">
                                  <a:latin typeface="Cambria Math" panose="02040503050406030204" pitchFamily="18" charset="0"/>
                                </a:rPr>
                              </m:ctrlPr>
                            </m:accPr>
                            <m:e>
                              <m:r>
                                <a:rPr lang="pt-BR" b="0" i="1" smtClean="0">
                                  <a:latin typeface="Cambria Math" panose="02040503050406030204" pitchFamily="18" charset="0"/>
                                </a:rPr>
                                <m:t>𝑓</m:t>
                              </m:r>
                            </m:e>
                          </m:ac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𝑉</m:t>
                              </m:r>
                            </m:e>
                          </m:acc>
                          <m:r>
                            <a:rPr lang="pt-BR" i="1">
                              <a:latin typeface="Cambria Math" panose="02040503050406030204" pitchFamily="18" charset="0"/>
                            </a:rPr>
                            <m:t> </m:t>
                          </m:r>
                          <m:r>
                            <a:rPr lang="pt-BR" i="1">
                              <a:latin typeface="Cambria Math" panose="02040503050406030204" pitchFamily="18" charset="0"/>
                            </a:rPr>
                            <m:t>𝑑𝑡</m:t>
                          </m:r>
                        </m:e>
                      </m:nary>
                      <m:r>
                        <a:rPr lang="pt-BR" b="0" i="0"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acc>
                                <m:accPr>
                                  <m:chr m:val="̂"/>
                                  <m:ctrlPr>
                                    <a:rPr lang="pt-BR" i="1">
                                      <a:latin typeface="Cambria Math" panose="02040503050406030204" pitchFamily="18" charset="0"/>
                                    </a:rPr>
                                  </m:ctrlPr>
                                </m:accPr>
                                <m:e>
                                  <m:r>
                                    <a:rPr lang="pt-BR" b="0" i="1" smtClean="0">
                                      <a:latin typeface="Cambria Math" panose="02040503050406030204" pitchFamily="18" charset="0"/>
                                    </a:rPr>
                                    <m:t>𝑛</m:t>
                                  </m:r>
                                </m:e>
                              </m:acc>
                            </m:e>
                          </m:d>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3</m:t>
                                  </m:r>
                                </m:sub>
                              </m:sSub>
                              <m:sSubSup>
                                <m:sSubSupPr>
                                  <m:ctrlPr>
                                    <a:rPr lang="pt-BR" i="1">
                                      <a:latin typeface="Cambria Math" panose="02040503050406030204" pitchFamily="18" charset="0"/>
                                    </a:rPr>
                                  </m:ctrlPr>
                                </m:sSubSupPr>
                                <m:e>
                                  <m:acc>
                                    <m:accPr>
                                      <m:chr m:val="̂"/>
                                      <m:ctrlPr>
                                        <a:rPr lang="pt-BR" i="1">
                                          <a:latin typeface="Cambria Math" panose="02040503050406030204" pitchFamily="18" charset="0"/>
                                        </a:rPr>
                                      </m:ctrlPr>
                                    </m:accPr>
                                    <m:e>
                                      <m:r>
                                        <a:rPr lang="pt-BR" i="1">
                                          <a:latin typeface="Cambria Math" panose="02040503050406030204" pitchFamily="18" charset="0"/>
                                        </a:rPr>
                                        <m:t>𝑒</m:t>
                                      </m:r>
                                    </m:e>
                                  </m:acc>
                                </m:e>
                                <m:sub>
                                  <m:r>
                                    <a:rPr lang="pt-BR" i="1">
                                      <a:latin typeface="Cambria Math" panose="02040503050406030204" pitchFamily="18" charset="0"/>
                                    </a:rPr>
                                    <m:t>3</m:t>
                                  </m:r>
                                </m:sub>
                                <m:sup>
                                  <m:r>
                                    <a:rPr lang="pt-BR" i="1">
                                      <a:latin typeface="Cambria Math" panose="02040503050406030204" pitchFamily="18" charset="0"/>
                                    </a:rPr>
                                    <m:t>′</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𝜌</m:t>
                                  </m:r>
                                </m:e>
                              </m:acc>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acc>
                                <m:accPr>
                                  <m:chr m:val="̂"/>
                                  <m:ctrlPr>
                                    <a:rPr lang="pt-BR" i="1">
                                      <a:latin typeface="Cambria Math" panose="02040503050406030204" pitchFamily="18" charset="0"/>
                                    </a:rPr>
                                  </m:ctrlPr>
                                </m:accPr>
                                <m:e>
                                  <m:r>
                                    <a:rPr lang="pt-BR" i="1">
                                      <a:latin typeface="Cambria Math" panose="02040503050406030204" pitchFamily="18" charset="0"/>
                                    </a:rPr>
                                    <m:t>𝑛</m:t>
                                  </m:r>
                                </m:e>
                              </m:acc>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𝜌</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𝑓</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e>
                          </m:d>
                          <m:r>
                            <a:rPr lang="pt-BR" i="1">
                              <a:latin typeface="Cambria Math" panose="02040503050406030204" pitchFamily="18" charset="0"/>
                            </a:rPr>
                            <m:t>𝑑𝑡</m:t>
                          </m:r>
                        </m:e>
                      </m:nary>
                    </m:oMath>
                  </m:oMathPara>
                </a14:m>
                <a:endParaRPr lang="pt-BR" dirty="0"/>
              </a:p>
            </p:txBody>
          </p:sp>
        </mc:Choice>
        <mc:Fallback xmlns="">
          <p:sp>
            <p:nvSpPr>
              <p:cNvPr id="11" name="CaixaDeTexto 10">
                <a:extLst>
                  <a:ext uri="{FF2B5EF4-FFF2-40B4-BE49-F238E27FC236}">
                    <a16:creationId xmlns:a16="http://schemas.microsoft.com/office/drawing/2014/main" id="{E08EEC64-3C1C-C4AD-55A9-14C141F6E9BC}"/>
                  </a:ext>
                </a:extLst>
              </p:cNvPr>
              <p:cNvSpPr txBox="1">
                <a:spLocks noRot="1" noChangeAspect="1" noMove="1" noResize="1" noEditPoints="1" noAdjustHandles="1" noChangeArrowheads="1" noChangeShapeType="1" noTextEdit="1"/>
              </p:cNvSpPr>
              <p:nvPr/>
            </p:nvSpPr>
            <p:spPr>
              <a:xfrm>
                <a:off x="733054" y="1048745"/>
                <a:ext cx="8405232" cy="723083"/>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20E9983C-E1FB-777B-2DCB-FA88318DD513}"/>
                  </a:ext>
                </a:extLst>
              </p:cNvPr>
              <p:cNvSpPr txBox="1"/>
              <p:nvPr/>
            </p:nvSpPr>
            <p:spPr>
              <a:xfrm>
                <a:off x="70486" y="1790532"/>
                <a:ext cx="9067800" cy="73129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r>
                                <a:rPr lang="pt-BR" b="0" i="1" smtClean="0">
                                  <a:latin typeface="Cambria Math" panose="02040503050406030204" pitchFamily="18" charset="0"/>
                                </a:rPr>
                                <m:t>−</m:t>
                              </m:r>
                              <m:r>
                                <a:rPr lang="pt-BR" b="0" i="1" smtClean="0">
                                  <a:latin typeface="Cambria Math" panose="02040503050406030204" pitchFamily="18" charset="0"/>
                                </a:rPr>
                                <m:t>𝑀</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𝜌</m:t>
                                  </m:r>
                                </m:sub>
                              </m:sSub>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𝜙</m:t>
                                  </m:r>
                                </m:e>
                              </m:acc>
                              <m:r>
                                <a:rPr lang="pt-BR" b="0" i="1" smtClean="0">
                                  <a:latin typeface="Cambria Math" panose="02040503050406030204" pitchFamily="18" charset="0"/>
                                </a:rPr>
                                <m:t>+</m:t>
                              </m:r>
                              <m:r>
                                <a:rPr lang="pt-BR" b="0" i="1" smtClean="0">
                                  <a:latin typeface="Cambria Math" panose="02040503050406030204" pitchFamily="18" charset="0"/>
                                </a:rPr>
                                <m:t>𝑀</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num>
                                <m:den>
                                  <m:r>
                                    <a:rPr lang="pt-BR" b="0" i="1" smtClean="0">
                                      <a:latin typeface="Cambria Math" panose="02040503050406030204" pitchFamily="18" charset="0"/>
                                    </a:rPr>
                                    <m:t>𝑑𝑡</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𝑉</m:t>
                                  </m:r>
                                </m:e>
                                <m:sub>
                                  <m:r>
                                    <a:rPr lang="pt-BR" b="0" i="1" smtClean="0">
                                      <a:latin typeface="Cambria Math" panose="02040503050406030204" pitchFamily="18" charset="0"/>
                                    </a:rPr>
                                    <m:t>𝑛</m:t>
                                  </m:r>
                                </m:sub>
                              </m:sSub>
                              <m:r>
                                <a:rPr lang="pt-BR" b="0" i="1" smtClean="0">
                                  <a:latin typeface="Cambria Math" panose="02040503050406030204" pitchFamily="18" charset="0"/>
                                </a:rPr>
                                <m:t>+</m:t>
                              </m:r>
                              <m:r>
                                <a:rPr lang="pt-BR" i="1">
                                  <a:latin typeface="Cambria Math" panose="02040503050406030204" pitchFamily="18" charset="0"/>
                                </a:rPr>
                                <m:t>𝑀</m:t>
                              </m:r>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𝑛</m:t>
                                  </m:r>
                                </m:sub>
                              </m:sSub>
                              <m:sSub>
                                <m:sSubPr>
                                  <m:ctrlPr>
                                    <a:rPr lang="pt-BR" i="1">
                                      <a:latin typeface="Cambria Math" panose="02040503050406030204" pitchFamily="18" charset="0"/>
                                    </a:rPr>
                                  </m:ctrlPr>
                                </m:sSubPr>
                                <m:e>
                                  <m:r>
                                    <a:rPr lang="pt-BR" i="1">
                                      <a:latin typeface="Cambria Math" panose="02040503050406030204" pitchFamily="18" charset="0"/>
                                    </a:rPr>
                                    <m:t>𝑉</m:t>
                                  </m:r>
                                </m:e>
                                <m:sub>
                                  <m:r>
                                    <a:rPr lang="pt-BR" i="1">
                                      <a:latin typeface="Cambria Math" panose="02040503050406030204" pitchFamily="18" charset="0"/>
                                    </a:rPr>
                                    <m:t>𝜌</m:t>
                                  </m:r>
                                </m:sub>
                              </m:sSub>
                              <m:acc>
                                <m:accPr>
                                  <m:chr m:val="̇"/>
                                  <m:ctrlPr>
                                    <a:rPr lang="pt-BR" i="1">
                                      <a:latin typeface="Cambria Math" panose="02040503050406030204" pitchFamily="18" charset="0"/>
                                    </a:rPr>
                                  </m:ctrlPr>
                                </m:accPr>
                                <m:e>
                                  <m:r>
                                    <a:rPr lang="pt-BR" i="1">
                                      <a:latin typeface="Cambria Math" panose="02040503050406030204" pitchFamily="18" charset="0"/>
                                    </a:rPr>
                                    <m:t>𝜙</m:t>
                                  </m:r>
                                </m:e>
                              </m:acc>
                            </m:e>
                          </m:d>
                          <m:r>
                            <a:rPr lang="pt-BR" i="1" smtClean="0">
                              <a:latin typeface="Cambria Math" panose="02040503050406030204" pitchFamily="18" charset="0"/>
                            </a:rPr>
                            <m:t>𝑑𝑡</m:t>
                          </m:r>
                        </m:e>
                      </m:nary>
                      <m:r>
                        <a:rPr lang="pt-BR" b="0" i="1" smtClean="0">
                          <a:latin typeface="Cambria Math" panose="02040503050406030204" pitchFamily="18" charset="0"/>
                        </a:rPr>
                        <m:t>= </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i="1">
                                          <a:latin typeface="Cambria Math" panose="02040503050406030204" pitchFamily="18" charset="0"/>
                                        </a:rPr>
                                        <m:t>𝜌</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𝑑</m:t>
                              </m:r>
                            </m:num>
                            <m:den>
                              <m:r>
                                <a:rPr lang="pt-BR" b="0" i="1" smtClean="0">
                                  <a:latin typeface="Cambria Math" panose="02040503050406030204" pitchFamily="18" charset="0"/>
                                </a:rPr>
                                <m:t>𝑑𝑡</m:t>
                              </m:r>
                            </m:den>
                          </m:f>
                          <m:d>
                            <m:dPr>
                              <m:ctrlPr>
                                <a:rPr lang="pt-BR" b="0" i="1" smtClean="0">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𝑀</m:t>
                                  </m:r>
                                  <m:sSubSup>
                                    <m:sSubSupPr>
                                      <m:ctrlPr>
                                        <a:rPr lang="pt-BR" i="1">
                                          <a:latin typeface="Cambria Math" panose="02040503050406030204" pitchFamily="18" charset="0"/>
                                        </a:rPr>
                                      </m:ctrlPr>
                                    </m:sSubSupPr>
                                    <m:e>
                                      <m:r>
                                        <a:rPr lang="pt-BR" i="1">
                                          <a:latin typeface="Cambria Math" panose="02040503050406030204" pitchFamily="18" charset="0"/>
                                        </a:rPr>
                                        <m:t>𝑉</m:t>
                                      </m:r>
                                    </m:e>
                                    <m:sub>
                                      <m:r>
                                        <a:rPr lang="pt-BR" b="0" i="1" smtClean="0">
                                          <a:latin typeface="Cambria Math" panose="02040503050406030204" pitchFamily="18" charset="0"/>
                                        </a:rPr>
                                        <m:t>𝑛</m:t>
                                      </m:r>
                                    </m:sub>
                                    <m:sup>
                                      <m:r>
                                        <a:rPr lang="pt-BR" i="1">
                                          <a:latin typeface="Cambria Math" panose="02040503050406030204" pitchFamily="18" charset="0"/>
                                        </a:rPr>
                                        <m:t>2</m:t>
                                      </m:r>
                                    </m:sup>
                                  </m:sSubSup>
                                </m:num>
                                <m:den>
                                  <m:r>
                                    <a:rPr lang="pt-BR" i="1">
                                      <a:latin typeface="Cambria Math" panose="02040503050406030204" pitchFamily="18" charset="0"/>
                                    </a:rPr>
                                    <m:t>2</m:t>
                                  </m:r>
                                </m:den>
                              </m:f>
                            </m:e>
                          </m:d>
                          <m:r>
                            <a:rPr lang="pt-BR" b="0" i="1" smtClean="0">
                              <a:latin typeface="Cambria Math" panose="02040503050406030204" pitchFamily="18" charset="0"/>
                            </a:rPr>
                            <m:t> </m:t>
                          </m:r>
                          <m:r>
                            <a:rPr lang="pt-BR" b="0" i="1" smtClean="0">
                              <a:latin typeface="Cambria Math" panose="02040503050406030204" pitchFamily="18" charset="0"/>
                            </a:rPr>
                            <m:t>𝑑𝑡</m:t>
                          </m:r>
                        </m:e>
                      </m:nary>
                    </m:oMath>
                  </m:oMathPara>
                </a14:m>
                <a:endParaRPr lang="pt-BR" dirty="0"/>
              </a:p>
            </p:txBody>
          </p:sp>
        </mc:Choice>
        <mc:Fallback xmlns="">
          <p:sp>
            <p:nvSpPr>
              <p:cNvPr id="12" name="CaixaDeTexto 11">
                <a:extLst>
                  <a:ext uri="{FF2B5EF4-FFF2-40B4-BE49-F238E27FC236}">
                    <a16:creationId xmlns:a16="http://schemas.microsoft.com/office/drawing/2014/main" id="{20E9983C-E1FB-777B-2DCB-FA88318DD513}"/>
                  </a:ext>
                </a:extLst>
              </p:cNvPr>
              <p:cNvSpPr txBox="1">
                <a:spLocks noRot="1" noChangeAspect="1" noMove="1" noResize="1" noEditPoints="1" noAdjustHandles="1" noChangeArrowheads="1" noChangeShapeType="1" noTextEdit="1"/>
              </p:cNvSpPr>
              <p:nvPr/>
            </p:nvSpPr>
            <p:spPr>
              <a:xfrm>
                <a:off x="70486" y="1790532"/>
                <a:ext cx="9067800" cy="731290"/>
              </a:xfrm>
              <a:prstGeom prst="rect">
                <a:avLst/>
              </a:prstGeom>
              <a:blipFill>
                <a:blip r:embed="rId6"/>
                <a:stretch>
                  <a:fillRect/>
                </a:stretch>
              </a:blipFill>
            </p:spPr>
            <p:txBody>
              <a:bodyPr/>
              <a:lstStyle/>
              <a:p>
                <a:r>
                  <a:rPr lang="pt-BR">
                    <a:noFill/>
                  </a:rPr>
                  <a:t> </a:t>
                </a:r>
              </a:p>
            </p:txBody>
          </p:sp>
        </mc:Fallback>
      </mc:AlternateContent>
      <p:cxnSp>
        <p:nvCxnSpPr>
          <p:cNvPr id="13" name="Conector reto 12">
            <a:extLst>
              <a:ext uri="{FF2B5EF4-FFF2-40B4-BE49-F238E27FC236}">
                <a16:creationId xmlns:a16="http://schemas.microsoft.com/office/drawing/2014/main" id="{0153A743-2E41-201F-1C27-74D66FE9961D}"/>
              </a:ext>
            </a:extLst>
          </p:cNvPr>
          <p:cNvCxnSpPr/>
          <p:nvPr/>
        </p:nvCxnSpPr>
        <p:spPr>
          <a:xfrm flipV="1">
            <a:off x="2044751" y="1976217"/>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p:cxnSp>
        <p:nvCxnSpPr>
          <p:cNvPr id="14" name="Conector reto 13">
            <a:extLst>
              <a:ext uri="{FF2B5EF4-FFF2-40B4-BE49-F238E27FC236}">
                <a16:creationId xmlns:a16="http://schemas.microsoft.com/office/drawing/2014/main" id="{9014D806-0C14-55AB-8461-E7125DEEE994}"/>
              </a:ext>
            </a:extLst>
          </p:cNvPr>
          <p:cNvCxnSpPr/>
          <p:nvPr/>
        </p:nvCxnSpPr>
        <p:spPr>
          <a:xfrm flipV="1">
            <a:off x="4163483" y="1973859"/>
            <a:ext cx="903248" cy="369332"/>
          </a:xfrm>
          <a:prstGeom prst="line">
            <a:avLst/>
          </a:prstGeom>
          <a:ln>
            <a:solidFill>
              <a:srgbClr val="C00000"/>
            </a:solidFill>
          </a:ln>
        </p:spPr>
        <p:style>
          <a:lnRef idx="3">
            <a:schemeClr val="accent2"/>
          </a:lnRef>
          <a:fillRef idx="0">
            <a:schemeClr val="accent2"/>
          </a:fillRef>
          <a:effectRef idx="2">
            <a:schemeClr val="accent2"/>
          </a:effectRef>
          <a:fontRef idx="minor">
            <a:schemeClr val="tx1"/>
          </a:fontRef>
        </p:style>
      </p:cxn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65C49F24-EFF8-750E-BACF-82026EF6EE1B}"/>
                  </a:ext>
                </a:extLst>
              </p:cNvPr>
              <p:cNvSpPr txBox="1"/>
              <p:nvPr/>
            </p:nvSpPr>
            <p:spPr>
              <a:xfrm>
                <a:off x="10048" y="5298532"/>
                <a:ext cx="2353914" cy="369332"/>
              </a:xfrm>
              <a:prstGeom prst="rect">
                <a:avLst/>
              </a:prstGeom>
              <a:noFill/>
            </p:spPr>
            <p:txBody>
              <a:bodyPr wrap="none" rtlCol="0">
                <a:spAutoFit/>
              </a:bodyPr>
              <a:lstStyle/>
              <a:p>
                <a:r>
                  <a:rPr lang="pt-BR" i="1" dirty="0"/>
                  <a:t>Equações de Euler </a:t>
                </a:r>
                <a14:m>
                  <m:oMath xmlns:m="http://schemas.openxmlformats.org/officeDocument/2006/math">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𝑖</m:t>
                        </m:r>
                      </m:sub>
                    </m:sSub>
                  </m:oMath>
                </a14:m>
                <a:endParaRPr lang="pt-BR" i="1" dirty="0"/>
              </a:p>
            </p:txBody>
          </p:sp>
        </mc:Choice>
        <mc:Fallback xmlns="">
          <p:sp>
            <p:nvSpPr>
              <p:cNvPr id="15" name="CaixaDeTexto 14">
                <a:extLst>
                  <a:ext uri="{FF2B5EF4-FFF2-40B4-BE49-F238E27FC236}">
                    <a16:creationId xmlns:a16="http://schemas.microsoft.com/office/drawing/2014/main" id="{65C49F24-EFF8-750E-BACF-82026EF6EE1B}"/>
                  </a:ext>
                </a:extLst>
              </p:cNvPr>
              <p:cNvSpPr txBox="1">
                <a:spLocks noRot="1" noChangeAspect="1" noMove="1" noResize="1" noEditPoints="1" noAdjustHandles="1" noChangeArrowheads="1" noChangeShapeType="1" noTextEdit="1"/>
              </p:cNvSpPr>
              <p:nvPr/>
            </p:nvSpPr>
            <p:spPr>
              <a:xfrm>
                <a:off x="10048" y="5298532"/>
                <a:ext cx="2353914" cy="369332"/>
              </a:xfrm>
              <a:prstGeom prst="rect">
                <a:avLst/>
              </a:prstGeom>
              <a:blipFill>
                <a:blip r:embed="rId7"/>
                <a:stretch>
                  <a:fillRect l="-2332" t="-8197" b="-2459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FCCEBA86-7A4E-DE30-3673-9D53EB145076}"/>
                  </a:ext>
                </a:extLst>
              </p:cNvPr>
              <p:cNvSpPr txBox="1"/>
              <p:nvPr/>
            </p:nvSpPr>
            <p:spPr>
              <a:xfrm>
                <a:off x="2203897" y="4989782"/>
                <a:ext cx="3722558" cy="1579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pt-BR" b="0" i="1" smtClean="0">
                              <a:latin typeface="Cambria Math" panose="02040503050406030204" pitchFamily="18" charset="0"/>
                            </a:rPr>
                          </m:ctrlPr>
                        </m:dPr>
                        <m:e>
                          <m:eqArr>
                            <m:eqArrPr>
                              <m:ctrlPr>
                                <a:rPr lang="pt-BR"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𝐼</m:t>
                                  </m:r>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sSub>
                                <m:sSubPr>
                                  <m:ctrlPr>
                                    <a:rPr lang="pt-BR" i="1">
                                      <a:latin typeface="Cambria Math" panose="02040503050406030204" pitchFamily="18" charset="0"/>
                                    </a:rPr>
                                  </m:ctrlPr>
                                </m:sSubPr>
                                <m:e>
                                  <m:r>
                                    <a:rPr lang="pt-BR" i="1">
                                      <a:latin typeface="Cambria Math" panose="02040503050406030204" pitchFamily="18" charset="0"/>
                                    </a:rPr>
                                    <m:t>𝜏</m:t>
                                  </m:r>
                                </m:e>
                                <m:sub>
                                  <m:r>
                                    <a:rPr lang="pt-BR" b="0" i="1" smtClean="0">
                                      <a:latin typeface="Cambria Math" panose="02040503050406030204" pitchFamily="18" charset="0"/>
                                    </a:rPr>
                                    <m:t>3</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r>
                                <a:rPr lang="pt-BR" i="1">
                                  <a:latin typeface="Cambria Math" panose="02040503050406030204" pitchFamily="18" charset="0"/>
                                </a:rPr>
                                <m:t>−</m:t>
                              </m:r>
                              <m:d>
                                <m:dPr>
                                  <m:ctrlPr>
                                    <a:rPr lang="pt-BR" i="1">
                                      <a:latin typeface="Cambria Math" panose="02040503050406030204" pitchFamily="18" charset="0"/>
                                    </a:rPr>
                                  </m:ctrlPr>
                                </m:dPr>
                                <m:e>
                                  <m:r>
                                    <a:rPr lang="pt-BR" b="0" i="1" smtClean="0">
                                      <a:latin typeface="Cambria Math" panose="02040503050406030204" pitchFamily="18" charset="0"/>
                                    </a:rPr>
                                    <m:t>𝐼</m:t>
                                  </m:r>
                                  <m:r>
                                    <a:rPr lang="pt-BR" i="1">
                                      <a:latin typeface="Cambria Math" panose="02040503050406030204" pitchFamily="18" charset="0"/>
                                    </a:rPr>
                                    <m:t>−</m:t>
                                  </m:r>
                                  <m:r>
                                    <a:rPr lang="pt-BR" i="1">
                                      <a:latin typeface="Cambria Math" panose="02040503050406030204" pitchFamily="18" charset="0"/>
                                    </a:rPr>
                                    <m:t>𝐼</m:t>
                                  </m:r>
                                </m:e>
                              </m:d>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e>
                          </m:eqArr>
                        </m:e>
                      </m:d>
                    </m:oMath>
                  </m:oMathPara>
                </a14:m>
                <a:endParaRPr lang="pt-BR" b="0" dirty="0"/>
              </a:p>
              <a:p>
                <a:endParaRPr lang="pt-BR" dirty="0"/>
              </a:p>
              <a:p>
                <a:endParaRPr lang="pt-BR" dirty="0"/>
              </a:p>
            </p:txBody>
          </p:sp>
        </mc:Choice>
        <mc:Fallback xmlns="">
          <p:sp>
            <p:nvSpPr>
              <p:cNvPr id="16" name="CaixaDeTexto 15">
                <a:extLst>
                  <a:ext uri="{FF2B5EF4-FFF2-40B4-BE49-F238E27FC236}">
                    <a16:creationId xmlns:a16="http://schemas.microsoft.com/office/drawing/2014/main" id="{FCCEBA86-7A4E-DE30-3673-9D53EB145076}"/>
                  </a:ext>
                </a:extLst>
              </p:cNvPr>
              <p:cNvSpPr txBox="1">
                <a:spLocks noRot="1" noChangeAspect="1" noMove="1" noResize="1" noEditPoints="1" noAdjustHandles="1" noChangeArrowheads="1" noChangeShapeType="1" noTextEdit="1"/>
              </p:cNvSpPr>
              <p:nvPr/>
            </p:nvSpPr>
            <p:spPr>
              <a:xfrm>
                <a:off x="2203897" y="4989782"/>
                <a:ext cx="3722558" cy="1579663"/>
              </a:xfrm>
              <a:prstGeom prst="rect">
                <a:avLst/>
              </a:prstGeom>
              <a:blipFill>
                <a:blip r:embed="rId8"/>
                <a:stretch>
                  <a:fillRect/>
                </a:stretch>
              </a:blipFill>
            </p:spPr>
            <p:txBody>
              <a:bodyPr/>
              <a:lstStyle/>
              <a:p>
                <a:r>
                  <a:rPr lang="pt-BR">
                    <a:noFill/>
                  </a:rPr>
                  <a:t> </a:t>
                </a:r>
              </a:p>
            </p:txBody>
          </p:sp>
        </mc:Fallback>
      </mc:AlternateContent>
      <p:cxnSp>
        <p:nvCxnSpPr>
          <p:cNvPr id="17" name="Conector de Seta Reta 16">
            <a:extLst>
              <a:ext uri="{FF2B5EF4-FFF2-40B4-BE49-F238E27FC236}">
                <a16:creationId xmlns:a16="http://schemas.microsoft.com/office/drawing/2014/main" id="{672BDF9A-9858-725D-C1BE-8B18DC24D994}"/>
              </a:ext>
            </a:extLst>
          </p:cNvPr>
          <p:cNvCxnSpPr>
            <a:cxnSpLocks/>
          </p:cNvCxnSpPr>
          <p:nvPr/>
        </p:nvCxnSpPr>
        <p:spPr>
          <a:xfrm flipH="1">
            <a:off x="4233629" y="5667864"/>
            <a:ext cx="585280" cy="333466"/>
          </a:xfrm>
          <a:prstGeom prst="straightConnector1">
            <a:avLst/>
          </a:prstGeom>
          <a:ln w="28575">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8" name="CaixaDeTexto 17">
            <a:extLst>
              <a:ext uri="{FF2B5EF4-FFF2-40B4-BE49-F238E27FC236}">
                <a16:creationId xmlns:a16="http://schemas.microsoft.com/office/drawing/2014/main" id="{9E8FC81B-6E5B-80A4-B4ED-29612AACDD9E}"/>
              </a:ext>
            </a:extLst>
          </p:cNvPr>
          <p:cNvSpPr txBox="1"/>
          <p:nvPr/>
        </p:nvSpPr>
        <p:spPr>
          <a:xfrm>
            <a:off x="3981973" y="5877435"/>
            <a:ext cx="301686" cy="369332"/>
          </a:xfrm>
          <a:prstGeom prst="rect">
            <a:avLst/>
          </a:prstGeom>
          <a:noFill/>
        </p:spPr>
        <p:txBody>
          <a:bodyPr wrap="square" rtlCol="0">
            <a:spAutoFit/>
          </a:bodyPr>
          <a:lstStyle/>
          <a:p>
            <a:r>
              <a:rPr lang="pt-BR" b="1" dirty="0">
                <a:solidFill>
                  <a:srgbClr val="C00000"/>
                </a:solidFill>
              </a:rPr>
              <a:t>0</a:t>
            </a:r>
          </a:p>
        </p:txBody>
      </p:sp>
    </p:spTree>
    <p:extLst>
      <p:ext uri="{BB962C8B-B14F-4D97-AF65-F5344CB8AC3E}">
        <p14:creationId xmlns:p14="http://schemas.microsoft.com/office/powerpoint/2010/main" val="33173489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30A771CE-A56E-9A14-49E4-09703F41199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39</a:t>
            </a:fld>
            <a:endParaRPr lang="pt-BR"/>
          </a:p>
        </p:txBody>
      </p:sp>
      <p:sp>
        <p:nvSpPr>
          <p:cNvPr id="3" name="CaixaDeTexto 2">
            <a:extLst>
              <a:ext uri="{FF2B5EF4-FFF2-40B4-BE49-F238E27FC236}">
                <a16:creationId xmlns:a16="http://schemas.microsoft.com/office/drawing/2014/main" id="{0D2E6E91-C894-5D33-A538-768593E6A305}"/>
              </a:ext>
            </a:extLst>
          </p:cNvPr>
          <p:cNvSpPr txBox="1"/>
          <p:nvPr/>
        </p:nvSpPr>
        <p:spPr>
          <a:xfrm>
            <a:off x="76200" y="619125"/>
            <a:ext cx="4742709" cy="369332"/>
          </a:xfrm>
          <a:prstGeom prst="rect">
            <a:avLst/>
          </a:prstGeom>
          <a:noFill/>
        </p:spPr>
        <p:txBody>
          <a:bodyPr wrap="none" rtlCol="0">
            <a:spAutoFit/>
          </a:bodyPr>
          <a:lstStyle/>
          <a:p>
            <a:r>
              <a:rPr lang="pt-BR" b="1" u="sng" dirty="0"/>
              <a:t>Cálculo da energia dissipada na primeira colisão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D35A9AB7-23BB-9EB3-AB39-EF75ECF08713}"/>
                  </a:ext>
                </a:extLst>
              </p:cNvPr>
              <p:cNvSpPr txBox="1"/>
              <p:nvPr/>
            </p:nvSpPr>
            <p:spPr>
              <a:xfrm>
                <a:off x="76200" y="1066354"/>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ea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r>
                        <a:rPr lang="pt-BR" b="0" i="1" smtClean="0">
                          <a:latin typeface="Cambria Math" panose="02040503050406030204" pitchFamily="18" charset="0"/>
                        </a:rPr>
                        <m:t>=</m:t>
                      </m:r>
                      <m:r>
                        <a:rPr lang="pt-BR" b="0" i="1" smtClean="0">
                          <a:latin typeface="Cambria Math" panose="02040503050406030204" pitchFamily="18" charset="0"/>
                        </a:rPr>
                        <m:t>𝐼</m:t>
                      </m:r>
                      <m:acc>
                        <m:accPr>
                          <m:chr m:val="̇"/>
                          <m:ctrlPr>
                            <a:rPr lang="pt-BR" b="0" i="1" smtClean="0">
                              <a:latin typeface="Cambria Math" panose="02040503050406030204" pitchFamily="18" charset="0"/>
                            </a:rPr>
                          </m:ctrlPr>
                        </m:acc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e>
                      </m:acc>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i="1">
                              <a:latin typeface="Cambria Math" panose="02040503050406030204" pitchFamily="18" charset="0"/>
                            </a:rPr>
                            <m:t>𝐼</m:t>
                          </m:r>
                        </m:e>
                        <m:sub>
                          <m:r>
                            <a:rPr lang="pt-BR" b="0" i="1" smtClean="0">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b="0" i="1" smtClean="0">
                              <a:latin typeface="Cambria Math" panose="02040503050406030204" pitchFamily="18" charset="0"/>
                            </a:rPr>
                            <m:t>3</m:t>
                          </m:r>
                        </m:sub>
                      </m:sSub>
                    </m:oMath>
                  </m:oMathPara>
                </a14:m>
                <a:endParaRPr lang="pt-BR" i="1" dirty="0"/>
              </a:p>
            </p:txBody>
          </p:sp>
        </mc:Choice>
        <mc:Fallback xmlns="">
          <p:sp>
            <p:nvSpPr>
              <p:cNvPr id="4" name="CaixaDeTexto 3">
                <a:extLst>
                  <a:ext uri="{FF2B5EF4-FFF2-40B4-BE49-F238E27FC236}">
                    <a16:creationId xmlns:a16="http://schemas.microsoft.com/office/drawing/2014/main" id="{D35A9AB7-23BB-9EB3-AB39-EF75ECF08713}"/>
                  </a:ext>
                </a:extLst>
              </p:cNvPr>
              <p:cNvSpPr txBox="1">
                <a:spLocks noRot="1" noChangeAspect="1" noMove="1" noResize="1" noEditPoints="1" noAdjustHandles="1" noChangeArrowheads="1" noChangeShapeType="1" noTextEdit="1"/>
              </p:cNvSpPr>
              <p:nvPr/>
            </p:nvSpPr>
            <p:spPr>
              <a:xfrm>
                <a:off x="76200" y="1066354"/>
                <a:ext cx="9067800" cy="369332"/>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72AFC74A-E646-C4A8-80EC-7901285E8613}"/>
                  </a:ext>
                </a:extLst>
              </p:cNvPr>
              <p:cNvSpPr txBox="1"/>
              <p:nvPr/>
            </p:nvSpPr>
            <p:spPr>
              <a:xfrm>
                <a:off x="0" y="1513583"/>
                <a:ext cx="9144000" cy="72308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b="0" i="1" smtClean="0">
                                  <a:latin typeface="Cambria Math" panose="02040503050406030204" pitchFamily="18" charset="0"/>
                                </a:rPr>
                              </m:ctrlPr>
                            </m:dPr>
                            <m:e>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1</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1</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2</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2</m:t>
                                  </m:r>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𝜔</m:t>
                                  </m:r>
                                </m:e>
                                <m:sub>
                                  <m:r>
                                    <a:rPr lang="pt-BR" b="0" i="1" smtClean="0">
                                      <a:latin typeface="Cambria Math" panose="02040503050406030204" pitchFamily="18" charset="0"/>
                                    </a:rPr>
                                    <m:t>3</m:t>
                                  </m:r>
                                </m:sub>
                              </m:sSub>
                              <m:sSub>
                                <m:sSubPr>
                                  <m:ctrlPr>
                                    <a:rPr lang="pt-BR" b="0" i="1" smtClean="0">
                                      <a:latin typeface="Cambria Math" panose="02040503050406030204" pitchFamily="18" charset="0"/>
                                    </a:rPr>
                                  </m:ctrlPr>
                                </m:sSubPr>
                                <m:e>
                                  <m:r>
                                    <a:rPr lang="pt-BR" b="0" i="1" smtClean="0">
                                      <a:latin typeface="Cambria Math" panose="02040503050406030204" pitchFamily="18" charset="0"/>
                                    </a:rPr>
                                    <m:t>𝜏</m:t>
                                  </m:r>
                                </m:e>
                                <m:sub>
                                  <m:r>
                                    <a:rPr lang="pt-BR" b="0" i="1" smtClean="0">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𝑡</m:t>
                              </m:r>
                            </m:e>
                            <m:sub>
                              <m:r>
                                <a:rPr lang="pt-BR" i="1">
                                  <a:latin typeface="Cambria Math" panose="02040503050406030204" pitchFamily="18" charset="0"/>
                                </a:rPr>
                                <m:t>1</m:t>
                              </m:r>
                            </m:sub>
                          </m:sSub>
                        </m:sup>
                        <m:e>
                          <m:d>
                            <m:dPr>
                              <m:ctrlPr>
                                <a:rPr lang="pt-BR" i="1">
                                  <a:latin typeface="Cambria Math" panose="02040503050406030204" pitchFamily="18" charset="0"/>
                                </a:rPr>
                              </m:ctrlPr>
                            </m:dPr>
                            <m:e>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m:t>
                              </m:r>
                              <m:r>
                                <a:rPr lang="pt-BR" i="1">
                                  <a:latin typeface="Cambria Math" panose="02040503050406030204" pitchFamily="18" charset="0"/>
                                </a:rPr>
                                <m:t>𝐼</m:t>
                              </m:r>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acc>
                                <m:accPr>
                                  <m:chr m:val="̇"/>
                                  <m:ctrlPr>
                                    <a:rPr lang="pt-BR" i="1">
                                      <a:latin typeface="Cambria Math" panose="02040503050406030204" pitchFamily="18" charset="0"/>
                                    </a:rPr>
                                  </m:ctrlPr>
                                </m:acc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acc>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e>
                          </m:d>
                          <m:r>
                            <a:rPr lang="pt-BR" b="0" i="1" smtClean="0">
                              <a:latin typeface="Cambria Math" panose="02040503050406030204" pitchFamily="18" charset="0"/>
                            </a:rPr>
                            <m:t> </m:t>
                          </m:r>
                          <m:r>
                            <a:rPr lang="pt-BR" i="1">
                              <a:latin typeface="Cambria Math" panose="02040503050406030204" pitchFamily="18" charset="0"/>
                            </a:rPr>
                            <m:t>𝑑𝑡</m:t>
                          </m:r>
                        </m:e>
                      </m:nary>
                    </m:oMath>
                  </m:oMathPara>
                </a14:m>
                <a:endParaRPr lang="pt-BR" dirty="0"/>
              </a:p>
            </p:txBody>
          </p:sp>
        </mc:Choice>
        <mc:Fallback xmlns="">
          <p:sp>
            <p:nvSpPr>
              <p:cNvPr id="5" name="CaixaDeTexto 4">
                <a:extLst>
                  <a:ext uri="{FF2B5EF4-FFF2-40B4-BE49-F238E27FC236}">
                    <a16:creationId xmlns:a16="http://schemas.microsoft.com/office/drawing/2014/main" id="{72AFC74A-E646-C4A8-80EC-7901285E8613}"/>
                  </a:ext>
                </a:extLst>
              </p:cNvPr>
              <p:cNvSpPr txBox="1">
                <a:spLocks noRot="1" noChangeAspect="1" noMove="1" noResize="1" noEditPoints="1" noAdjustHandles="1" noChangeArrowheads="1" noChangeShapeType="1" noTextEdit="1"/>
              </p:cNvSpPr>
              <p:nvPr/>
            </p:nvSpPr>
            <p:spPr>
              <a:xfrm>
                <a:off x="0" y="1513583"/>
                <a:ext cx="9144000" cy="72308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1EF44624-E78A-B613-D2FE-FBB48B60BD4C}"/>
                  </a:ext>
                </a:extLst>
              </p:cNvPr>
              <p:cNvSpPr txBox="1"/>
              <p:nvPr/>
            </p:nvSpPr>
            <p:spPr>
              <a:xfrm>
                <a:off x="0" y="2314563"/>
                <a:ext cx="9144000" cy="78970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m:t>
                      </m:r>
                      <m:borderBox>
                        <m:borderBoxPr>
                          <m:ctrlPr>
                            <a:rPr lang="pt-BR" i="1" smtClean="0">
                              <a:latin typeface="Cambria Math" panose="02040503050406030204" pitchFamily="18" charset="0"/>
                            </a:rPr>
                          </m:ctrlPr>
                        </m:borderBoxPr>
                        <m:e>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𝟏</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𝟐</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r>
                            <a:rPr lang="pt-BR" b="1" i="1">
                              <a:latin typeface="Cambria Math" panose="02040503050406030204" pitchFamily="18" charset="0"/>
                            </a:rPr>
                            <m:t>−</m:t>
                          </m:r>
                          <m:f>
                            <m:fPr>
                              <m:ctrlPr>
                                <a:rPr lang="pt-BR" b="1" i="1">
                                  <a:latin typeface="Cambria Math" panose="02040503050406030204" pitchFamily="18" charset="0"/>
                                </a:rPr>
                              </m:ctrlPr>
                            </m:fPr>
                            <m:num>
                              <m:r>
                                <a:rPr lang="pt-BR" b="1" i="1">
                                  <a:latin typeface="Cambria Math" panose="02040503050406030204" pitchFamily="18" charset="0"/>
                                </a:rPr>
                                <m:t>𝑰</m:t>
                              </m:r>
                              <m:sSubSup>
                                <m:sSubSupPr>
                                  <m:ctrlPr>
                                    <a:rPr lang="pt-BR" b="1" i="1">
                                      <a:latin typeface="Cambria Math" panose="02040503050406030204" pitchFamily="18" charset="0"/>
                                    </a:rPr>
                                  </m:ctrlPr>
                                </m:sSubSupPr>
                                <m:e>
                                  <m:r>
                                    <a:rPr lang="pt-BR" b="1" i="1">
                                      <a:latin typeface="Cambria Math" panose="02040503050406030204" pitchFamily="18" charset="0"/>
                                    </a:rPr>
                                    <m:t>𝝎</m:t>
                                  </m:r>
                                </m:e>
                                <m:sub>
                                  <m:r>
                                    <a:rPr lang="pt-BR" b="1" i="1">
                                      <a:latin typeface="Cambria Math" panose="02040503050406030204" pitchFamily="18" charset="0"/>
                                    </a:rPr>
                                    <m:t>𝟑</m:t>
                                  </m:r>
                                  <m:r>
                                    <a:rPr lang="pt-BR" b="1" i="1">
                                      <a:latin typeface="Cambria Math" panose="02040503050406030204" pitchFamily="18" charset="0"/>
                                    </a:rPr>
                                    <m:t>,</m:t>
                                  </m:r>
                                  <m:r>
                                    <a:rPr lang="pt-BR" b="1" i="1">
                                      <a:latin typeface="Cambria Math" panose="02040503050406030204" pitchFamily="18" charset="0"/>
                                    </a:rPr>
                                    <m:t>𝟏</m:t>
                                  </m:r>
                                </m:sub>
                                <m:sup>
                                  <m:r>
                                    <a:rPr lang="pt-BR" b="1" i="1">
                                      <a:latin typeface="Cambria Math" panose="02040503050406030204" pitchFamily="18" charset="0"/>
                                    </a:rPr>
                                    <m:t>𝟐</m:t>
                                  </m:r>
                                </m:sup>
                              </m:sSubSup>
                            </m:num>
                            <m:den>
                              <m:r>
                                <a:rPr lang="pt-BR" b="1" i="1">
                                  <a:latin typeface="Cambria Math" panose="02040503050406030204" pitchFamily="18" charset="0"/>
                                </a:rPr>
                                <m:t>𝟐</m:t>
                              </m:r>
                            </m:den>
                          </m:f>
                        </m:e>
                      </m:borderBox>
                    </m:oMath>
                  </m:oMathPara>
                </a14:m>
                <a:endParaRPr lang="pt-BR" dirty="0"/>
              </a:p>
            </p:txBody>
          </p:sp>
        </mc:Choice>
        <mc:Fallback xmlns="">
          <p:sp>
            <p:nvSpPr>
              <p:cNvPr id="6" name="CaixaDeTexto 5">
                <a:extLst>
                  <a:ext uri="{FF2B5EF4-FFF2-40B4-BE49-F238E27FC236}">
                    <a16:creationId xmlns:a16="http://schemas.microsoft.com/office/drawing/2014/main" id="{1EF44624-E78A-B613-D2FE-FBB48B60BD4C}"/>
                  </a:ext>
                </a:extLst>
              </p:cNvPr>
              <p:cNvSpPr txBox="1">
                <a:spLocks noRot="1" noChangeAspect="1" noMove="1" noResize="1" noEditPoints="1" noAdjustHandles="1" noChangeArrowheads="1" noChangeShapeType="1" noTextEdit="1"/>
              </p:cNvSpPr>
              <p:nvPr/>
            </p:nvSpPr>
            <p:spPr>
              <a:xfrm>
                <a:off x="0" y="2314563"/>
                <a:ext cx="9144000" cy="78970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E45C9E25-7EBD-D360-96BC-946811C4CB51}"/>
                  </a:ext>
                </a:extLst>
              </p:cNvPr>
              <p:cNvSpPr txBox="1"/>
              <p:nvPr/>
            </p:nvSpPr>
            <p:spPr>
              <a:xfrm>
                <a:off x="720000" y="3976417"/>
                <a:ext cx="7704000" cy="1368000"/>
              </a:xfrm>
              <a:prstGeom prst="rect">
                <a:avLst/>
              </a:prstGeom>
              <a:noFill/>
              <a:ln w="19050">
                <a:solidFill>
                  <a:srgbClr val="C00000"/>
                </a:solidFill>
              </a:ln>
            </p:spPr>
            <p:txBody>
              <a:bodyPr wrap="square" lIns="0" tIns="0" rIns="0" bIns="0" rtlCol="0" anchor="ctr">
                <a:spAutoFit/>
              </a:bodyPr>
              <a:lstStyle/>
              <a:p>
                <a:pPr algn="ctr">
                  <a:lnSpc>
                    <a:spcPct val="110000"/>
                  </a:lnSpc>
                </a:pP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𝑊</m:t>
                          </m:r>
                        </m:e>
                        <m:sub>
                          <m:r>
                            <a:rPr lang="pt-BR" b="0" i="1" smtClean="0">
                              <a:latin typeface="Cambria Math" panose="02040503050406030204" pitchFamily="18" charset="0"/>
                            </a:rPr>
                            <m:t>1</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1.1</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1.2</m:t>
                          </m:r>
                        </m:e>
                      </m:d>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2</m:t>
                          </m:r>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3,0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r>
                        <a:rPr lang="pt-BR" b="0" i="1">
                          <a:latin typeface="Cambria Math" panose="02040503050406030204" pitchFamily="18" charset="0"/>
                        </a:rPr>
                        <m:t>𝑀𝑔</m:t>
                      </m:r>
                      <m:d>
                        <m:dPr>
                          <m:ctrlPr>
                            <a:rPr lang="pt-BR" i="1">
                              <a:latin typeface="Cambria Math" panose="02040503050406030204" pitchFamily="18" charset="0"/>
                            </a:rPr>
                          </m:ctrlPr>
                        </m:dPr>
                        <m:e>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1</m:t>
                              </m:r>
                            </m:sub>
                          </m:sSub>
                          <m:r>
                            <a:rPr lang="pt-BR" b="0" i="1">
                              <a:latin typeface="Cambria Math" panose="02040503050406030204" pitchFamily="18" charset="0"/>
                            </a:rPr>
                            <m:t>−</m:t>
                          </m:r>
                          <m:sSub>
                            <m:sSubPr>
                              <m:ctrlPr>
                                <a:rPr lang="pt-BR" i="1">
                                  <a:latin typeface="Cambria Math" panose="02040503050406030204" pitchFamily="18" charset="0"/>
                                </a:rPr>
                              </m:ctrlPr>
                            </m:sSubPr>
                            <m:e>
                              <m:r>
                                <a:rPr lang="pt-BR" b="0" i="1">
                                  <a:latin typeface="Cambria Math" panose="02040503050406030204" pitchFamily="18" charset="0"/>
                                </a:rPr>
                                <m:t>h</m:t>
                              </m:r>
                            </m:e>
                            <m:sub>
                              <m:r>
                                <a:rPr lang="pt-BR" b="0" i="1">
                                  <a:latin typeface="Cambria Math" panose="02040503050406030204" pitchFamily="18" charset="0"/>
                                </a:rPr>
                                <m:t>0</m:t>
                              </m:r>
                            </m:sub>
                          </m:sSub>
                        </m:e>
                      </m:d>
                      <m:r>
                        <a:rPr lang="pt-BR" b="0" i="1" smtClean="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𝑀</m:t>
                          </m:r>
                          <m:sSubSup>
                            <m:sSubSupPr>
                              <m:ctrlPr>
                                <a:rPr lang="pt-BR" i="1">
                                  <a:latin typeface="Cambria Math" panose="02040503050406030204" pitchFamily="18" charset="0"/>
                                </a:rPr>
                              </m:ctrlPr>
                            </m:sSubSupPr>
                            <m:e>
                              <m:r>
                                <a:rPr lang="pt-BR" b="0" i="1">
                                  <a:latin typeface="Cambria Math" panose="02040503050406030204" pitchFamily="18" charset="0"/>
                                </a:rPr>
                                <m:t>𝑉</m:t>
                              </m:r>
                            </m:e>
                            <m:sub>
                              <m:r>
                                <a:rPr lang="pt-BR" b="0" i="1">
                                  <a:latin typeface="Cambria Math" panose="02040503050406030204" pitchFamily="18" charset="0"/>
                                </a:rPr>
                                <m:t>h</m:t>
                              </m:r>
                              <m:r>
                                <a:rPr lang="pt-BR" b="0" i="1">
                                  <a:latin typeface="Cambria Math" panose="02040503050406030204" pitchFamily="18" charset="0"/>
                                </a:rPr>
                                <m:t>,0</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a:p>
                <a:pPr algn="ctr">
                  <a:lnSpc>
                    <a:spcPct val="110000"/>
                  </a:lnSpc>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                                                           +</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1,1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2,1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r>
                        <a:rPr lang="pt-BR" b="0" i="1">
                          <a:latin typeface="Cambria Math" panose="02040503050406030204" pitchFamily="18" charset="0"/>
                        </a:rPr>
                        <m:t>−</m:t>
                      </m:r>
                      <m:f>
                        <m:fPr>
                          <m:ctrlPr>
                            <a:rPr lang="pt-BR" i="1">
                              <a:latin typeface="Cambria Math" panose="02040503050406030204" pitchFamily="18" charset="0"/>
                            </a:rPr>
                          </m:ctrlPr>
                        </m:fPr>
                        <m:num>
                          <m:r>
                            <a:rPr lang="pt-BR" b="0" i="1">
                              <a:latin typeface="Cambria Math" panose="02040503050406030204" pitchFamily="18" charset="0"/>
                            </a:rPr>
                            <m:t>𝐼</m:t>
                          </m:r>
                          <m:sSubSup>
                            <m:sSubSupPr>
                              <m:ctrlPr>
                                <a:rPr lang="pt-BR" i="1">
                                  <a:latin typeface="Cambria Math" panose="02040503050406030204" pitchFamily="18" charset="0"/>
                                </a:rPr>
                              </m:ctrlPr>
                            </m:sSubSupPr>
                            <m:e>
                              <m:r>
                                <a:rPr lang="pt-BR" b="0" i="1">
                                  <a:latin typeface="Cambria Math" panose="02040503050406030204" pitchFamily="18" charset="0"/>
                                </a:rPr>
                                <m:t>𝜔</m:t>
                              </m:r>
                            </m:e>
                            <m:sub>
                              <m:r>
                                <a:rPr lang="pt-BR" b="0" i="1">
                                  <a:latin typeface="Cambria Math" panose="02040503050406030204" pitchFamily="18" charset="0"/>
                                </a:rPr>
                                <m:t>3,1</m:t>
                              </m:r>
                            </m:sub>
                            <m:sup>
                              <m:r>
                                <a:rPr lang="pt-BR" b="0" i="1">
                                  <a:latin typeface="Cambria Math" panose="02040503050406030204" pitchFamily="18" charset="0"/>
                                </a:rPr>
                                <m:t>2</m:t>
                              </m:r>
                            </m:sup>
                          </m:sSubSup>
                        </m:num>
                        <m:den>
                          <m:r>
                            <a:rPr lang="pt-BR" b="0" i="1">
                              <a:latin typeface="Cambria Math" panose="02040503050406030204" pitchFamily="18" charset="0"/>
                            </a:rPr>
                            <m:t>2</m:t>
                          </m:r>
                        </m:den>
                      </m:f>
                    </m:oMath>
                  </m:oMathPara>
                </a14:m>
                <a:endParaRPr lang="pt-BR" dirty="0"/>
              </a:p>
            </p:txBody>
          </p:sp>
        </mc:Choice>
        <mc:Fallback xmlns="">
          <p:sp>
            <p:nvSpPr>
              <p:cNvPr id="7" name="CaixaDeTexto 6">
                <a:extLst>
                  <a:ext uri="{FF2B5EF4-FFF2-40B4-BE49-F238E27FC236}">
                    <a16:creationId xmlns:a16="http://schemas.microsoft.com/office/drawing/2014/main" id="{E45C9E25-7EBD-D360-96BC-946811C4CB51}"/>
                  </a:ext>
                </a:extLst>
              </p:cNvPr>
              <p:cNvSpPr txBox="1">
                <a:spLocks noRot="1" noChangeAspect="1" noMove="1" noResize="1" noEditPoints="1" noAdjustHandles="1" noChangeArrowheads="1" noChangeShapeType="1" noTextEdit="1"/>
              </p:cNvSpPr>
              <p:nvPr/>
            </p:nvSpPr>
            <p:spPr>
              <a:xfrm>
                <a:off x="720000" y="3976417"/>
                <a:ext cx="7704000" cy="1368000"/>
              </a:xfrm>
              <a:prstGeom prst="rect">
                <a:avLst/>
              </a:prstGeom>
              <a:blipFill>
                <a:blip r:embed="rId5"/>
                <a:stretch>
                  <a:fillRect/>
                </a:stretch>
              </a:blipFill>
              <a:ln w="19050">
                <a:solidFill>
                  <a:srgbClr val="C00000"/>
                </a:solidFill>
              </a:ln>
            </p:spPr>
            <p:txBody>
              <a:bodyPr/>
              <a:lstStyle/>
              <a:p>
                <a:r>
                  <a:rPr lang="pt-BR">
                    <a:noFill/>
                  </a:rPr>
                  <a:t> </a:t>
                </a:r>
              </a:p>
            </p:txBody>
          </p:sp>
        </mc:Fallback>
      </mc:AlternateContent>
    </p:spTree>
    <p:extLst>
      <p:ext uri="{BB962C8B-B14F-4D97-AF65-F5344CB8AC3E}">
        <p14:creationId xmlns:p14="http://schemas.microsoft.com/office/powerpoint/2010/main" val="40327986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4</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9" name="Imagem 8" descr="Uma imagem contendo mesa&#10;&#10;Descrição gerada automaticamente">
            <a:extLst>
              <a:ext uri="{FF2B5EF4-FFF2-40B4-BE49-F238E27FC236}">
                <a16:creationId xmlns:a16="http://schemas.microsoft.com/office/drawing/2014/main" id="{FA181686-5F74-E9FA-F0D7-ED0B04B067F0}"/>
              </a:ext>
            </a:extLst>
          </p:cNvPr>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10000" contrast="10000"/>
                    </a14:imgEffect>
                  </a14:imgLayer>
                </a14:imgProps>
              </a:ext>
              <a:ext uri="{28A0092B-C50C-407E-A947-70E740481C1C}">
                <a14:useLocalDpi xmlns:a14="http://schemas.microsoft.com/office/drawing/2010/main" val="0"/>
              </a:ext>
            </a:extLst>
          </a:blip>
          <a:srcRect t="5705" b="5619"/>
          <a:stretch/>
        </p:blipFill>
        <p:spPr>
          <a:xfrm>
            <a:off x="471056" y="2244852"/>
            <a:ext cx="2872080" cy="3392211"/>
          </a:xfrm>
          <a:prstGeom prst="rect">
            <a:avLst/>
          </a:prstGeom>
        </p:spPr>
      </p:pic>
      <p:cxnSp>
        <p:nvCxnSpPr>
          <p:cNvPr id="8" name="Conector de Seta Reta 7">
            <a:extLst>
              <a:ext uri="{FF2B5EF4-FFF2-40B4-BE49-F238E27FC236}">
                <a16:creationId xmlns:a16="http://schemas.microsoft.com/office/drawing/2014/main" id="{7A88F25F-5A38-B54E-3077-ADE3527ECE7C}"/>
              </a:ext>
            </a:extLst>
          </p:cNvPr>
          <p:cNvCxnSpPr>
            <a:cxnSpLocks/>
            <a:endCxn id="7" idx="2"/>
          </p:cNvCxnSpPr>
          <p:nvPr/>
        </p:nvCxnSpPr>
        <p:spPr>
          <a:xfrm flipV="1">
            <a:off x="3114675" y="1762549"/>
            <a:ext cx="2675400" cy="879859"/>
          </a:xfrm>
          <a:prstGeom prst="straightConnector1">
            <a:avLst/>
          </a:prstGeom>
          <a:ln w="3810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ector de Seta Reta 10">
            <a:extLst>
              <a:ext uri="{FF2B5EF4-FFF2-40B4-BE49-F238E27FC236}">
                <a16:creationId xmlns:a16="http://schemas.microsoft.com/office/drawing/2014/main" id="{74BE3A2D-35CD-6F0D-27B2-7A44D127AF63}"/>
              </a:ext>
            </a:extLst>
          </p:cNvPr>
          <p:cNvCxnSpPr>
            <a:cxnSpLocks/>
            <a:endCxn id="15" idx="2"/>
          </p:cNvCxnSpPr>
          <p:nvPr/>
        </p:nvCxnSpPr>
        <p:spPr>
          <a:xfrm>
            <a:off x="2631440" y="3767070"/>
            <a:ext cx="3769361" cy="1975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7C615A6E-4A3C-7BDA-CC67-3F2FD2B90607}"/>
              </a:ext>
            </a:extLst>
          </p:cNvPr>
          <p:cNvCxnSpPr>
            <a:cxnSpLocks/>
            <a:endCxn id="35" idx="1"/>
          </p:cNvCxnSpPr>
          <p:nvPr/>
        </p:nvCxnSpPr>
        <p:spPr>
          <a:xfrm>
            <a:off x="2185416" y="4453128"/>
            <a:ext cx="3643744" cy="1183935"/>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Imagem 34" descr="Diagrama, Esquemático&#10;&#10;Descrição gerada automaticamente">
            <a:extLst>
              <a:ext uri="{FF2B5EF4-FFF2-40B4-BE49-F238E27FC236}">
                <a16:creationId xmlns:a16="http://schemas.microsoft.com/office/drawing/2014/main" id="{A3C5D905-8C1C-1946-936A-9A75EB94B9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29160" y="4793748"/>
            <a:ext cx="2843784" cy="1686629"/>
          </a:xfrm>
          <a:prstGeom prst="rect">
            <a:avLst/>
          </a:prstGeom>
          <a:ln w="38100" cap="sq">
            <a:solidFill>
              <a:srgbClr val="C00000"/>
            </a:solidFill>
            <a:prstDash val="solid"/>
            <a:miter lim="800000"/>
          </a:ln>
          <a:effectLst>
            <a:outerShdw blurRad="50800" dist="38100" dir="2700000" algn="tl" rotWithShape="0">
              <a:srgbClr val="000000">
                <a:alpha val="43000"/>
              </a:srgbClr>
            </a:outerShdw>
          </a:effectLst>
        </p:spPr>
      </p:pic>
      <p:grpSp>
        <p:nvGrpSpPr>
          <p:cNvPr id="25" name="Agrupar 24">
            <a:extLst>
              <a:ext uri="{FF2B5EF4-FFF2-40B4-BE49-F238E27FC236}">
                <a16:creationId xmlns:a16="http://schemas.microsoft.com/office/drawing/2014/main" id="{D708569E-2571-86C3-EED6-9CE4BFBBCAAB}"/>
              </a:ext>
            </a:extLst>
          </p:cNvPr>
          <p:cNvGrpSpPr/>
          <p:nvPr/>
        </p:nvGrpSpPr>
        <p:grpSpPr>
          <a:xfrm>
            <a:off x="5790074" y="745199"/>
            <a:ext cx="2942946" cy="2034702"/>
            <a:chOff x="5790074" y="745199"/>
            <a:chExt cx="2942946" cy="2034702"/>
          </a:xfrm>
        </p:grpSpPr>
        <p:pic>
          <p:nvPicPr>
            <p:cNvPr id="7" name="Imagem 6" descr="Caixa de papelão&#10;&#10;Descrição gerada automaticamente com confiança média">
              <a:extLst>
                <a:ext uri="{FF2B5EF4-FFF2-40B4-BE49-F238E27FC236}">
                  <a16:creationId xmlns:a16="http://schemas.microsoft.com/office/drawing/2014/main" id="{D332D445-18D6-F041-00CE-0F1F90E2B55E}"/>
                </a:ext>
              </a:extLst>
            </p:cNvPr>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10000" contrast="15000"/>
                      </a14:imgEffect>
                    </a14:imgLayer>
                  </a14:imgProps>
                </a:ext>
                <a:ext uri="{28A0092B-C50C-407E-A947-70E740481C1C}">
                  <a14:useLocalDpi xmlns:a14="http://schemas.microsoft.com/office/drawing/2010/main" val="0"/>
                </a:ext>
              </a:extLst>
            </a:blip>
            <a:srcRect l="10622" r="22511" b="11070"/>
            <a:stretch/>
          </p:blipFill>
          <p:spPr>
            <a:xfrm rot="5400000">
              <a:off x="5546739" y="988534"/>
              <a:ext cx="2034700" cy="1548029"/>
            </a:xfrm>
            <a:prstGeom prst="rect">
              <a:avLst/>
            </a:prstGeom>
            <a:ln w="38100" cap="sq">
              <a:solidFill>
                <a:srgbClr val="4472C4"/>
              </a:solidFill>
              <a:miter lim="800000"/>
            </a:ln>
            <a:effectLst>
              <a:outerShdw blurRad="57150" dist="50800" dir="2700000" algn="tl" rotWithShape="0">
                <a:srgbClr val="000000">
                  <a:alpha val="40000"/>
                </a:srgbClr>
              </a:outerShdw>
            </a:effectLst>
          </p:spPr>
        </p:pic>
        <p:pic>
          <p:nvPicPr>
            <p:cNvPr id="12" name="Imagem 11" descr="Diagrama, Desenho técnico&#10;&#10;Descrição gerada automaticamente">
              <a:extLst>
                <a:ext uri="{FF2B5EF4-FFF2-40B4-BE49-F238E27FC236}">
                  <a16:creationId xmlns:a16="http://schemas.microsoft.com/office/drawing/2014/main" id="{937C4CFB-52CF-8B20-8A67-D267C2C6C62D}"/>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bright="2000" contrast="20000"/>
                      </a14:imgEffect>
                    </a14:imgLayer>
                  </a14:imgProps>
                </a:ext>
                <a:ext uri="{28A0092B-C50C-407E-A947-70E740481C1C}">
                  <a14:useLocalDpi xmlns:a14="http://schemas.microsoft.com/office/drawing/2010/main" val="0"/>
                </a:ext>
              </a:extLst>
            </a:blip>
            <a:srcRect l="5680" r="8562"/>
            <a:stretch/>
          </p:blipFill>
          <p:spPr>
            <a:xfrm rot="5400000">
              <a:off x="7039250" y="1086132"/>
              <a:ext cx="2034699" cy="1352840"/>
            </a:xfrm>
            <a:prstGeom prst="rect">
              <a:avLst/>
            </a:prstGeom>
            <a:ln w="38100" cap="sq">
              <a:solidFill>
                <a:srgbClr val="4472C4"/>
              </a:solidFill>
              <a:miter lim="800000"/>
            </a:ln>
            <a:effectLst>
              <a:outerShdw blurRad="57150" dist="50800" dir="2700000" algn="tl" rotWithShape="0">
                <a:srgbClr val="000000">
                  <a:alpha val="40000"/>
                </a:srgbClr>
              </a:outerShdw>
            </a:effectLst>
          </p:spPr>
        </p:pic>
      </p:grpSp>
      <p:pic>
        <p:nvPicPr>
          <p:cNvPr id="15" name="Imagem 14" descr="Caixa de papelão&#10;&#10;Descrição gerada automaticamente com confiança baixa">
            <a:extLst>
              <a:ext uri="{FF2B5EF4-FFF2-40B4-BE49-F238E27FC236}">
                <a16:creationId xmlns:a16="http://schemas.microsoft.com/office/drawing/2014/main" id="{482846A3-5D36-C188-5C15-BEAD3935B809}"/>
              </a:ext>
            </a:extLst>
          </p:cNvPr>
          <p:cNvPicPr>
            <a:picLocks noChangeAspect="1"/>
          </p:cNvPicPr>
          <p:nvPr/>
        </p:nvPicPr>
        <p:blipFill rotWithShape="1">
          <a:blip r:embed="rId10">
            <a:extLst>
              <a:ext uri="{BEBA8EAE-BF5A-486C-A8C5-ECC9F3942E4B}">
                <a14:imgProps xmlns:a14="http://schemas.microsoft.com/office/drawing/2010/main">
                  <a14:imgLayer r:embed="rId11">
                    <a14:imgEffect>
                      <a14:brightnessContrast bright="10000" contrast="15000"/>
                    </a14:imgEffect>
                  </a14:imgLayer>
                </a14:imgProps>
              </a:ext>
              <a:ext uri="{28A0092B-C50C-407E-A947-70E740481C1C}">
                <a14:useLocalDpi xmlns:a14="http://schemas.microsoft.com/office/drawing/2010/main" val="0"/>
              </a:ext>
            </a:extLst>
          </a:blip>
          <a:srcRect l="21481" r="22356"/>
          <a:stretch/>
        </p:blipFill>
        <p:spPr>
          <a:xfrm rot="5400000">
            <a:off x="6402856" y="2941452"/>
            <a:ext cx="1686630" cy="1690741"/>
          </a:xfrm>
          <a:prstGeom prst="rect">
            <a:avLst/>
          </a:prstGeom>
          <a:ln w="381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90907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97468757-79A2-4396-8515-8652081D9C1B}"/>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40</a:t>
            </a:fld>
            <a:endParaRPr lang="pt-BR"/>
          </a:p>
        </p:txBody>
      </p:sp>
      <p:sp>
        <p:nvSpPr>
          <p:cNvPr id="9" name="CaixaDeTexto 8">
            <a:extLst>
              <a:ext uri="{FF2B5EF4-FFF2-40B4-BE49-F238E27FC236}">
                <a16:creationId xmlns:a16="http://schemas.microsoft.com/office/drawing/2014/main" id="{41E55527-04A0-B79E-3B2A-D5132894C707}"/>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8EB331E4-5592-43F2-D18E-EEC0B5325217}"/>
                  </a:ext>
                </a:extLst>
              </p:cNvPr>
              <p:cNvSpPr txBox="1"/>
              <p:nvPr/>
            </p:nvSpPr>
            <p:spPr>
              <a:xfrm>
                <a:off x="76200" y="2477431"/>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i="1">
                              <a:latin typeface="Cambria Math" panose="02040503050406030204" pitchFamily="18" charset="0"/>
                            </a:rPr>
                            <m:t>𝑃</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i="1">
                          <a:latin typeface="Cambria Math" panose="02040503050406030204" pitchFamily="18" charset="0"/>
                        </a:rPr>
                        <m:t>𝑝𝑟𝑜𝑏𝑎𝑏𝑖𝑙𝑖𝑑𝑎𝑑𝑒</m:t>
                      </m:r>
                      <m:r>
                        <a:rPr lang="pt-BR" i="1">
                          <a:latin typeface="Cambria Math" panose="02040503050406030204" pitchFamily="18" charset="0"/>
                        </a:rPr>
                        <m:t> </m:t>
                      </m:r>
                      <m:r>
                        <a:rPr lang="pt-BR" i="1">
                          <a:latin typeface="Cambria Math" panose="02040503050406030204" pitchFamily="18" charset="0"/>
                        </a:rPr>
                        <m:t>𝑑𝑒</m:t>
                      </m:r>
                      <m:r>
                        <a:rPr lang="pt-BR" i="1">
                          <a:latin typeface="Cambria Math" panose="02040503050406030204" pitchFamily="18" charset="0"/>
                        </a:rPr>
                        <m:t> </m:t>
                      </m:r>
                      <m:r>
                        <a:rPr lang="pt-BR" i="1">
                          <a:latin typeface="Cambria Math" panose="02040503050406030204" pitchFamily="18" charset="0"/>
                        </a:rPr>
                        <m:t>𝑠𝑒</m:t>
                      </m:r>
                      <m:r>
                        <a:rPr lang="pt-BR" i="1">
                          <a:latin typeface="Cambria Math" panose="02040503050406030204" pitchFamily="18" charset="0"/>
                        </a:rPr>
                        <m:t> </m:t>
                      </m:r>
                      <m:r>
                        <a:rPr lang="pt-BR" i="1">
                          <a:latin typeface="Cambria Math" panose="02040503050406030204" pitchFamily="18" charset="0"/>
                        </a:rPr>
                        <m:t>𝑜𝑏𝑡𝑒𝑟</m:t>
                      </m:r>
                      <m:r>
                        <a:rPr lang="pt-BR" b="0" i="1" smtClean="0">
                          <a:latin typeface="Cambria Math" panose="02040503050406030204" pitchFamily="18" charset="0"/>
                        </a:rPr>
                        <m:t> </m:t>
                      </m:r>
                      <m:r>
                        <a:rPr lang="pt-BR" i="1">
                          <a:latin typeface="Cambria Math" panose="02040503050406030204" pitchFamily="18" charset="0"/>
                        </a:rPr>
                        <m:t>𝑢𝑚</m:t>
                      </m:r>
                      <m:r>
                        <a:rPr lang="pt-BR" i="1">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0" name="CaixaDeTexto 9">
                <a:extLst>
                  <a:ext uri="{FF2B5EF4-FFF2-40B4-BE49-F238E27FC236}">
                    <a16:creationId xmlns:a16="http://schemas.microsoft.com/office/drawing/2014/main" id="{8EB331E4-5592-43F2-D18E-EEC0B5325217}"/>
                  </a:ext>
                </a:extLst>
              </p:cNvPr>
              <p:cNvSpPr txBox="1">
                <a:spLocks noRot="1" noChangeAspect="1" noMove="1" noResize="1" noEditPoints="1" noAdjustHandles="1" noChangeArrowheads="1" noChangeShapeType="1" noTextEdit="1"/>
              </p:cNvSpPr>
              <p:nvPr/>
            </p:nvSpPr>
            <p:spPr>
              <a:xfrm>
                <a:off x="76200" y="2477431"/>
                <a:ext cx="9067800" cy="369397"/>
              </a:xfrm>
              <a:prstGeom prst="rect">
                <a:avLst/>
              </a:prstGeom>
              <a:blipFill>
                <a:blip r:embed="rId2"/>
                <a:stretch>
                  <a:fillRect b="-1475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F53CC5D-1052-4E04-1CA4-DFB3A4757B25}"/>
                  </a:ext>
                </a:extLst>
              </p:cNvPr>
              <p:cNvSpPr txBox="1"/>
              <p:nvPr/>
            </p:nvSpPr>
            <p:spPr>
              <a:xfrm>
                <a:off x="76200" y="2981659"/>
                <a:ext cx="9067800" cy="651973"/>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𝐿</m:t>
                          </m:r>
                        </m:sub>
                        <m:sup>
                          <m:r>
                            <a:rPr lang="pt-BR" b="0" i="1" smtClean="0">
                              <a:latin typeface="Cambria Math" panose="02040503050406030204" pitchFamily="18" charset="0"/>
                            </a:rPr>
                            <m:t>𝑛</m:t>
                          </m:r>
                        </m:sup>
                      </m:sSubSup>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𝐶</m:t>
                          </m:r>
                        </m:e>
                        <m:sub>
                          <m:r>
                            <a:rPr lang="pt-BR" b="0" i="1" smtClean="0">
                              <a:latin typeface="Cambria Math" panose="02040503050406030204" pitchFamily="18" charset="0"/>
                            </a:rPr>
                            <m:t>𝐹</m:t>
                          </m:r>
                        </m:sub>
                        <m:sup>
                          <m:r>
                            <a:rPr lang="pt-BR" b="0" i="1" smtClean="0">
                              <a:latin typeface="Cambria Math" panose="02040503050406030204" pitchFamily="18" charset="0"/>
                            </a:rPr>
                            <m:t>(</m:t>
                          </m:r>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𝑛</m:t>
                              </m:r>
                            </m:sub>
                          </m:sSub>
                        </m:sup>
                      </m:sSup>
                    </m:oMath>
                  </m:oMathPara>
                </a14:m>
                <a:endParaRPr lang="pt-BR" dirty="0"/>
              </a:p>
            </p:txBody>
          </p:sp>
        </mc:Choice>
        <mc:Fallback xmlns="">
          <p:sp>
            <p:nvSpPr>
              <p:cNvPr id="11" name="CaixaDeTexto 10">
                <a:extLst>
                  <a:ext uri="{FF2B5EF4-FFF2-40B4-BE49-F238E27FC236}">
                    <a16:creationId xmlns:a16="http://schemas.microsoft.com/office/drawing/2014/main" id="{CF53CC5D-1052-4E04-1CA4-DFB3A4757B25}"/>
                  </a:ext>
                </a:extLst>
              </p:cNvPr>
              <p:cNvSpPr txBox="1">
                <a:spLocks noRot="1" noChangeAspect="1" noMove="1" noResize="1" noEditPoints="1" noAdjustHandles="1" noChangeArrowheads="1" noChangeShapeType="1" noTextEdit="1"/>
              </p:cNvSpPr>
              <p:nvPr/>
            </p:nvSpPr>
            <p:spPr>
              <a:xfrm>
                <a:off x="76200" y="2981659"/>
                <a:ext cx="9067800" cy="651973"/>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0F1AC3CF-2A64-AD29-8E91-6689048A2DF9}"/>
                  </a:ext>
                </a:extLst>
              </p:cNvPr>
              <p:cNvSpPr txBox="1"/>
              <p:nvPr/>
            </p:nvSpPr>
            <p:spPr>
              <a:xfrm>
                <a:off x="76200" y="1125617"/>
                <a:ext cx="9067800" cy="871457"/>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b="1" i="1" smtClean="0">
                              <a:latin typeface="Cambria Math" panose="02040503050406030204" pitchFamily="18" charset="0"/>
                            </a:rPr>
                          </m:ctrlPr>
                        </m:sSubPr>
                        <m:e>
                          <m:r>
                            <a:rPr lang="pt-BR" b="1" i="1" smtClean="0">
                              <a:latin typeface="Cambria Math" panose="02040503050406030204" pitchFamily="18" charset="0"/>
                            </a:rPr>
                            <m:t>𝑷</m:t>
                          </m:r>
                        </m:e>
                        <m:sub>
                          <m:r>
                            <a:rPr lang="pt-BR" b="1" i="1" smtClean="0">
                              <a:latin typeface="Cambria Math" panose="02040503050406030204" pitchFamily="18" charset="0"/>
                            </a:rPr>
                            <m:t>𝑳</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oMath>
                  </m:oMathPara>
                </a14:m>
                <a:endParaRPr lang="pt-BR" b="0" i="1" dirty="0">
                  <a:latin typeface="Cambria Math" panose="02040503050406030204" pitchFamily="18" charset="0"/>
                </a:endParaRPr>
              </a:p>
            </p:txBody>
          </p:sp>
        </mc:Choice>
        <mc:Fallback xmlns="">
          <p:sp>
            <p:nvSpPr>
              <p:cNvPr id="12" name="CaixaDeTexto 11">
                <a:extLst>
                  <a:ext uri="{FF2B5EF4-FFF2-40B4-BE49-F238E27FC236}">
                    <a16:creationId xmlns:a16="http://schemas.microsoft.com/office/drawing/2014/main" id="{0F1AC3CF-2A64-AD29-8E91-6689048A2DF9}"/>
                  </a:ext>
                </a:extLst>
              </p:cNvPr>
              <p:cNvSpPr txBox="1">
                <a:spLocks noRot="1" noChangeAspect="1" noMove="1" noResize="1" noEditPoints="1" noAdjustHandles="1" noChangeArrowheads="1" noChangeShapeType="1" noTextEdit="1"/>
              </p:cNvSpPr>
              <p:nvPr/>
            </p:nvSpPr>
            <p:spPr>
              <a:xfrm>
                <a:off x="76200" y="1125617"/>
                <a:ext cx="9067800" cy="871457"/>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CD9A3C85-F9CB-FEB9-E0AE-27C1EF5258D8}"/>
                  </a:ext>
                </a:extLst>
              </p:cNvPr>
              <p:cNvSpPr txBox="1"/>
              <p:nvPr/>
            </p:nvSpPr>
            <p:spPr>
              <a:xfrm>
                <a:off x="76200" y="3706207"/>
                <a:ext cx="9067800" cy="369397"/>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i="1">
                          <a:latin typeface="Cambria Math" panose="02040503050406030204" pitchFamily="18" charset="0"/>
                        </a:rPr>
                        <m:t>:</m:t>
                      </m:r>
                      <m:r>
                        <a:rPr lang="pt-BR" b="0" i="1" smtClean="0">
                          <a:latin typeface="Cambria Math" panose="02040503050406030204" pitchFamily="18" charset="0"/>
                        </a:rPr>
                        <m:t> </m:t>
                      </m:r>
                      <m:r>
                        <a:rPr lang="pt-BR" b="0" i="1" smtClean="0">
                          <a:latin typeface="Cambria Math" panose="02040503050406030204" pitchFamily="18" charset="0"/>
                        </a:rPr>
                        <m:t>𝑒𝑛𝑒𝑟𝑔𝑖𝑎</m:t>
                      </m:r>
                      <m:r>
                        <a:rPr lang="pt-BR" b="0" i="1" smtClean="0">
                          <a:latin typeface="Cambria Math" panose="02040503050406030204" pitchFamily="18" charset="0"/>
                        </a:rPr>
                        <m:t> </m:t>
                      </m:r>
                      <m:r>
                        <a:rPr lang="pt-BR" b="0" i="1" smtClean="0">
                          <a:latin typeface="Cambria Math" panose="02040503050406030204" pitchFamily="18" charset="0"/>
                        </a:rPr>
                        <m:t>𝑎𝑠𝑠𝑜𝑐𝑖𝑎𝑑𝑎</m:t>
                      </m:r>
                      <m:r>
                        <a:rPr lang="pt-BR" b="0" i="1" smtClean="0">
                          <a:latin typeface="Cambria Math" panose="02040503050406030204" pitchFamily="18" charset="0"/>
                        </a:rPr>
                        <m:t> </m:t>
                      </m:r>
                      <m:r>
                        <a:rPr lang="pt-BR" b="0" i="1" smtClean="0">
                          <a:latin typeface="Cambria Math" panose="02040503050406030204" pitchFamily="18" charset="0"/>
                        </a:rPr>
                        <m:t>𝑎</m:t>
                      </m:r>
                      <m:r>
                        <a:rPr lang="pt-BR" b="0" i="1" smtClean="0">
                          <a:latin typeface="Cambria Math" panose="02040503050406030204" pitchFamily="18" charset="0"/>
                        </a:rPr>
                        <m:t> </m:t>
                      </m:r>
                      <m:r>
                        <a:rPr lang="pt-BR" b="0" i="1" smtClean="0">
                          <a:latin typeface="Cambria Math" panose="02040503050406030204" pitchFamily="18" charset="0"/>
                        </a:rPr>
                        <m:t>𝑢𝑚</m:t>
                      </m:r>
                      <m:r>
                        <a:rPr lang="pt-BR" b="0" i="1" smtClean="0">
                          <a:latin typeface="Cambria Math" panose="02040503050406030204" pitchFamily="18" charset="0"/>
                        </a:rPr>
                        <m:t> </m:t>
                      </m:r>
                      <m:r>
                        <a:rPr lang="pt-BR" i="1">
                          <a:latin typeface="Cambria Math" panose="02040503050406030204" pitchFamily="18" charset="0"/>
                        </a:rPr>
                        <m:t>𝑒𝑠𝑡𝑎𝑑𝑜</m:t>
                      </m:r>
                      <m:r>
                        <a:rPr lang="pt-BR" i="1">
                          <a:latin typeface="Cambria Math" panose="02040503050406030204" pitchFamily="18" charset="0"/>
                        </a:rPr>
                        <m:t> </m:t>
                      </m:r>
                      <m:r>
                        <a:rPr lang="pt-BR" i="1">
                          <a:latin typeface="Cambria Math" panose="02040503050406030204" pitchFamily="18" charset="0"/>
                        </a:rPr>
                        <m:t>𝑐𝑜𝑚</m:t>
                      </m:r>
                      <m:r>
                        <a:rPr lang="pt-BR" i="1">
                          <a:latin typeface="Cambria Math" panose="02040503050406030204" pitchFamily="18" charset="0"/>
                        </a:rPr>
                        <m:t> </m:t>
                      </m:r>
                      <m:r>
                        <a:rPr lang="pt-BR" i="1">
                          <a:latin typeface="Cambria Math" panose="02040503050406030204" pitchFamily="18" charset="0"/>
                        </a:rPr>
                        <m:t>𝑛</m:t>
                      </m:r>
                      <m:r>
                        <a:rPr lang="pt-BR" i="1">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 </m:t>
                      </m:r>
                      <m:r>
                        <a:rPr lang="pt-BR" i="1">
                          <a:latin typeface="Cambria Math" panose="02040503050406030204" pitchFamily="18" charset="0"/>
                        </a:rPr>
                        <m:t>𝑒</m:t>
                      </m:r>
                      <m:r>
                        <a:rPr lang="pt-BR" i="1">
                          <a:latin typeface="Cambria Math" panose="02040503050406030204" pitchFamily="18" charset="0"/>
                        </a:rPr>
                        <m:t> </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 "</m:t>
                      </m:r>
                      <m:r>
                        <a:rPr lang="pt-BR" i="1">
                          <a:latin typeface="Cambria Math" panose="02040503050406030204" pitchFamily="18" charset="0"/>
                        </a:rPr>
                        <m:t>𝑓𝑎𝑐𝑒𝑠</m:t>
                      </m:r>
                      <m:r>
                        <a:rPr lang="pt-BR" i="1">
                          <a:latin typeface="Cambria Math" panose="02040503050406030204" pitchFamily="18" charset="0"/>
                        </a:rPr>
                        <m:t>"</m:t>
                      </m:r>
                    </m:oMath>
                  </m:oMathPara>
                </a14:m>
                <a:br>
                  <a:rPr lang="pt-BR" i="1" dirty="0">
                    <a:latin typeface="Cambria Math" panose="02040503050406030204" pitchFamily="18" charset="0"/>
                  </a:rPr>
                </a:br>
                <a:endParaRPr lang="pt-BR" b="0" dirty="0"/>
              </a:p>
            </p:txBody>
          </p:sp>
        </mc:Choice>
        <mc:Fallback xmlns="">
          <p:sp>
            <p:nvSpPr>
              <p:cNvPr id="13" name="CaixaDeTexto 12">
                <a:extLst>
                  <a:ext uri="{FF2B5EF4-FFF2-40B4-BE49-F238E27FC236}">
                    <a16:creationId xmlns:a16="http://schemas.microsoft.com/office/drawing/2014/main" id="{CD9A3C85-F9CB-FEB9-E0AE-27C1EF5258D8}"/>
                  </a:ext>
                </a:extLst>
              </p:cNvPr>
              <p:cNvSpPr txBox="1">
                <a:spLocks noRot="1" noChangeAspect="1" noMove="1" noResize="1" noEditPoints="1" noAdjustHandles="1" noChangeArrowheads="1" noChangeShapeType="1" noTextEdit="1"/>
              </p:cNvSpPr>
              <p:nvPr/>
            </p:nvSpPr>
            <p:spPr>
              <a:xfrm>
                <a:off x="76200" y="3706207"/>
                <a:ext cx="9067800" cy="369397"/>
              </a:xfrm>
              <a:prstGeom prst="rect">
                <a:avLst/>
              </a:prstGeom>
              <a:blipFill>
                <a:blip r:embed="rId5"/>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4" name="CaixaDeTexto 13">
                <a:extLst>
                  <a:ext uri="{FF2B5EF4-FFF2-40B4-BE49-F238E27FC236}">
                    <a16:creationId xmlns:a16="http://schemas.microsoft.com/office/drawing/2014/main" id="{C75F08FF-78A8-408E-261D-2BA84292D0E6}"/>
                  </a:ext>
                </a:extLst>
              </p:cNvPr>
              <p:cNvSpPr txBox="1"/>
              <p:nvPr/>
            </p:nvSpPr>
            <p:spPr>
              <a:xfrm>
                <a:off x="76200" y="4176350"/>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 </m:t>
                      </m:r>
                      <m:r>
                        <a:rPr lang="pt-BR" b="0" i="1" smtClean="0">
                          <a:latin typeface="Cambria Math" panose="02040503050406030204" pitchFamily="18" charset="0"/>
                        </a:rPr>
                        <m:t>𝑓𝑢𝑛</m:t>
                      </m:r>
                      <m:r>
                        <a:rPr lang="pt-BR" b="0" i="1" smtClean="0">
                          <a:latin typeface="Cambria Math" panose="02040503050406030204" pitchFamily="18" charset="0"/>
                        </a:rPr>
                        <m:t>çã</m:t>
                      </m:r>
                      <m:r>
                        <a:rPr lang="pt-BR" b="0" i="1" smtClean="0">
                          <a:latin typeface="Cambria Math" panose="02040503050406030204" pitchFamily="18" charset="0"/>
                        </a:rPr>
                        <m:t>𝑜</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b="0" i="1" smtClean="0">
                          <a:latin typeface="Cambria Math" panose="02040503050406030204" pitchFamily="18" charset="0"/>
                        </a:rPr>
                        <m:t>𝑝𝑎𝑟𝑡𝑖</m:t>
                      </m:r>
                      <m:r>
                        <a:rPr lang="pt-BR" b="0" i="1" smtClean="0">
                          <a:latin typeface="Cambria Math" panose="02040503050406030204" pitchFamily="18" charset="0"/>
                        </a:rPr>
                        <m:t>çã</m:t>
                      </m:r>
                      <m:r>
                        <a:rPr lang="pt-BR" b="0" i="1" smtClean="0">
                          <a:latin typeface="Cambria Math" panose="02040503050406030204" pitchFamily="18" charset="0"/>
                        </a:rPr>
                        <m:t>𝑜</m:t>
                      </m:r>
                    </m:oMath>
                  </m:oMathPara>
                </a14:m>
                <a:endParaRPr lang="pt-BR" b="0" dirty="0"/>
              </a:p>
            </p:txBody>
          </p:sp>
        </mc:Choice>
        <mc:Fallback xmlns="">
          <p:sp>
            <p:nvSpPr>
              <p:cNvPr id="14" name="CaixaDeTexto 13">
                <a:extLst>
                  <a:ext uri="{FF2B5EF4-FFF2-40B4-BE49-F238E27FC236}">
                    <a16:creationId xmlns:a16="http://schemas.microsoft.com/office/drawing/2014/main" id="{C75F08FF-78A8-408E-261D-2BA84292D0E6}"/>
                  </a:ext>
                </a:extLst>
              </p:cNvPr>
              <p:cNvSpPr txBox="1">
                <a:spLocks noRot="1" noChangeAspect="1" noMove="1" noResize="1" noEditPoints="1" noAdjustHandles="1" noChangeArrowheads="1" noChangeShapeType="1" noTextEdit="1"/>
              </p:cNvSpPr>
              <p:nvPr/>
            </p:nvSpPr>
            <p:spPr>
              <a:xfrm>
                <a:off x="76200" y="4176350"/>
                <a:ext cx="9067800" cy="369332"/>
              </a:xfrm>
              <a:prstGeom prst="rect">
                <a:avLst/>
              </a:prstGeom>
              <a:blipFill>
                <a:blip r:embed="rId6"/>
                <a:stretch>
                  <a:fillRect b="-1311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7D2E8823-2A30-C353-4F06-A2D80BA20824}"/>
                  </a:ext>
                </a:extLst>
              </p:cNvPr>
              <p:cNvSpPr txBox="1"/>
              <p:nvPr/>
            </p:nvSpPr>
            <p:spPr>
              <a:xfrm>
                <a:off x="76200" y="5116636"/>
                <a:ext cx="9067800" cy="902555"/>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r>
                        <a:rPr lang="pt-BR" i="1" smtClean="0">
                          <a:latin typeface="Cambria Math" panose="02040503050406030204" pitchFamily="18" charset="0"/>
                        </a:rPr>
                        <m:t>𝑍</m:t>
                      </m:r>
                      <m:r>
                        <a:rPr lang="pt-BR" b="0" i="1" smtClean="0">
                          <a:latin typeface="Cambria Math" panose="02040503050406030204" pitchFamily="18" charset="0"/>
                        </a:rPr>
                        <m:t>=</m:t>
                      </m:r>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𝑗</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b="0" i="1" smtClean="0">
                                  <a:latin typeface="Cambria Math" panose="02040503050406030204" pitchFamily="18" charset="0"/>
                                </a:rPr>
                                <m:t>𝑗</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r>
                                <a:rPr lang="pt-BR" i="1">
                                  <a:latin typeface="Cambria Math" panose="02040503050406030204" pitchFamily="18" charset="0"/>
                                </a:rPr>
                                <m:t>!</m:t>
                              </m:r>
                            </m:den>
                          </m:f>
                          <m:r>
                            <a:rPr lang="pt-BR" b="0" i="1" smtClean="0">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b="0" i="1" smtClean="0">
                                  <a:latin typeface="Cambria Math" panose="02040503050406030204" pitchFamily="18" charset="0"/>
                                </a:rPr>
                                <m:t>𝑗</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𝑗</m:t>
                                  </m:r>
                                </m:e>
                              </m:d>
                            </m:sup>
                          </m:sSubSup>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𝐸</m:t>
                                  </m:r>
                                </m:e>
                                <m:sub>
                                  <m:r>
                                    <a:rPr lang="pt-BR" b="0" i="1" smtClean="0">
                                      <a:latin typeface="Cambria Math" panose="02040503050406030204" pitchFamily="18" charset="0"/>
                                    </a:rPr>
                                    <m:t>𝑗</m:t>
                                  </m:r>
                                </m:sub>
                              </m:sSub>
                            </m:sup>
                          </m:sSup>
                        </m:e>
                      </m:nary>
                    </m:oMath>
                  </m:oMathPara>
                </a14:m>
                <a:endParaRPr lang="pt-BR" b="0" dirty="0"/>
              </a:p>
            </p:txBody>
          </p:sp>
        </mc:Choice>
        <mc:Fallback xmlns="">
          <p:sp>
            <p:nvSpPr>
              <p:cNvPr id="15" name="CaixaDeTexto 14">
                <a:extLst>
                  <a:ext uri="{FF2B5EF4-FFF2-40B4-BE49-F238E27FC236}">
                    <a16:creationId xmlns:a16="http://schemas.microsoft.com/office/drawing/2014/main" id="{7D2E8823-2A30-C353-4F06-A2D80BA20824}"/>
                  </a:ext>
                </a:extLst>
              </p:cNvPr>
              <p:cNvSpPr txBox="1">
                <a:spLocks noRot="1" noChangeAspect="1" noMove="1" noResize="1" noEditPoints="1" noAdjustHandles="1" noChangeArrowheads="1" noChangeShapeType="1" noTextEdit="1"/>
              </p:cNvSpPr>
              <p:nvPr/>
            </p:nvSpPr>
            <p:spPr>
              <a:xfrm>
                <a:off x="76200" y="5116636"/>
                <a:ext cx="9067800" cy="902555"/>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9A0B0BAE-B4B3-E634-1743-1F65B9921C99}"/>
                  </a:ext>
                </a:extLst>
              </p:cNvPr>
              <p:cNvSpPr txBox="1"/>
              <p:nvPr/>
            </p:nvSpPr>
            <p:spPr>
              <a:xfrm>
                <a:off x="76200" y="2009779"/>
                <a:ext cx="9067800" cy="36933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𝑛</m:t>
                      </m:r>
                      <m:r>
                        <a:rPr lang="pt-BR" i="1">
                          <a:latin typeface="Cambria Math" panose="02040503050406030204" pitchFamily="18" charset="0"/>
                        </a:rPr>
                        <m:t>:</m:t>
                      </m:r>
                      <m:r>
                        <a:rPr lang="pt-BR" b="0" i="1" smtClean="0">
                          <a:latin typeface="Cambria Math" panose="02040503050406030204" pitchFamily="18" charset="0"/>
                        </a:rPr>
                        <m:t> </m:t>
                      </m:r>
                      <m:r>
                        <a:rPr lang="pt-BR" i="1" smtClean="0">
                          <a:latin typeface="Cambria Math" panose="02040503050406030204" pitchFamily="18" charset="0"/>
                        </a:rPr>
                        <m:t>𝑞</m:t>
                      </m:r>
                      <m:r>
                        <a:rPr lang="pt-BR" b="0" i="1" smtClean="0">
                          <a:latin typeface="Cambria Math" panose="02040503050406030204" pitchFamily="18" charset="0"/>
                        </a:rPr>
                        <m:t>𝑢𝑎𝑛𝑡𝑖𝑑𝑎𝑑𝑒</m:t>
                      </m:r>
                      <m:r>
                        <a:rPr lang="pt-BR" b="0" i="1" smtClean="0">
                          <a:latin typeface="Cambria Math" panose="02040503050406030204" pitchFamily="18" charset="0"/>
                        </a:rPr>
                        <m:t> </m:t>
                      </m:r>
                      <m:r>
                        <a:rPr lang="pt-BR" b="0" i="1" smtClean="0">
                          <a:latin typeface="Cambria Math" panose="02040503050406030204" pitchFamily="18" charset="0"/>
                        </a:rPr>
                        <m:t>𝑑𝑒</m:t>
                      </m:r>
                      <m:r>
                        <a:rPr lang="pt-BR" b="0" i="1" smtClean="0">
                          <a:latin typeface="Cambria Math" panose="02040503050406030204" pitchFamily="18" charset="0"/>
                        </a:rPr>
                        <m:t> "</m:t>
                      </m:r>
                      <m:r>
                        <a:rPr lang="pt-BR" i="1">
                          <a:latin typeface="Cambria Math" panose="02040503050406030204" pitchFamily="18" charset="0"/>
                        </a:rPr>
                        <m:t>𝑙𝑎𝑑𝑜𝑠</m:t>
                      </m:r>
                      <m:r>
                        <a:rPr lang="pt-BR" i="1">
                          <a:latin typeface="Cambria Math" panose="02040503050406030204" pitchFamily="18" charset="0"/>
                        </a:rPr>
                        <m:t>"</m:t>
                      </m:r>
                    </m:oMath>
                  </m:oMathPara>
                </a14:m>
                <a:endParaRPr lang="pt-BR" b="0" dirty="0"/>
              </a:p>
            </p:txBody>
          </p:sp>
        </mc:Choice>
        <mc:Fallback xmlns="">
          <p:sp>
            <p:nvSpPr>
              <p:cNvPr id="16" name="CaixaDeTexto 15">
                <a:extLst>
                  <a:ext uri="{FF2B5EF4-FFF2-40B4-BE49-F238E27FC236}">
                    <a16:creationId xmlns:a16="http://schemas.microsoft.com/office/drawing/2014/main" id="{9A0B0BAE-B4B3-E634-1743-1F65B9921C99}"/>
                  </a:ext>
                </a:extLst>
              </p:cNvPr>
              <p:cNvSpPr txBox="1">
                <a:spLocks noRot="1" noChangeAspect="1" noMove="1" noResize="1" noEditPoints="1" noAdjustHandles="1" noChangeArrowheads="1" noChangeShapeType="1" noTextEdit="1"/>
              </p:cNvSpPr>
              <p:nvPr/>
            </p:nvSpPr>
            <p:spPr>
              <a:xfrm>
                <a:off x="76200" y="2009779"/>
                <a:ext cx="9067800" cy="369332"/>
              </a:xfrm>
              <a:prstGeom prst="rect">
                <a:avLst/>
              </a:prstGeom>
              <a:blipFill>
                <a:blip r:embed="rId8"/>
                <a:stretch>
                  <a:fillRect b="-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DA16362-AF4B-4BA5-5E87-3AF4486496E6}"/>
                  </a:ext>
                </a:extLst>
              </p:cNvPr>
              <p:cNvSpPr txBox="1"/>
              <p:nvPr/>
            </p:nvSpPr>
            <p:spPr>
              <a:xfrm>
                <a:off x="76200" y="4646493"/>
                <a:ext cx="9067800" cy="369332"/>
              </a:xfrm>
              <a:prstGeom prst="rect">
                <a:avLst/>
              </a:prstGeom>
              <a:no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pt-BR" i="1" smtClean="0">
                              <a:latin typeface="Cambria Math" panose="02040503050406030204" pitchFamily="18" charset="0"/>
                            </a:rPr>
                          </m:ctrlPr>
                        </m:sSubPr>
                        <m:e>
                          <m:r>
                            <a:rPr lang="pt-BR" b="0" i="1" smtClean="0">
                              <a:latin typeface="Cambria Math" panose="02040503050406030204" pitchFamily="18" charset="0"/>
                            </a:rPr>
                            <m:t>𝐸</m:t>
                          </m:r>
                        </m:e>
                        <m:sub>
                          <m:r>
                            <a:rPr lang="pt-BR" i="1">
                              <a:latin typeface="Cambria Math" panose="02040503050406030204" pitchFamily="18" charset="0"/>
                            </a:rPr>
                            <m:t>𝑛</m:t>
                          </m:r>
                        </m:sub>
                      </m:sSub>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𝐿</m:t>
                          </m:r>
                        </m:sub>
                      </m:sSub>
                      <m:r>
                        <a:rPr lang="pt-BR" b="0" i="1" smtClean="0">
                          <a:latin typeface="Cambria Math" panose="02040503050406030204" pitchFamily="18" charset="0"/>
                        </a:rPr>
                        <m:t>+</m:t>
                      </m:r>
                      <m:d>
                        <m:dPr>
                          <m:ctrlPr>
                            <a:rPr lang="pt-BR" b="0" i="1" smtClean="0">
                              <a:latin typeface="Cambria Math" panose="02040503050406030204" pitchFamily="18" charset="0"/>
                            </a:rPr>
                          </m:ctrlPr>
                        </m:dPr>
                        <m:e>
                          <m:r>
                            <a:rPr lang="pt-BR" b="0" i="1" smtClean="0">
                              <a:latin typeface="Cambria Math" panose="02040503050406030204" pitchFamily="18" charset="0"/>
                            </a:rPr>
                            <m:t>𝑁</m:t>
                          </m:r>
                          <m:r>
                            <a:rPr lang="pt-BR" b="0" i="1" smtClean="0">
                              <a:latin typeface="Cambria Math" panose="02040503050406030204" pitchFamily="18" charset="0"/>
                            </a:rPr>
                            <m:t>−</m:t>
                          </m:r>
                          <m:r>
                            <a:rPr lang="pt-BR" b="0" i="1" smtClean="0">
                              <a:latin typeface="Cambria Math" panose="02040503050406030204" pitchFamily="18" charset="0"/>
                            </a:rPr>
                            <m:t>𝑛</m:t>
                          </m:r>
                        </m:e>
                      </m:d>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b="0" dirty="0"/>
              </a:p>
            </p:txBody>
          </p:sp>
        </mc:Choice>
        <mc:Fallback xmlns="">
          <p:sp>
            <p:nvSpPr>
              <p:cNvPr id="17" name="CaixaDeTexto 16">
                <a:extLst>
                  <a:ext uri="{FF2B5EF4-FFF2-40B4-BE49-F238E27FC236}">
                    <a16:creationId xmlns:a16="http://schemas.microsoft.com/office/drawing/2014/main" id="{CDA16362-AF4B-4BA5-5E87-3AF4486496E6}"/>
                  </a:ext>
                </a:extLst>
              </p:cNvPr>
              <p:cNvSpPr txBox="1">
                <a:spLocks noRot="1" noChangeAspect="1" noMove="1" noResize="1" noEditPoints="1" noAdjustHandles="1" noChangeArrowheads="1" noChangeShapeType="1" noTextEdit="1"/>
              </p:cNvSpPr>
              <p:nvPr/>
            </p:nvSpPr>
            <p:spPr>
              <a:xfrm>
                <a:off x="76200" y="4646493"/>
                <a:ext cx="9067800" cy="369332"/>
              </a:xfrm>
              <a:prstGeom prst="rect">
                <a:avLst/>
              </a:prstGeom>
              <a:blipFill>
                <a:blip r:embed="rId9"/>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801024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03CCC572-EC04-4325-DE10-B72F32C8BB9C}"/>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41</a:t>
            </a:fld>
            <a:endParaRPr lang="pt-BR"/>
          </a:p>
        </p:txBody>
      </p:sp>
      <p:sp>
        <p:nvSpPr>
          <p:cNvPr id="3" name="CaixaDeTexto 2">
            <a:extLst>
              <a:ext uri="{FF2B5EF4-FFF2-40B4-BE49-F238E27FC236}">
                <a16:creationId xmlns:a16="http://schemas.microsoft.com/office/drawing/2014/main" id="{5269C511-14CF-0524-AEDB-7476EE9B1526}"/>
              </a:ext>
            </a:extLst>
          </p:cNvPr>
          <p:cNvSpPr txBox="1"/>
          <p:nvPr/>
        </p:nvSpPr>
        <p:spPr>
          <a:xfrm>
            <a:off x="76200" y="619125"/>
            <a:ext cx="4276042" cy="369332"/>
          </a:xfrm>
          <a:prstGeom prst="rect">
            <a:avLst/>
          </a:prstGeom>
          <a:noFill/>
        </p:spPr>
        <p:txBody>
          <a:bodyPr wrap="none" rtlCol="0">
            <a:spAutoFit/>
          </a:bodyPr>
          <a:lstStyle/>
          <a:p>
            <a:r>
              <a:rPr lang="pt-BR" b="1" u="sng" dirty="0"/>
              <a:t>Cálculo das probabilidades para N cilindros</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6FA39864-30D5-1B1D-EB41-7CB97EEAB5A6}"/>
                  </a:ext>
                </a:extLst>
              </p:cNvPr>
              <p:cNvSpPr txBox="1"/>
              <p:nvPr/>
            </p:nvSpPr>
            <p:spPr>
              <a:xfrm>
                <a:off x="76200" y="988457"/>
                <a:ext cx="9067800" cy="9003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𝑁</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r>
                            <a:rPr lang="pt-BR" b="0" i="1" smtClean="0">
                              <a:latin typeface="Cambria Math" panose="02040503050406030204" pitchFamily="18" charset="0"/>
                            </a:rPr>
                            <m:t>(</m:t>
                          </m:r>
                          <m:r>
                            <a:rPr lang="pt-BR" b="0" i="1" smtClean="0">
                              <a:latin typeface="Cambria Math" panose="02040503050406030204" pitchFamily="18" charset="0"/>
                            </a:rPr>
                            <m:t>𝑛</m:t>
                          </m:r>
                          <m:r>
                            <a:rPr lang="pt-BR" b="0" i="1" smtClean="0">
                              <a:latin typeface="Cambria Math" panose="02040503050406030204" pitchFamily="18" charset="0"/>
                            </a:rPr>
                            <m:t> </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𝑛</m:t>
                              </m:r>
                            </m:sub>
                          </m:sSub>
                          <m:r>
                            <a:rPr lang="pt-BR" b="0" i="1" smtClean="0">
                              <a:latin typeface="Cambria Math" panose="02040503050406030204" pitchFamily="18" charset="0"/>
                            </a:rPr>
                            <m:t>)</m:t>
                          </m:r>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e>
                      </m:nary>
                      <m:r>
                        <a:rPr lang="pt-BR" b="0" i="1" smtClean="0">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r>
                            <a:rPr lang="pt-BR" i="1">
                              <a:latin typeface="Cambria Math" panose="02040503050406030204" pitchFamily="18" charset="0"/>
                            </a:rPr>
                            <m:t>(</m:t>
                          </m:r>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r>
                            <a:rPr lang="pt-BR" i="1">
                              <a:latin typeface="Cambria Math" panose="02040503050406030204" pitchFamily="18" charset="0"/>
                            </a:rPr>
                            <m:t>)</m:t>
                          </m:r>
                        </m:sup>
                      </m:sSubSup>
                      <m:r>
                        <a:rPr lang="pt-BR" i="1">
                          <a:latin typeface="Cambria Math" panose="02040503050406030204" pitchFamily="18" charset="0"/>
                        </a:rPr>
                        <m:t>∙</m:t>
                      </m:r>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𝐸</m:t>
                              </m:r>
                            </m:e>
                            <m:sub>
                              <m:r>
                                <a:rPr lang="pt-BR" i="1">
                                  <a:latin typeface="Cambria Math" panose="02040503050406030204" pitchFamily="18" charset="0"/>
                                </a:rPr>
                                <m:t>𝑛</m:t>
                              </m:r>
                            </m:sub>
                          </m:sSub>
                        </m:sup>
                      </m:sSup>
                    </m:oMath>
                  </m:oMathPara>
                </a14:m>
                <a:endParaRPr lang="pt-BR" b="0" i="1" dirty="0">
                  <a:latin typeface="Cambria Math" panose="02040503050406030204" pitchFamily="18" charset="0"/>
                </a:endParaRPr>
              </a:p>
            </p:txBody>
          </p:sp>
        </mc:Choice>
        <mc:Fallback xmlns="">
          <p:sp>
            <p:nvSpPr>
              <p:cNvPr id="4" name="CaixaDeTexto 3">
                <a:extLst>
                  <a:ext uri="{FF2B5EF4-FFF2-40B4-BE49-F238E27FC236}">
                    <a16:creationId xmlns:a16="http://schemas.microsoft.com/office/drawing/2014/main" id="{6FA39864-30D5-1B1D-EB41-7CB97EEAB5A6}"/>
                  </a:ext>
                </a:extLst>
              </p:cNvPr>
              <p:cNvSpPr txBox="1">
                <a:spLocks noRot="1" noChangeAspect="1" noMove="1" noResize="1" noEditPoints="1" noAdjustHandles="1" noChangeArrowheads="1" noChangeShapeType="1" noTextEdit="1"/>
              </p:cNvSpPr>
              <p:nvPr/>
            </p:nvSpPr>
            <p:spPr>
              <a:xfrm>
                <a:off x="76200" y="988457"/>
                <a:ext cx="9067800" cy="900375"/>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8C1A2190-5BCD-714B-0645-7743ADF3CA76}"/>
                  </a:ext>
                </a:extLst>
              </p:cNvPr>
              <p:cNvSpPr txBox="1"/>
              <p:nvPr/>
            </p:nvSpPr>
            <p:spPr>
              <a:xfrm>
                <a:off x="76200" y="1934552"/>
                <a:ext cx="9067800" cy="1128001"/>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=0</m:t>
                              </m:r>
                            </m:sub>
                            <m:sup>
                              <m:r>
                                <a:rPr lang="pt-BR" b="0" i="1" smtClean="0">
                                  <a:latin typeface="Cambria Math" panose="02040503050406030204" pitchFamily="18" charset="0"/>
                                </a:rPr>
                                <m:t>𝑁</m:t>
                              </m:r>
                            </m:sup>
                            <m:e>
                              <m:f>
                                <m:fPr>
                                  <m:ctrlPr>
                                    <a:rPr lang="pt-BR" b="0" i="1" smtClean="0">
                                      <a:latin typeface="Cambria Math" panose="02040503050406030204" pitchFamily="18" charset="0"/>
                                    </a:rPr>
                                  </m:ctrlPr>
                                </m:fPr>
                                <m:num>
                                  <m:r>
                                    <a:rPr lang="pt-BR" b="0" i="1" smtClean="0">
                                      <a:latin typeface="Cambria Math" panose="02040503050406030204" pitchFamily="18" charset="0"/>
                                    </a:rPr>
                                    <m:t>𝑛</m:t>
                                  </m:r>
                                </m:num>
                                <m:den>
                                  <m:r>
                                    <a:rPr lang="pt-BR" b="0" i="1" smtClean="0">
                                      <a:latin typeface="Cambria Math" panose="02040503050406030204" pitchFamily="18" charset="0"/>
                                    </a:rPr>
                                    <m:t>𝑁</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𝑁</m:t>
                                  </m:r>
                                  <m:r>
                                    <a:rPr lang="pt-BR" i="1">
                                      <a:latin typeface="Cambria Math" panose="02040503050406030204" pitchFamily="18" charset="0"/>
                                    </a:rPr>
                                    <m:t>!</m:t>
                                  </m:r>
                                </m:num>
                                <m:den>
                                  <m:r>
                                    <a:rPr lang="pt-BR" i="1">
                                      <a:latin typeface="Cambria Math" panose="02040503050406030204" pitchFamily="18" charset="0"/>
                                    </a:rPr>
                                    <m:t>𝑛</m:t>
                                  </m:r>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nary>
                            <m:naryPr>
                              <m:chr m:val="∑"/>
                              <m:ctrlPr>
                                <a:rPr lang="pt-BR" i="1" smtClean="0">
                                  <a:solidFill>
                                    <a:srgbClr val="0070C0"/>
                                  </a:solidFill>
                                  <a:latin typeface="Cambria Math" panose="02040503050406030204" pitchFamily="18" charset="0"/>
                                </a:rPr>
                              </m:ctrlPr>
                            </m:naryPr>
                            <m:sub>
                              <m:r>
                                <m:rPr>
                                  <m:brk m:alnAt="23"/>
                                </m:rP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=0</m:t>
                              </m:r>
                            </m:sub>
                            <m:sup>
                              <m:r>
                                <a:rPr lang="pt-BR" i="1">
                                  <a:solidFill>
                                    <a:srgbClr val="0070C0"/>
                                  </a:solidFill>
                                  <a:latin typeface="Cambria Math" panose="02040503050406030204" pitchFamily="18" charset="0"/>
                                </a:rPr>
                                <m:t>𝑁</m:t>
                              </m:r>
                            </m:sup>
                            <m:e>
                              <m:f>
                                <m:fPr>
                                  <m:ctrlPr>
                                    <a:rPr lang="pt-BR" i="1">
                                      <a:solidFill>
                                        <a:srgbClr val="0070C0"/>
                                      </a:solidFill>
                                      <a:latin typeface="Cambria Math" panose="02040503050406030204" pitchFamily="18" charset="0"/>
                                    </a:rPr>
                                  </m:ctrlPr>
                                </m:fPr>
                                <m:num>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num>
                                <m:den>
                                  <m:r>
                                    <a:rPr lang="pt-BR" i="1">
                                      <a:solidFill>
                                        <a:srgbClr val="0070C0"/>
                                      </a:solidFill>
                                      <a:latin typeface="Cambria Math" panose="02040503050406030204" pitchFamily="18" charset="0"/>
                                    </a:rPr>
                                    <m:t>𝑗</m:t>
                                  </m:r>
                                  <m:r>
                                    <a:rPr lang="pt-BR" i="1">
                                      <a:solidFill>
                                        <a:srgbClr val="0070C0"/>
                                      </a:solidFill>
                                      <a:latin typeface="Cambria Math" panose="02040503050406030204" pitchFamily="18" charset="0"/>
                                    </a:rPr>
                                    <m:t>!</m:t>
                                  </m:r>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r>
                                    <a:rPr lang="pt-BR" i="1">
                                      <a:solidFill>
                                        <a:srgbClr val="0070C0"/>
                                      </a:solidFill>
                                      <a:latin typeface="Cambria Math" panose="02040503050406030204" pitchFamily="18" charset="0"/>
                                    </a:rPr>
                                    <m:t>!</m:t>
                                  </m:r>
                                </m:den>
                              </m:f>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𝐿</m:t>
                                  </m:r>
                                </m:sub>
                                <m:sup>
                                  <m:r>
                                    <a:rPr lang="pt-BR" i="1">
                                      <a:solidFill>
                                        <a:srgbClr val="0070C0"/>
                                      </a:solidFill>
                                      <a:latin typeface="Cambria Math" panose="02040503050406030204" pitchFamily="18" charset="0"/>
                                    </a:rPr>
                                    <m:t>𝑗</m:t>
                                  </m:r>
                                </m:sup>
                              </m:sSubSup>
                              <m:r>
                                <a:rPr lang="pt-BR" i="1">
                                  <a:solidFill>
                                    <a:srgbClr val="0070C0"/>
                                  </a:solidFill>
                                  <a:latin typeface="Cambria Math" panose="02040503050406030204" pitchFamily="18" charset="0"/>
                                </a:rPr>
                                <m:t>∙</m:t>
                              </m:r>
                              <m:sSubSup>
                                <m:sSubSupPr>
                                  <m:ctrlPr>
                                    <a:rPr lang="pt-BR" i="1">
                                      <a:solidFill>
                                        <a:srgbClr val="0070C0"/>
                                      </a:solidFill>
                                      <a:latin typeface="Cambria Math" panose="02040503050406030204" pitchFamily="18" charset="0"/>
                                    </a:rPr>
                                  </m:ctrlPr>
                                </m:sSubSupPr>
                                <m:e>
                                  <m:r>
                                    <a:rPr lang="pt-BR" i="1">
                                      <a:solidFill>
                                        <a:srgbClr val="0070C0"/>
                                      </a:solidFill>
                                      <a:latin typeface="Cambria Math" panose="02040503050406030204" pitchFamily="18" charset="0"/>
                                    </a:rPr>
                                    <m:t>𝐶</m:t>
                                  </m:r>
                                </m:e>
                                <m:sub>
                                  <m:r>
                                    <a:rPr lang="pt-BR" i="1">
                                      <a:solidFill>
                                        <a:srgbClr val="0070C0"/>
                                      </a:solidFill>
                                      <a:latin typeface="Cambria Math" panose="02040503050406030204" pitchFamily="18" charset="0"/>
                                    </a:rPr>
                                    <m:t>𝐹</m:t>
                                  </m:r>
                                </m:sub>
                                <m:sup>
                                  <m:d>
                                    <m:dPr>
                                      <m:ctrlPr>
                                        <a:rPr lang="pt-BR" i="1">
                                          <a:solidFill>
                                            <a:srgbClr val="0070C0"/>
                                          </a:solidFill>
                                          <a:latin typeface="Cambria Math" panose="02040503050406030204" pitchFamily="18" charset="0"/>
                                        </a:rPr>
                                      </m:ctrlPr>
                                    </m:dPr>
                                    <m:e>
                                      <m:r>
                                        <a:rPr lang="pt-BR" i="1">
                                          <a:solidFill>
                                            <a:srgbClr val="0070C0"/>
                                          </a:solidFill>
                                          <a:latin typeface="Cambria Math" panose="02040503050406030204" pitchFamily="18" charset="0"/>
                                        </a:rPr>
                                        <m:t>𝑁</m:t>
                                      </m:r>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e>
                                  </m:d>
                                </m:sup>
                              </m:sSub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e>
                                  </m:d>
                                </m:e>
                                <m:sup>
                                  <m:r>
                                    <a:rPr lang="pt-BR" b="0" i="1" smtClean="0">
                                      <a:solidFill>
                                        <a:srgbClr val="0070C0"/>
                                      </a:solidFill>
                                      <a:latin typeface="Cambria Math" panose="02040503050406030204" pitchFamily="18" charset="0"/>
                                    </a:rPr>
                                    <m:t>𝑗</m:t>
                                  </m:r>
                                </m:sup>
                              </m:sSup>
                              <m:r>
                                <a:rPr lang="pt-BR" b="0" i="1" smtClean="0">
                                  <a:solidFill>
                                    <a:srgbClr val="0070C0"/>
                                  </a:solidFill>
                                  <a:latin typeface="Cambria Math" panose="02040503050406030204" pitchFamily="18" charset="0"/>
                                </a:rPr>
                                <m:t>∙</m:t>
                              </m:r>
                              <m:sSup>
                                <m:sSupPr>
                                  <m:ctrlPr>
                                    <a:rPr lang="pt-BR" i="1">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𝑗</m:t>
                                  </m:r>
                                </m:sup>
                              </m:sSup>
                            </m:e>
                          </m:nary>
                        </m:den>
                      </m:f>
                    </m:oMath>
                  </m:oMathPara>
                </a14:m>
                <a:endParaRPr lang="pt-BR" b="0" i="1" dirty="0">
                  <a:latin typeface="Cambria Math" panose="02040503050406030204" pitchFamily="18" charset="0"/>
                </a:endParaRPr>
              </a:p>
            </p:txBody>
          </p:sp>
        </mc:Choice>
        <mc:Fallback xmlns="">
          <p:sp>
            <p:nvSpPr>
              <p:cNvPr id="5" name="CaixaDeTexto 4">
                <a:extLst>
                  <a:ext uri="{FF2B5EF4-FFF2-40B4-BE49-F238E27FC236}">
                    <a16:creationId xmlns:a16="http://schemas.microsoft.com/office/drawing/2014/main" id="{8C1A2190-5BCD-714B-0645-7743ADF3CA76}"/>
                  </a:ext>
                </a:extLst>
              </p:cNvPr>
              <p:cNvSpPr txBox="1">
                <a:spLocks noRot="1" noChangeAspect="1" noMove="1" noResize="1" noEditPoints="1" noAdjustHandles="1" noChangeArrowheads="1" noChangeShapeType="1" noTextEdit="1"/>
              </p:cNvSpPr>
              <p:nvPr/>
            </p:nvSpPr>
            <p:spPr>
              <a:xfrm>
                <a:off x="76200" y="1934552"/>
                <a:ext cx="9067800" cy="1128001"/>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EF771FAE-BC58-43D1-C306-926401963875}"/>
                  </a:ext>
                </a:extLst>
              </p:cNvPr>
              <p:cNvSpPr txBox="1"/>
              <p:nvPr/>
            </p:nvSpPr>
            <p:spPr>
              <a:xfrm>
                <a:off x="76200" y="3117417"/>
                <a:ext cx="9067800" cy="91268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𝑛</m:t>
                              </m:r>
                              <m:r>
                                <a:rPr lang="pt-BR" b="0" i="1" smtClean="0">
                                  <a:latin typeface="Cambria Math" panose="02040503050406030204" pitchFamily="18" charset="0"/>
                                </a:rPr>
                                <m:t>=1</m:t>
                              </m:r>
                            </m:sub>
                            <m:sup>
                              <m:r>
                                <a:rPr lang="pt-BR" b="0" i="1" smtClean="0">
                                  <a:latin typeface="Cambria Math" panose="02040503050406030204" pitchFamily="18" charset="0"/>
                                </a:rPr>
                                <m:t>𝑁</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r>
                                        <a:rPr lang="pt-BR" i="1">
                                          <a:latin typeface="Cambria Math" panose="02040503050406030204" pitchFamily="18" charset="0"/>
                                        </a:rPr>
                                        <m:t>𝑛</m:t>
                                      </m:r>
                                      <m:r>
                                        <a:rPr lang="pt-BR" b="0" i="1" smtClean="0">
                                          <a:latin typeface="Cambria Math" panose="02040503050406030204" pitchFamily="18" charset="0"/>
                                        </a:rPr>
                                        <m:t>−1</m:t>
                                      </m:r>
                                    </m:e>
                                  </m:d>
                                  <m:r>
                                    <a:rPr lang="pt-BR" i="1">
                                      <a:latin typeface="Cambria Math" panose="02040503050406030204" pitchFamily="18" charset="0"/>
                                    </a:rPr>
                                    <m:t>!</m:t>
                                  </m:r>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r>
                                    <a:rPr lang="pt-BR" i="1">
                                      <a:latin typeface="Cambria Math" panose="02040503050406030204" pitchFamily="18" charset="0"/>
                                    </a:rPr>
                                    <m:t>𝑛</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m:t>
                                      </m:r>
                                      <m:r>
                                        <a:rPr lang="pt-BR" i="1">
                                          <a:latin typeface="Cambria Math" panose="02040503050406030204" pitchFamily="18" charset="0"/>
                                        </a:rPr>
                                        <m:t>𝑛</m:t>
                                      </m:r>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r>
                                    <a:rPr lang="pt-BR" b="0" i="1" smtClean="0">
                                      <a:latin typeface="Cambria Math" panose="02040503050406030204" pitchFamily="18" charset="0"/>
                                    </a:rPr>
                                    <m:t>𝑛</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i="1">
                                      <a:latin typeface="Cambria Math" panose="02040503050406030204" pitchFamily="18" charset="0"/>
                                    </a:rPr>
                                    <m:t>−</m:t>
                                  </m:r>
                                  <m:r>
                                    <a:rPr lang="pt-BR" b="0" i="1" smtClean="0">
                                      <a:latin typeface="Cambria Math" panose="02040503050406030204" pitchFamily="18" charset="0"/>
                                    </a:rPr>
                                    <m:t>𝑛</m:t>
                                  </m:r>
                                </m:sup>
                              </m:sSup>
                            </m:e>
                          </m:nary>
                        </m:num>
                        <m:den>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 +</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i="1">
                                          <a:solidFill>
                                            <a:srgbClr val="0070C0"/>
                                          </a:solidFill>
                                          <a:latin typeface="Cambria Math" panose="02040503050406030204" pitchFamily="18" charset="0"/>
                                        </a:rPr>
                                      </m:ctrlPr>
                                    </m:sSupPr>
                                    <m:e>
                                      <m:r>
                                        <a:rPr lang="pt-BR" i="1">
                                          <a:solidFill>
                                            <a:srgbClr val="0070C0"/>
                                          </a:solidFill>
                                          <a:latin typeface="Cambria Math" panose="02040503050406030204" pitchFamily="18" charset="0"/>
                                        </a:rPr>
                                        <m:t>𝑒</m:t>
                                      </m:r>
                                    </m:e>
                                    <m:sup>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𝛽</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𝑈</m:t>
                                          </m:r>
                                        </m:e>
                                        <m:sub>
                                          <m:r>
                                            <a:rPr lang="pt-BR" i="1">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6" name="CaixaDeTexto 5">
                <a:extLst>
                  <a:ext uri="{FF2B5EF4-FFF2-40B4-BE49-F238E27FC236}">
                    <a16:creationId xmlns:a16="http://schemas.microsoft.com/office/drawing/2014/main" id="{EF771FAE-BC58-43D1-C306-926401963875}"/>
                  </a:ext>
                </a:extLst>
              </p:cNvPr>
              <p:cNvSpPr txBox="1">
                <a:spLocks noRot="1" noChangeAspect="1" noMove="1" noResize="1" noEditPoints="1" noAdjustHandles="1" noChangeArrowheads="1" noChangeShapeType="1" noTextEdit="1"/>
              </p:cNvSpPr>
              <p:nvPr/>
            </p:nvSpPr>
            <p:spPr>
              <a:xfrm>
                <a:off x="76200" y="3117417"/>
                <a:ext cx="9067800" cy="912686"/>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99B0636F-49EB-37E2-734A-2BE066A348BF}"/>
                  </a:ext>
                </a:extLst>
              </p:cNvPr>
              <p:cNvSpPr txBox="1"/>
              <p:nvPr/>
            </p:nvSpPr>
            <p:spPr>
              <a:xfrm>
                <a:off x="6921083" y="2518262"/>
                <a:ext cx="2186945" cy="68390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0070C0"/>
                              </a:solidFill>
                              <a:latin typeface="Cambria Math" panose="02040503050406030204" pitchFamily="18" charset="0"/>
                            </a:rPr>
                          </m:ctrlPr>
                        </m:borderBoxPr>
                        <m:e>
                          <m:sSup>
                            <m:sSupPr>
                              <m:ctrlPr>
                                <a:rPr lang="pt-BR" sz="1400" b="1" i="1">
                                  <a:solidFill>
                                    <a:srgbClr val="0070C0"/>
                                  </a:solidFill>
                                  <a:latin typeface="Cambria Math" panose="02040503050406030204" pitchFamily="18" charset="0"/>
                                </a:rPr>
                              </m:ctrlPr>
                            </m:sSupPr>
                            <m:e>
                              <m:d>
                                <m:dPr>
                                  <m:ctrlPr>
                                    <a:rPr lang="pt-BR" sz="1400" b="1" i="1">
                                      <a:solidFill>
                                        <a:srgbClr val="0070C0"/>
                                      </a:solidFill>
                                      <a:latin typeface="Cambria Math" panose="02040503050406030204" pitchFamily="18" charset="0"/>
                                    </a:rPr>
                                  </m:ctrlPr>
                                </m:dPr>
                                <m:e>
                                  <m:r>
                                    <a:rPr lang="pt-BR" sz="1400" b="1" i="1">
                                      <a:solidFill>
                                        <a:srgbClr val="0070C0"/>
                                      </a:solidFill>
                                      <a:latin typeface="Cambria Math" panose="02040503050406030204" pitchFamily="18" charset="0"/>
                                    </a:rPr>
                                    <m:t>𝒙</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𝒂</m:t>
                                  </m:r>
                                </m:e>
                              </m:d>
                            </m:e>
                            <m:sup>
                              <m:r>
                                <a:rPr lang="pt-BR" sz="1400" b="1" i="1">
                                  <a:solidFill>
                                    <a:srgbClr val="0070C0"/>
                                  </a:solidFill>
                                  <a:latin typeface="Cambria Math" panose="02040503050406030204" pitchFamily="18" charset="0"/>
                                </a:rPr>
                                <m:t>𝒏</m:t>
                              </m:r>
                            </m:sup>
                          </m:sSup>
                          <m:r>
                            <a:rPr lang="pt-BR" sz="1400" b="1" i="1">
                              <a:solidFill>
                                <a:srgbClr val="0070C0"/>
                              </a:solidFill>
                              <a:latin typeface="Cambria Math" panose="02040503050406030204" pitchFamily="18" charset="0"/>
                            </a:rPr>
                            <m:t>=</m:t>
                          </m:r>
                          <m:nary>
                            <m:naryPr>
                              <m:chr m:val="∑"/>
                              <m:ctrlPr>
                                <a:rPr lang="pt-BR" sz="1400" b="1" i="1">
                                  <a:solidFill>
                                    <a:srgbClr val="0070C0"/>
                                  </a:solidFill>
                                  <a:latin typeface="Cambria Math" panose="02040503050406030204" pitchFamily="18" charset="0"/>
                                </a:rPr>
                              </m:ctrlPr>
                            </m:naryPr>
                            <m:sub>
                              <m:r>
                                <a:rPr lang="pt-BR" sz="1400" b="1" i="1">
                                  <a:solidFill>
                                    <a:srgbClr val="0070C0"/>
                                  </a:solidFill>
                                  <a:latin typeface="Cambria Math" panose="02040503050406030204" pitchFamily="18" charset="0"/>
                                </a:rPr>
                                <m:t>𝒌</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𝟎</m:t>
                              </m:r>
                            </m:sub>
                            <m:sup>
                              <m:r>
                                <a:rPr lang="pt-BR" sz="1400" b="1" i="1">
                                  <a:solidFill>
                                    <a:srgbClr val="0070C0"/>
                                  </a:solidFill>
                                  <a:latin typeface="Cambria Math" panose="02040503050406030204" pitchFamily="18" charset="0"/>
                                </a:rPr>
                                <m:t>𝒏</m:t>
                              </m:r>
                            </m:sup>
                            <m:e>
                              <m:d>
                                <m:dPr>
                                  <m:ctrlPr>
                                    <a:rPr lang="pt-BR" sz="1400" b="1" i="1">
                                      <a:solidFill>
                                        <a:srgbClr val="0070C0"/>
                                      </a:solidFill>
                                      <a:latin typeface="Cambria Math" panose="02040503050406030204" pitchFamily="18" charset="0"/>
                                    </a:rPr>
                                  </m:ctrlPr>
                                </m:dPr>
                                <m:e>
                                  <m:f>
                                    <m:fPr>
                                      <m:type m:val="noBar"/>
                                      <m:ctrlPr>
                                        <a:rPr lang="pt-BR" sz="1400" b="1" i="1">
                                          <a:solidFill>
                                            <a:srgbClr val="0070C0"/>
                                          </a:solidFill>
                                          <a:latin typeface="Cambria Math" panose="02040503050406030204" pitchFamily="18" charset="0"/>
                                        </a:rPr>
                                      </m:ctrlPr>
                                    </m:fPr>
                                    <m:num>
                                      <m:r>
                                        <a:rPr lang="pt-BR" sz="1400" b="1" i="1">
                                          <a:solidFill>
                                            <a:srgbClr val="0070C0"/>
                                          </a:solidFill>
                                          <a:latin typeface="Cambria Math" panose="02040503050406030204" pitchFamily="18" charset="0"/>
                                        </a:rPr>
                                        <m:t>𝒏</m:t>
                                      </m:r>
                                    </m:num>
                                    <m:den>
                                      <m:r>
                                        <a:rPr lang="pt-BR" sz="1400" b="1" i="1">
                                          <a:solidFill>
                                            <a:srgbClr val="0070C0"/>
                                          </a:solidFill>
                                          <a:latin typeface="Cambria Math" panose="02040503050406030204" pitchFamily="18" charset="0"/>
                                        </a:rPr>
                                        <m:t>𝒌</m:t>
                                      </m:r>
                                    </m:den>
                                  </m:f>
                                </m:e>
                              </m:d>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𝒙</m:t>
                                  </m:r>
                                </m:e>
                                <m:sup>
                                  <m:r>
                                    <a:rPr lang="pt-BR" sz="1400" b="1" i="1">
                                      <a:solidFill>
                                        <a:srgbClr val="0070C0"/>
                                      </a:solidFill>
                                      <a:latin typeface="Cambria Math" panose="02040503050406030204" pitchFamily="18" charset="0"/>
                                    </a:rPr>
                                    <m:t>𝒌</m:t>
                                  </m:r>
                                </m:sup>
                              </m:sSup>
                              <m:sSup>
                                <m:sSupPr>
                                  <m:ctrlPr>
                                    <a:rPr lang="pt-BR" sz="1400" b="1" i="1">
                                      <a:solidFill>
                                        <a:srgbClr val="0070C0"/>
                                      </a:solidFill>
                                      <a:latin typeface="Cambria Math" panose="02040503050406030204" pitchFamily="18" charset="0"/>
                                    </a:rPr>
                                  </m:ctrlPr>
                                </m:sSupPr>
                                <m:e>
                                  <m:r>
                                    <a:rPr lang="pt-BR" sz="1400" b="1" i="1">
                                      <a:solidFill>
                                        <a:srgbClr val="0070C0"/>
                                      </a:solidFill>
                                      <a:latin typeface="Cambria Math" panose="02040503050406030204" pitchFamily="18" charset="0"/>
                                    </a:rPr>
                                    <m:t>𝒂</m:t>
                                  </m:r>
                                </m:e>
                                <m:sup>
                                  <m:r>
                                    <a:rPr lang="pt-BR" sz="1400" b="1" i="1">
                                      <a:solidFill>
                                        <a:srgbClr val="0070C0"/>
                                      </a:solidFill>
                                      <a:latin typeface="Cambria Math" panose="02040503050406030204" pitchFamily="18" charset="0"/>
                                    </a:rPr>
                                    <m:t>𝒏</m:t>
                                  </m:r>
                                  <m:r>
                                    <a:rPr lang="pt-BR" sz="1400" b="1" i="1">
                                      <a:solidFill>
                                        <a:srgbClr val="0070C0"/>
                                      </a:solidFill>
                                      <a:latin typeface="Cambria Math" panose="02040503050406030204" pitchFamily="18" charset="0"/>
                                    </a:rPr>
                                    <m:t>−</m:t>
                                  </m:r>
                                  <m:r>
                                    <a:rPr lang="pt-BR" sz="1400" b="1" i="1">
                                      <a:solidFill>
                                        <a:srgbClr val="0070C0"/>
                                      </a:solidFill>
                                      <a:latin typeface="Cambria Math" panose="02040503050406030204" pitchFamily="18" charset="0"/>
                                    </a:rPr>
                                    <m:t>𝒌</m:t>
                                  </m:r>
                                </m:sup>
                              </m:sSup>
                            </m:e>
                          </m:nary>
                        </m:e>
                      </m:borderBox>
                    </m:oMath>
                  </m:oMathPara>
                </a14:m>
                <a:endParaRPr lang="pt-BR" sz="1400" b="1" dirty="0">
                  <a:solidFill>
                    <a:srgbClr val="0070C0"/>
                  </a:solidFill>
                </a:endParaRPr>
              </a:p>
            </p:txBody>
          </p:sp>
        </mc:Choice>
        <mc:Fallback xmlns="">
          <p:sp>
            <p:nvSpPr>
              <p:cNvPr id="7" name="CaixaDeTexto 6">
                <a:extLst>
                  <a:ext uri="{FF2B5EF4-FFF2-40B4-BE49-F238E27FC236}">
                    <a16:creationId xmlns:a16="http://schemas.microsoft.com/office/drawing/2014/main" id="{99B0636F-49EB-37E2-734A-2BE066A348BF}"/>
                  </a:ext>
                </a:extLst>
              </p:cNvPr>
              <p:cNvSpPr txBox="1">
                <a:spLocks noRot="1" noChangeAspect="1" noMove="1" noResize="1" noEditPoints="1" noAdjustHandles="1" noChangeArrowheads="1" noChangeShapeType="1" noTextEdit="1"/>
              </p:cNvSpPr>
              <p:nvPr/>
            </p:nvSpPr>
            <p:spPr>
              <a:xfrm>
                <a:off x="6921083" y="2518262"/>
                <a:ext cx="2186945" cy="683905"/>
              </a:xfrm>
              <a:prstGeom prst="rect">
                <a:avLst/>
              </a:prstGeom>
              <a:blipFill>
                <a:blip r:embed="rId5"/>
                <a:stretch>
                  <a:fillRect/>
                </a:stretch>
              </a:blipFill>
            </p:spPr>
            <p:txBody>
              <a:bodyPr/>
              <a:lstStyle/>
              <a:p>
                <a:r>
                  <a:rPr lang="pt-BR">
                    <a:noFill/>
                  </a:rPr>
                  <a:t> </a:t>
                </a:r>
              </a:p>
            </p:txBody>
          </p:sp>
        </mc:Fallback>
      </mc:AlternateContent>
      <p:cxnSp>
        <p:nvCxnSpPr>
          <p:cNvPr id="8" name="Conector de Seta Reta 7">
            <a:extLst>
              <a:ext uri="{FF2B5EF4-FFF2-40B4-BE49-F238E27FC236}">
                <a16:creationId xmlns:a16="http://schemas.microsoft.com/office/drawing/2014/main" id="{E0964E61-A6D8-C794-AADC-247E715F88FA}"/>
              </a:ext>
            </a:extLst>
          </p:cNvPr>
          <p:cNvCxnSpPr>
            <a:cxnSpLocks/>
            <a:endCxn id="7" idx="1"/>
          </p:cNvCxnSpPr>
          <p:nvPr/>
        </p:nvCxnSpPr>
        <p:spPr>
          <a:xfrm>
            <a:off x="6071616" y="2731901"/>
            <a:ext cx="849467" cy="1283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C7514C6D-A0F6-D7E8-ABB2-EA3B315C7654}"/>
                  </a:ext>
                </a:extLst>
              </p:cNvPr>
              <p:cNvSpPr txBox="1"/>
              <p:nvPr/>
            </p:nvSpPr>
            <p:spPr>
              <a:xfrm>
                <a:off x="76200" y="4102026"/>
                <a:ext cx="964943" cy="2568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b="1" i="1" smtClean="0">
                              <a:solidFill>
                                <a:srgbClr val="7030A0"/>
                              </a:solidFill>
                              <a:latin typeface="Cambria Math" panose="02040503050406030204" pitchFamily="18" charset="0"/>
                            </a:rPr>
                          </m:ctrlPr>
                        </m:borderBoxPr>
                        <m:e>
                          <m:sSup>
                            <m:sSupPr>
                              <m:ctrlPr>
                                <a:rPr lang="pt-BR" sz="1400" b="1" i="1">
                                  <a:solidFill>
                                    <a:srgbClr val="7030A0"/>
                                  </a:solidFill>
                                  <a:latin typeface="Cambria Math" panose="02040503050406030204" pitchFamily="18" charset="0"/>
                                </a:rPr>
                              </m:ctrlPr>
                            </m:sSupPr>
                            <m:e>
                              <m:r>
                                <a:rPr lang="pt-BR" sz="1400" b="1" i="1">
                                  <a:solidFill>
                                    <a:srgbClr val="7030A0"/>
                                  </a:solidFill>
                                  <a:latin typeface="Cambria Math" panose="02040503050406030204" pitchFamily="18" charset="0"/>
                                </a:rPr>
                                <m:t>𝒏</m:t>
                              </m:r>
                            </m:e>
                            <m:sup>
                              <m:r>
                                <a:rPr lang="pt-BR" sz="1400" b="1" i="1">
                                  <a:solidFill>
                                    <a:srgbClr val="7030A0"/>
                                  </a:solidFill>
                                  <a:latin typeface="Cambria Math" panose="02040503050406030204" pitchFamily="18" charset="0"/>
                                </a:rPr>
                                <m:t>′</m:t>
                              </m:r>
                            </m:sup>
                          </m:sSup>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𝒏</m:t>
                          </m:r>
                          <m:r>
                            <a:rPr lang="pt-BR" sz="1400" b="1" i="1">
                              <a:solidFill>
                                <a:srgbClr val="7030A0"/>
                              </a:solidFill>
                              <a:latin typeface="Cambria Math" panose="02040503050406030204" pitchFamily="18" charset="0"/>
                            </a:rPr>
                            <m:t>−</m:t>
                          </m:r>
                          <m:r>
                            <a:rPr lang="pt-BR" sz="1400" b="1" i="1">
                              <a:solidFill>
                                <a:srgbClr val="7030A0"/>
                              </a:solidFill>
                              <a:latin typeface="Cambria Math" panose="02040503050406030204" pitchFamily="18" charset="0"/>
                            </a:rPr>
                            <m:t>𝟏</m:t>
                          </m:r>
                        </m:e>
                      </m:borderBox>
                    </m:oMath>
                  </m:oMathPara>
                </a14:m>
                <a:endParaRPr lang="pt-BR" sz="1400" b="1" dirty="0">
                  <a:solidFill>
                    <a:srgbClr val="7030A0"/>
                  </a:solidFill>
                </a:endParaRPr>
              </a:p>
            </p:txBody>
          </p:sp>
        </mc:Choice>
        <mc:Fallback xmlns="">
          <p:sp>
            <p:nvSpPr>
              <p:cNvPr id="9" name="CaixaDeTexto 8">
                <a:extLst>
                  <a:ext uri="{FF2B5EF4-FFF2-40B4-BE49-F238E27FC236}">
                    <a16:creationId xmlns:a16="http://schemas.microsoft.com/office/drawing/2014/main" id="{C7514C6D-A0F6-D7E8-ABB2-EA3B315C7654}"/>
                  </a:ext>
                </a:extLst>
              </p:cNvPr>
              <p:cNvSpPr txBox="1">
                <a:spLocks noRot="1" noChangeAspect="1" noMove="1" noResize="1" noEditPoints="1" noAdjustHandles="1" noChangeArrowheads="1" noChangeShapeType="1" noTextEdit="1"/>
              </p:cNvSpPr>
              <p:nvPr/>
            </p:nvSpPr>
            <p:spPr>
              <a:xfrm>
                <a:off x="76200" y="4102026"/>
                <a:ext cx="964943" cy="256802"/>
              </a:xfrm>
              <a:prstGeom prst="rect">
                <a:avLst/>
              </a:prstGeom>
              <a:blipFill>
                <a:blip r:embed="rId6"/>
                <a:stretch>
                  <a:fillRect b="-238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AFD00E4C-B645-FBB1-17C2-62E373E376C8}"/>
                  </a:ext>
                </a:extLst>
              </p:cNvPr>
              <p:cNvSpPr txBox="1"/>
              <p:nvPr/>
            </p:nvSpPr>
            <p:spPr>
              <a:xfrm>
                <a:off x="76200" y="4430752"/>
                <a:ext cx="9067800" cy="98001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nary>
                            <m:naryPr>
                              <m:chr m:val="∑"/>
                              <m:ctrlPr>
                                <a:rPr lang="pt-BR" b="0" i="1" smtClean="0">
                                  <a:latin typeface="Cambria Math" panose="02040503050406030204" pitchFamily="18" charset="0"/>
                                </a:rPr>
                              </m:ctrlPr>
                            </m:naryPr>
                            <m:sub>
                              <m:sSup>
                                <m:sSupPr>
                                  <m:ctrlPr>
                                    <a:rPr lang="pt-BR" b="0" i="1" smtClean="0">
                                      <a:solidFill>
                                        <a:srgbClr val="7030A0"/>
                                      </a:solidFill>
                                      <a:latin typeface="Cambria Math" panose="02040503050406030204" pitchFamily="18" charset="0"/>
                                    </a:rPr>
                                  </m:ctrlPr>
                                </m:sSupPr>
                                <m:e>
                                  <m:r>
                                    <m:rPr>
                                      <m:brk m:alnAt="23"/>
                                    </m:rP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m:rPr>
                                  <m:brk m:alnAt="23"/>
                                </m:rPr>
                                <a:rPr lang="pt-BR" b="0" i="1" smtClean="0">
                                  <a:solidFill>
                                    <a:srgbClr val="7030A0"/>
                                  </a:solidFill>
                                  <a:latin typeface="Cambria Math" panose="02040503050406030204" pitchFamily="18" charset="0"/>
                                </a:rPr>
                                <m:t>=</m:t>
                              </m:r>
                              <m:r>
                                <a:rPr lang="pt-BR" b="0" i="1" smtClean="0">
                                  <a:solidFill>
                                    <a:srgbClr val="7030A0"/>
                                  </a:solidFill>
                                  <a:latin typeface="Cambria Math" panose="02040503050406030204" pitchFamily="18" charset="0"/>
                                </a:rPr>
                                <m:t> 0</m:t>
                              </m:r>
                            </m:sub>
                            <m:sup>
                              <m:r>
                                <a:rPr lang="pt-BR" b="0" i="1" smtClean="0">
                                  <a:solidFill>
                                    <a:srgbClr val="7030A0"/>
                                  </a:solidFill>
                                  <a:latin typeface="Cambria Math" panose="02040503050406030204" pitchFamily="18" charset="0"/>
                                </a:rPr>
                                <m:t>𝑁</m:t>
                              </m:r>
                              <m:r>
                                <a:rPr lang="pt-BR" b="0" i="1" smtClean="0">
                                  <a:solidFill>
                                    <a:srgbClr val="7030A0"/>
                                  </a:solidFill>
                                  <a:latin typeface="Cambria Math" panose="02040503050406030204" pitchFamily="18" charset="0"/>
                                </a:rPr>
                                <m:t>−1</m:t>
                              </m:r>
                            </m:sup>
                            <m:e>
                              <m:f>
                                <m:fPr>
                                  <m:ctrlPr>
                                    <a:rPr lang="pt-BR" i="1">
                                      <a:latin typeface="Cambria Math" panose="02040503050406030204" pitchFamily="18" charset="0"/>
                                    </a:rPr>
                                  </m:ctrlPr>
                                </m:fPr>
                                <m:num>
                                  <m:d>
                                    <m:dPr>
                                      <m:ctrlPr>
                                        <a:rPr lang="pt-BR" b="0" i="1" smtClean="0">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e>
                                  </m:d>
                                  <m:r>
                                    <a:rPr lang="pt-BR" i="1">
                                      <a:latin typeface="Cambria Math" panose="02040503050406030204" pitchFamily="18" charset="0"/>
                                    </a:rPr>
                                    <m:t>!</m:t>
                                  </m:r>
                                </m:num>
                                <m:den>
                                  <m:d>
                                    <m:dPr>
                                      <m:ctrlPr>
                                        <a:rPr lang="pt-BR" b="0" i="1" smtClean="0">
                                          <a:latin typeface="Cambria Math" panose="02040503050406030204" pitchFamily="18" charset="0"/>
                                        </a:rPr>
                                      </m:ctrlPr>
                                    </m:dPr>
                                    <m:e>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r>
                                    <a:rPr lang="pt-BR" i="1">
                                      <a:latin typeface="Cambria Math" panose="02040503050406030204" pitchFamily="18" charset="0"/>
                                    </a:rPr>
                                    <m:t>!</m:t>
                                  </m:r>
                                  <m:d>
                                    <m:dPr>
                                      <m:ctrlPr>
                                        <a:rPr lang="pt-BR" i="1">
                                          <a:latin typeface="Cambria Math" panose="02040503050406030204" pitchFamily="18" charset="0"/>
                                        </a:rPr>
                                      </m:ctrlPr>
                                    </m:dPr>
                                    <m:e>
                                      <m:d>
                                        <m:dPr>
                                          <m:ctrlPr>
                                            <a:rPr lang="pt-BR" b="0" i="1" smtClean="0">
                                              <a:latin typeface="Cambria Math" panose="02040503050406030204" pitchFamily="18" charset="0"/>
                                            </a:rPr>
                                          </m:ctrlPr>
                                        </m:dPr>
                                        <m:e>
                                          <m:r>
                                            <a:rPr lang="pt-BR" i="1">
                                              <a:latin typeface="Cambria Math" panose="02040503050406030204" pitchFamily="18" charset="0"/>
                                            </a:rPr>
                                            <m:t>𝑁</m:t>
                                          </m:r>
                                          <m:r>
                                            <a:rPr lang="pt-BR" i="1">
                                              <a:latin typeface="Cambria Math" panose="02040503050406030204" pitchFamily="18" charset="0"/>
                                            </a:rPr>
                                            <m:t>−1</m:t>
                                          </m:r>
                                        </m:e>
                                      </m:d>
                                      <m:r>
                                        <a:rPr lang="pt-BR" b="0" i="1" smtClean="0">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m:t>
                                      </m:r>
                                    </m:e>
                                  </m:d>
                                  <m:r>
                                    <a:rPr lang="pt-BR" i="1">
                                      <a:latin typeface="Cambria Math" panose="02040503050406030204" pitchFamily="18" charset="0"/>
                                    </a:rPr>
                                    <m:t>!</m:t>
                                  </m:r>
                                </m:den>
                              </m:f>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𝐿</m:t>
                                  </m:r>
                                </m:sub>
                                <m:sup>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bSup>
                              <m:r>
                                <a:rPr lang="pt-BR" i="1">
                                  <a:latin typeface="Cambria Math" panose="02040503050406030204" pitchFamily="18" charset="0"/>
                                </a:rPr>
                                <m:t>∙</m:t>
                              </m:r>
                              <m:sSubSup>
                                <m:sSubSupPr>
                                  <m:ctrlPr>
                                    <a:rPr lang="pt-BR" i="1">
                                      <a:latin typeface="Cambria Math" panose="02040503050406030204" pitchFamily="18" charset="0"/>
                                    </a:rPr>
                                  </m:ctrlPr>
                                </m:sSubSupPr>
                                <m:e>
                                  <m:r>
                                    <a:rPr lang="pt-BR" i="1">
                                      <a:latin typeface="Cambria Math" panose="02040503050406030204" pitchFamily="18" charset="0"/>
                                    </a:rPr>
                                    <m:t>𝐶</m:t>
                                  </m:r>
                                </m:e>
                                <m:sub>
                                  <m:r>
                                    <a:rPr lang="pt-BR" i="1">
                                      <a:latin typeface="Cambria Math" panose="02040503050406030204" pitchFamily="18" charset="0"/>
                                    </a:rPr>
                                    <m:t>𝐹</m:t>
                                  </m:r>
                                </m:sub>
                                <m:sup>
                                  <m:d>
                                    <m:dPr>
                                      <m:ctrlPr>
                                        <a:rPr lang="pt-BR" i="1">
                                          <a:latin typeface="Cambria Math" panose="02040503050406030204" pitchFamily="18" charset="0"/>
                                        </a:rPr>
                                      </m:ctrlPr>
                                    </m:dPr>
                                    <m:e>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i="1">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e>
                                  </m:d>
                                </m:sup>
                              </m:sSub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r>
                                    <a:rPr lang="pt-BR" i="1">
                                      <a:latin typeface="Cambria Math" panose="02040503050406030204" pitchFamily="18" charset="0"/>
                                    </a:rPr>
                                    <m:t>)</m:t>
                                  </m:r>
                                </m:e>
                                <m:sup>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r>
                                    <a:rPr lang="pt-BR" b="0" i="1" smtClean="0">
                                      <a:latin typeface="Cambria Math" panose="02040503050406030204" pitchFamily="18" charset="0"/>
                                    </a:rPr>
                                    <m:t>+1</m:t>
                                  </m:r>
                                </m:sup>
                              </m:sSup>
                              <m:r>
                                <a:rPr lang="pt-BR" i="1">
                                  <a:latin typeface="Cambria Math" panose="02040503050406030204" pitchFamily="18" charset="0"/>
                                </a:rPr>
                                <m:t>∙</m:t>
                              </m:r>
                              <m:sSup>
                                <m:sSupPr>
                                  <m:ctrlPr>
                                    <a:rPr lang="pt-BR" i="1">
                                      <a:latin typeface="Cambria Math" panose="02040503050406030204" pitchFamily="18" charset="0"/>
                                    </a:rPr>
                                  </m:ctrlPr>
                                </m:sSupPr>
                                <m:e>
                                  <m:sSup>
                                    <m:sSupPr>
                                      <m:ctrlPr>
                                        <a:rPr lang="pt-BR" i="1">
                                          <a:latin typeface="Cambria Math" panose="02040503050406030204" pitchFamily="18" charset="0"/>
                                        </a:rPr>
                                      </m:ctrlPr>
                                    </m:sSupPr>
                                    <m:e>
                                      <m:r>
                                        <a:rPr lang="pt-BR" i="1">
                                          <a:latin typeface="Cambria Math" panose="02040503050406030204" pitchFamily="18" charset="0"/>
                                        </a:rPr>
                                        <m:t>(</m:t>
                                      </m:r>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r>
                                    <a:rPr lang="pt-BR" i="1">
                                      <a:latin typeface="Cambria Math" panose="02040503050406030204" pitchFamily="18" charset="0"/>
                                    </a:rPr>
                                    <m:t>)</m:t>
                                  </m:r>
                                </m:e>
                                <m:sup>
                                  <m:r>
                                    <a:rPr lang="pt-BR" i="1">
                                      <a:latin typeface="Cambria Math" panose="02040503050406030204" pitchFamily="18" charset="0"/>
                                    </a:rPr>
                                    <m:t>𝑁</m:t>
                                  </m:r>
                                  <m:r>
                                    <a:rPr lang="pt-BR" b="0" i="1" smtClean="0">
                                      <a:latin typeface="Cambria Math" panose="02040503050406030204" pitchFamily="18" charset="0"/>
                                    </a:rPr>
                                    <m:t>−1</m:t>
                                  </m:r>
                                  <m:r>
                                    <a:rPr lang="pt-BR" i="1">
                                      <a:latin typeface="Cambria Math" panose="02040503050406030204" pitchFamily="18" charset="0"/>
                                    </a:rPr>
                                    <m:t>−</m:t>
                                  </m:r>
                                  <m:sSup>
                                    <m:sSupPr>
                                      <m:ctrlPr>
                                        <a:rPr lang="pt-BR" b="0" i="1" smtClean="0">
                                          <a:solidFill>
                                            <a:srgbClr val="7030A0"/>
                                          </a:solidFill>
                                          <a:latin typeface="Cambria Math" panose="02040503050406030204" pitchFamily="18" charset="0"/>
                                        </a:rPr>
                                      </m:ctrlPr>
                                    </m:sSupPr>
                                    <m:e>
                                      <m:r>
                                        <a:rPr lang="pt-BR" b="0" i="1" smtClean="0">
                                          <a:solidFill>
                                            <a:srgbClr val="7030A0"/>
                                          </a:solidFill>
                                          <a:latin typeface="Cambria Math" panose="02040503050406030204" pitchFamily="18" charset="0"/>
                                        </a:rPr>
                                        <m:t>𝑛</m:t>
                                      </m:r>
                                    </m:e>
                                    <m:sup>
                                      <m:r>
                                        <a:rPr lang="pt-BR" b="0" i="1" smtClean="0">
                                          <a:solidFill>
                                            <a:srgbClr val="7030A0"/>
                                          </a:solidFill>
                                          <a:latin typeface="Cambria Math" panose="02040503050406030204" pitchFamily="18" charset="0"/>
                                        </a:rPr>
                                        <m:t>′</m:t>
                                      </m:r>
                                    </m:sup>
                                  </m:sSup>
                                </m:sup>
                              </m:sSup>
                            </m:e>
                          </m:nary>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oMath>
                  </m:oMathPara>
                </a14:m>
                <a:endParaRPr lang="pt-BR" b="0" i="1" dirty="0">
                  <a:latin typeface="Cambria Math" panose="02040503050406030204" pitchFamily="18" charset="0"/>
                </a:endParaRPr>
              </a:p>
            </p:txBody>
          </p:sp>
        </mc:Choice>
        <mc:Fallback xmlns="">
          <p:sp>
            <p:nvSpPr>
              <p:cNvPr id="10" name="CaixaDeTexto 9">
                <a:extLst>
                  <a:ext uri="{FF2B5EF4-FFF2-40B4-BE49-F238E27FC236}">
                    <a16:creationId xmlns:a16="http://schemas.microsoft.com/office/drawing/2014/main" id="{AFD00E4C-B645-FBB1-17C2-62E373E376C8}"/>
                  </a:ext>
                </a:extLst>
              </p:cNvPr>
              <p:cNvSpPr txBox="1">
                <a:spLocks noRot="1" noChangeAspect="1" noMove="1" noResize="1" noEditPoints="1" noAdjustHandles="1" noChangeArrowheads="1" noChangeShapeType="1" noTextEdit="1"/>
              </p:cNvSpPr>
              <p:nvPr/>
            </p:nvSpPr>
            <p:spPr>
              <a:xfrm>
                <a:off x="76200" y="4430752"/>
                <a:ext cx="9067800" cy="98001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C59E4207-9022-7396-2333-ECF330C70EE7}"/>
                  </a:ext>
                </a:extLst>
              </p:cNvPr>
              <p:cNvSpPr txBox="1"/>
              <p:nvPr/>
            </p:nvSpPr>
            <p:spPr>
              <a:xfrm>
                <a:off x="76200" y="5423455"/>
                <a:ext cx="9067800" cy="839076"/>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r>
                            <a:rPr lang="pt-BR" b="0" i="1" smtClean="0">
                              <a:latin typeface="Cambria Math" panose="02040503050406030204" pitchFamily="18" charset="0"/>
                            </a:rPr>
                            <m:t>𝐿</m:t>
                          </m:r>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𝐿</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𝐿</m:t>
                                  </m:r>
                                </m:sub>
                              </m:sSub>
                            </m:sup>
                          </m:sSup>
                          <m:sSup>
                            <m:sSupPr>
                              <m:ctrlPr>
                                <a:rPr lang="pt-BR" b="0" i="1" smtClean="0">
                                  <a:solidFill>
                                    <a:srgbClr val="0070C0"/>
                                  </a:solidFill>
                                  <a:latin typeface="Cambria Math" panose="02040503050406030204" pitchFamily="18" charset="0"/>
                                </a:rPr>
                              </m:ctrlPr>
                            </m:sSupPr>
                            <m:e>
                              <m:d>
                                <m:dPr>
                                  <m:ctrlPr>
                                    <a:rPr lang="pt-BR" b="0" i="1" smtClean="0">
                                      <a:solidFill>
                                        <a:srgbClr val="0070C0"/>
                                      </a:solidFill>
                                      <a:latin typeface="Cambria Math" panose="02040503050406030204" pitchFamily="18" charset="0"/>
                                    </a:rPr>
                                  </m:ctrlPr>
                                </m:dPr>
                                <m:e>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𝐿</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𝐿</m:t>
                                          </m:r>
                                        </m:sub>
                                      </m:sSub>
                                    </m:sup>
                                  </m:sSup>
                                  <m:r>
                                    <a:rPr lang="pt-BR" b="0" i="1" smtClean="0">
                                      <a:solidFill>
                                        <a:srgbClr val="0070C0"/>
                                      </a:solidFill>
                                      <a:latin typeface="Cambria Math" panose="02040503050406030204" pitchFamily="18" charset="0"/>
                                    </a:rPr>
                                    <m:t>+</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𝐶</m:t>
                                      </m:r>
                                    </m:e>
                                    <m:sub>
                                      <m:r>
                                        <a:rPr lang="pt-BR" b="0" i="1" smtClean="0">
                                          <a:solidFill>
                                            <a:srgbClr val="0070C0"/>
                                          </a:solidFill>
                                          <a:latin typeface="Cambria Math" panose="02040503050406030204" pitchFamily="18" charset="0"/>
                                        </a:rPr>
                                        <m:t>𝐹</m:t>
                                      </m:r>
                                    </m:sub>
                                  </m:sSub>
                                  <m:sSup>
                                    <m:sSupPr>
                                      <m:ctrlPr>
                                        <a:rPr lang="pt-BR" b="0" i="1" smtClean="0">
                                          <a:solidFill>
                                            <a:srgbClr val="0070C0"/>
                                          </a:solidFill>
                                          <a:latin typeface="Cambria Math" panose="02040503050406030204" pitchFamily="18" charset="0"/>
                                        </a:rPr>
                                      </m:ctrlPr>
                                    </m:sSupPr>
                                    <m:e>
                                      <m:r>
                                        <a:rPr lang="pt-BR" b="0" i="1" smtClean="0">
                                          <a:solidFill>
                                            <a:srgbClr val="0070C0"/>
                                          </a:solidFill>
                                          <a:latin typeface="Cambria Math" panose="02040503050406030204" pitchFamily="18" charset="0"/>
                                        </a:rPr>
                                        <m:t>𝑒</m:t>
                                      </m:r>
                                    </m:e>
                                    <m:sup>
                                      <m:r>
                                        <a:rPr lang="pt-BR" b="0" i="1" smtClean="0">
                                          <a:solidFill>
                                            <a:srgbClr val="0070C0"/>
                                          </a:solidFill>
                                          <a:latin typeface="Cambria Math" panose="02040503050406030204" pitchFamily="18" charset="0"/>
                                        </a:rPr>
                                        <m:t>−</m:t>
                                      </m:r>
                                      <m:r>
                                        <a:rPr lang="pt-BR" b="0" i="1" smtClean="0">
                                          <a:solidFill>
                                            <a:srgbClr val="0070C0"/>
                                          </a:solidFill>
                                          <a:latin typeface="Cambria Math" panose="02040503050406030204" pitchFamily="18" charset="0"/>
                                        </a:rPr>
                                        <m:t>𝛽</m:t>
                                      </m:r>
                                      <m:sSub>
                                        <m:sSubPr>
                                          <m:ctrlPr>
                                            <a:rPr lang="pt-BR" b="0" i="1" smtClean="0">
                                              <a:solidFill>
                                                <a:srgbClr val="0070C0"/>
                                              </a:solidFill>
                                              <a:latin typeface="Cambria Math" panose="02040503050406030204" pitchFamily="18" charset="0"/>
                                            </a:rPr>
                                          </m:ctrlPr>
                                        </m:sSubPr>
                                        <m:e>
                                          <m:r>
                                            <a:rPr lang="pt-BR" b="0" i="1" smtClean="0">
                                              <a:solidFill>
                                                <a:srgbClr val="0070C0"/>
                                              </a:solidFill>
                                              <a:latin typeface="Cambria Math" panose="02040503050406030204" pitchFamily="18" charset="0"/>
                                            </a:rPr>
                                            <m:t>𝑈</m:t>
                                          </m:r>
                                        </m:e>
                                        <m:sub>
                                          <m:r>
                                            <a:rPr lang="pt-BR" b="0" i="1" smtClean="0">
                                              <a:solidFill>
                                                <a:srgbClr val="0070C0"/>
                                              </a:solidFill>
                                              <a:latin typeface="Cambria Math" panose="02040503050406030204" pitchFamily="18" charset="0"/>
                                            </a:rPr>
                                            <m:t>𝐹</m:t>
                                          </m:r>
                                        </m:sub>
                                      </m:sSub>
                                    </m:sup>
                                  </m:sSup>
                                </m:e>
                              </m:d>
                            </m:e>
                            <m:sup>
                              <m:r>
                                <a:rPr lang="pt-BR" b="0" i="1" smtClean="0">
                                  <a:solidFill>
                                    <a:srgbClr val="0070C0"/>
                                  </a:solidFill>
                                  <a:latin typeface="Cambria Math" panose="02040503050406030204" pitchFamily="18" charset="0"/>
                                </a:rPr>
                                <m:t>𝑁</m:t>
                              </m:r>
                              <m:r>
                                <a:rPr lang="pt-BR" b="0" i="1" smtClean="0">
                                  <a:solidFill>
                                    <a:srgbClr val="0070C0"/>
                                  </a:solidFill>
                                  <a:latin typeface="Cambria Math" panose="02040503050406030204" pitchFamily="18" charset="0"/>
                                </a:rPr>
                                <m:t>−1</m:t>
                              </m:r>
                            </m:sup>
                          </m:sSup>
                        </m:num>
                        <m:den>
                          <m:sSup>
                            <m:sSupPr>
                              <m:ctrlPr>
                                <a:rPr lang="pt-BR" b="0" i="1" smtClean="0">
                                  <a:solidFill>
                                    <a:schemeClr val="tx1"/>
                                  </a:solidFill>
                                  <a:latin typeface="Cambria Math" panose="02040503050406030204" pitchFamily="18" charset="0"/>
                                </a:rPr>
                              </m:ctrlPr>
                            </m:sSupPr>
                            <m:e>
                              <m:d>
                                <m:dPr>
                                  <m:ctrlPr>
                                    <a:rPr lang="pt-BR" b="0" i="1" smtClean="0">
                                      <a:solidFill>
                                        <a:schemeClr val="tx1"/>
                                      </a:solidFill>
                                      <a:latin typeface="Cambria Math" panose="02040503050406030204" pitchFamily="18" charset="0"/>
                                    </a:rPr>
                                  </m:ctrlPr>
                                </m:dPr>
                                <m:e>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b="0" i="1" smtClean="0">
                                      <a:solidFill>
                                        <a:schemeClr val="tx1"/>
                                      </a:solidFill>
                                      <a:latin typeface="Cambria Math" panose="02040503050406030204" pitchFamily="18" charset="0"/>
                                    </a:rPr>
                                    <m:t> +</m:t>
                                  </m:r>
                                  <m:sSub>
                                    <m:sSubPr>
                                      <m:ctrlPr>
                                        <a:rPr lang="pt-BR" b="0" i="1" smtClean="0">
                                          <a:solidFill>
                                            <a:schemeClr val="tx1"/>
                                          </a:solidFill>
                                          <a:latin typeface="Cambria Math" panose="02040503050406030204" pitchFamily="18" charset="0"/>
                                        </a:rPr>
                                      </m:ctrlPr>
                                    </m:sSubPr>
                                    <m:e>
                                      <m:r>
                                        <a:rPr lang="pt-BR" b="0" i="1" smtClean="0">
                                          <a:solidFill>
                                            <a:schemeClr val="tx1"/>
                                          </a:solidFill>
                                          <a:latin typeface="Cambria Math" panose="02040503050406030204" pitchFamily="18" charset="0"/>
                                        </a:rPr>
                                        <m:t>𝐶</m:t>
                                      </m:r>
                                    </m:e>
                                    <m:sub>
                                      <m:r>
                                        <a:rPr lang="pt-BR" b="0" i="1" smtClean="0">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e>
                              </m:d>
                            </m:e>
                            <m:sup>
                              <m:r>
                                <a:rPr lang="pt-BR" b="0" i="1" smtClean="0">
                                  <a:solidFill>
                                    <a:schemeClr val="tx1"/>
                                  </a:solidFill>
                                  <a:latin typeface="Cambria Math" panose="02040503050406030204" pitchFamily="18" charset="0"/>
                                </a:rPr>
                                <m:t>𝑁</m:t>
                              </m:r>
                            </m:sup>
                          </m:sSup>
                        </m:den>
                      </m:f>
                      <m:r>
                        <a:rPr lang="pt-BR" b="0" i="1" smtClean="0">
                          <a:latin typeface="Cambria Math" panose="02040503050406030204" pitchFamily="18" charset="0"/>
                        </a:rPr>
                        <m:t>⇒</m:t>
                      </m:r>
                      <m:borderBox>
                        <m:borderBoxPr>
                          <m:ctrlPr>
                            <a:rPr lang="pt-BR"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a:solidFill>
                                    <a:schemeClr val="tx1"/>
                                  </a:solidFill>
                                  <a:latin typeface="Cambria Math" panose="02040503050406030204" pitchFamily="18" charset="0"/>
                                </a:rPr>
                                <m:t>𝑳</m:t>
                              </m:r>
                            </m:sub>
                          </m:sSub>
                          <m:r>
                            <a:rPr lang="pt-BR" i="1">
                              <a:solidFill>
                                <a:schemeClr val="tx1"/>
                              </a:solidFill>
                              <a:latin typeface="Cambria Math" panose="02040503050406030204" pitchFamily="18" charset="0"/>
                            </a:rPr>
                            <m:t>=</m:t>
                          </m:r>
                          <m:f>
                            <m:fPr>
                              <m:ctrlPr>
                                <a:rPr lang="pt-BR" i="1">
                                  <a:solidFill>
                                    <a:schemeClr val="tx1"/>
                                  </a:solidFill>
                                  <a:latin typeface="Cambria Math" panose="02040503050406030204" pitchFamily="18" charset="0"/>
                                </a:rPr>
                              </m:ctrlPr>
                            </m:fPr>
                            <m:num>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num>
                            <m:den>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𝐿</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𝐿</m:t>
                                      </m:r>
                                    </m:sub>
                                  </m:sSub>
                                </m:sup>
                              </m:sSup>
                              <m:r>
                                <a:rPr lang="pt-BR" i="1">
                                  <a:solidFill>
                                    <a:schemeClr val="tx1"/>
                                  </a:solidFill>
                                  <a:latin typeface="Cambria Math" panose="02040503050406030204" pitchFamily="18" charset="0"/>
                                </a:rPr>
                                <m:t> +</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𝐶</m:t>
                                  </m:r>
                                </m:e>
                                <m:sub>
                                  <m:r>
                                    <a:rPr lang="pt-BR" i="1">
                                      <a:solidFill>
                                        <a:schemeClr val="tx1"/>
                                      </a:solidFill>
                                      <a:latin typeface="Cambria Math" panose="02040503050406030204" pitchFamily="18" charset="0"/>
                                    </a:rPr>
                                    <m:t>𝐹</m:t>
                                  </m:r>
                                </m:sub>
                              </m:sSub>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𝑒</m:t>
                                  </m:r>
                                </m:e>
                                <m:sup>
                                  <m:r>
                                    <a:rPr lang="pt-BR" i="1">
                                      <a:solidFill>
                                        <a:schemeClr val="tx1"/>
                                      </a:solidFill>
                                      <a:latin typeface="Cambria Math" panose="02040503050406030204" pitchFamily="18" charset="0"/>
                                    </a:rPr>
                                    <m:t>−</m:t>
                                  </m:r>
                                  <m:r>
                                    <a:rPr lang="pt-BR" i="1">
                                      <a:solidFill>
                                        <a:schemeClr val="tx1"/>
                                      </a:solidFill>
                                      <a:latin typeface="Cambria Math" panose="02040503050406030204" pitchFamily="18" charset="0"/>
                                    </a:rPr>
                                    <m:t>𝛽</m:t>
                                  </m:r>
                                  <m:sSub>
                                    <m:sSubPr>
                                      <m:ctrlPr>
                                        <a:rPr lang="pt-BR" i="1">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𝑈</m:t>
                                      </m:r>
                                    </m:e>
                                    <m:sub>
                                      <m:r>
                                        <a:rPr lang="pt-BR" i="1">
                                          <a:solidFill>
                                            <a:schemeClr val="tx1"/>
                                          </a:solidFill>
                                          <a:latin typeface="Cambria Math" panose="02040503050406030204" pitchFamily="18" charset="0"/>
                                        </a:rPr>
                                        <m:t>𝐹</m:t>
                                      </m:r>
                                    </m:sub>
                                  </m:sSub>
                                </m:sup>
                              </m:sSup>
                            </m:den>
                          </m:f>
                        </m:e>
                      </m:borderBox>
                    </m:oMath>
                  </m:oMathPara>
                </a14:m>
                <a:endParaRPr lang="pt-BR" b="0" i="1" dirty="0">
                  <a:latin typeface="Cambria Math" panose="02040503050406030204" pitchFamily="18" charset="0"/>
                </a:endParaRPr>
              </a:p>
            </p:txBody>
          </p:sp>
        </mc:Choice>
        <mc:Fallback xmlns="">
          <p:sp>
            <p:nvSpPr>
              <p:cNvPr id="11" name="CaixaDeTexto 10">
                <a:extLst>
                  <a:ext uri="{FF2B5EF4-FFF2-40B4-BE49-F238E27FC236}">
                    <a16:creationId xmlns:a16="http://schemas.microsoft.com/office/drawing/2014/main" id="{C59E4207-9022-7396-2333-ECF330C70EE7}"/>
                  </a:ext>
                </a:extLst>
              </p:cNvPr>
              <p:cNvSpPr txBox="1">
                <a:spLocks noRot="1" noChangeAspect="1" noMove="1" noResize="1" noEditPoints="1" noAdjustHandles="1" noChangeArrowheads="1" noChangeShapeType="1" noTextEdit="1"/>
              </p:cNvSpPr>
              <p:nvPr/>
            </p:nvSpPr>
            <p:spPr>
              <a:xfrm>
                <a:off x="76200" y="5423455"/>
                <a:ext cx="9067800" cy="839076"/>
              </a:xfrm>
              <a:prstGeom prst="rect">
                <a:avLst/>
              </a:prstGeom>
              <a:blipFill>
                <a:blip r:embed="rId8"/>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2614690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0A05635-6318-AEC1-4A52-5F98FB1F7AD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42</a:t>
            </a:fld>
            <a:endParaRPr lang="pt-BR"/>
          </a:p>
        </p:txBody>
      </p:sp>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57260251-C5F4-9E6B-821A-E12DBD434A73}"/>
                  </a:ext>
                </a:extLst>
              </p:cNvPr>
              <p:cNvSpPr txBox="1"/>
              <p:nvPr/>
            </p:nvSpPr>
            <p:spPr>
              <a:xfrm>
                <a:off x="76200" y="1062916"/>
                <a:ext cx="9144000" cy="736292"/>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𝐹</m:t>
                          </m:r>
                        </m:sub>
                      </m:sSub>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2</m:t>
                          </m:r>
                          <m:r>
                            <a:rPr lang="pt-BR" b="0" i="1" smtClean="0">
                              <a:latin typeface="Cambria Math" panose="02040503050406030204" pitchFamily="18" charset="0"/>
                            </a:rPr>
                            <m:t>𝜋</m:t>
                          </m:r>
                        </m:sup>
                        <m:e>
                          <m:r>
                            <a:rPr lang="pt-BR" b="0" i="1" smtClean="0">
                              <a:latin typeface="Cambria Math" panose="02040503050406030204" pitchFamily="18" charset="0"/>
                            </a:rPr>
                            <m:t>𝑑</m:t>
                          </m:r>
                          <m:r>
                            <a:rPr lang="pt-BR" b="0" i="1" smtClean="0">
                              <a:latin typeface="Cambria Math" panose="02040503050406030204" pitchFamily="18" charset="0"/>
                            </a:rPr>
                            <m:t>𝜙</m:t>
                          </m:r>
                        </m:e>
                      </m:nary>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sup>
                        <m:e>
                          <m:r>
                            <a:rPr lang="pt-BR" b="0" i="1" smtClean="0">
                              <a:latin typeface="Cambria Math" panose="02040503050406030204" pitchFamily="18" charset="0"/>
                            </a:rPr>
                            <m:t>𝑟</m:t>
                          </m:r>
                          <m:r>
                            <a:rPr lang="pt-BR" b="0" i="1" smtClean="0">
                              <a:latin typeface="Cambria Math" panose="02040503050406030204" pitchFamily="18" charset="0"/>
                            </a:rPr>
                            <m:t>²</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sin</m:t>
                              </m:r>
                            </m:fName>
                            <m:e>
                              <m:r>
                                <a:rPr lang="pt-BR" b="0" i="1" smtClean="0">
                                  <a:latin typeface="Cambria Math" panose="02040503050406030204" pitchFamily="18" charset="0"/>
                                </a:rPr>
                                <m:t>𝜃</m:t>
                              </m:r>
                            </m:e>
                          </m:func>
                          <m:r>
                            <a:rPr lang="pt-BR" b="0" i="1" smtClean="0">
                              <a:latin typeface="Cambria Math" panose="02040503050406030204" pitchFamily="18" charset="0"/>
                            </a:rPr>
                            <m:t>𝑑</m:t>
                          </m:r>
                          <m:r>
                            <a:rPr lang="pt-BR" b="0" i="1" smtClean="0">
                              <a:latin typeface="Cambria Math" panose="02040503050406030204" pitchFamily="18" charset="0"/>
                            </a:rPr>
                            <m:t>𝜃</m:t>
                          </m:r>
                        </m:e>
                      </m:nary>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func>
                            <m:funcPr>
                              <m:ctrlPr>
                                <a:rPr lang="pt-BR" b="0" i="1" smtClean="0">
                                  <a:latin typeface="Cambria Math" panose="02040503050406030204" pitchFamily="18" charset="0"/>
                                </a:rPr>
                              </m:ctrlPr>
                            </m:funcPr>
                            <m:fName>
                              <m:r>
                                <a:rPr lang="pt-BR" b="0" i="1" smtClean="0">
                                  <a:latin typeface="Cambria Math" panose="02040503050406030204" pitchFamily="18" charset="0"/>
                                </a:rPr>
                                <m:t>−</m:t>
                              </m:r>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r>
                                <a:rPr lang="pt-BR" b="0" i="1" smtClean="0">
                                  <a:latin typeface="Cambria Math" panose="02040503050406030204" pitchFamily="18" charset="0"/>
                                </a:rPr>
                                <m:t>0</m:t>
                              </m:r>
                            </m:e>
                          </m:func>
                        </m:e>
                      </m:d>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i="1" smtClean="0">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b="0" i="1" smtClean="0">
                              <a:solidFill>
                                <a:schemeClr val="tx1"/>
                              </a:solidFill>
                              <a:latin typeface="Cambria Math" panose="02040503050406030204" pitchFamily="18" charset="0"/>
                            </a:rPr>
                          </m:ctrlPr>
                        </m:dPr>
                        <m:e>
                          <m:r>
                            <a:rPr lang="pt-BR" b="0" i="1" smtClean="0">
                              <a:solidFill>
                                <a:schemeClr val="tx1"/>
                              </a:solidFill>
                              <a:latin typeface="Cambria Math" panose="02040503050406030204" pitchFamily="18" charset="0"/>
                            </a:rPr>
                            <m:t>1−</m:t>
                          </m:r>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cos</m:t>
                              </m:r>
                            </m:fName>
                            <m:e>
                              <m:func>
                                <m:funcPr>
                                  <m:ctrlPr>
                                    <a:rPr lang="pt-BR" b="0" i="1" smtClean="0">
                                      <a:solidFill>
                                        <a:schemeClr val="tx1"/>
                                      </a:solidFill>
                                      <a:latin typeface="Cambria Math" panose="02040503050406030204" pitchFamily="18" charset="0"/>
                                    </a:rPr>
                                  </m:ctrlPr>
                                </m:funcPr>
                                <m:fName>
                                  <m:r>
                                    <m:rPr>
                                      <m:sty m:val="p"/>
                                    </m:rPr>
                                    <a:rPr lang="pt-BR" b="0" i="0" smtClean="0">
                                      <a:solidFill>
                                        <a:schemeClr val="tx1"/>
                                      </a:solidFill>
                                      <a:latin typeface="Cambria Math" panose="02040503050406030204" pitchFamily="18" charset="0"/>
                                    </a:rPr>
                                    <m:t>atan</m:t>
                                  </m:r>
                                </m:fName>
                                <m:e>
                                  <m:d>
                                    <m:dPr>
                                      <m:ctrlPr>
                                        <a:rPr lang="pt-BR" b="0" i="1" smtClean="0">
                                          <a:solidFill>
                                            <a:schemeClr val="tx1"/>
                                          </a:solidFill>
                                          <a:latin typeface="Cambria Math" panose="02040503050406030204" pitchFamily="18" charset="0"/>
                                        </a:rPr>
                                      </m:ctrlPr>
                                    </m:dPr>
                                    <m:e>
                                      <m:f>
                                        <m:fPr>
                                          <m:ctrlPr>
                                            <a:rPr lang="pt-BR" b="0" i="1" smtClean="0">
                                              <a:solidFill>
                                                <a:schemeClr val="tx1"/>
                                              </a:solidFill>
                                              <a:latin typeface="Cambria Math" panose="02040503050406030204" pitchFamily="18" charset="0"/>
                                            </a:rPr>
                                          </m:ctrlPr>
                                        </m:fPr>
                                        <m:num>
                                          <m:r>
                                            <a:rPr lang="pt-BR" b="0" i="1" smtClean="0">
                                              <a:solidFill>
                                                <a:schemeClr val="tx1"/>
                                              </a:solidFill>
                                              <a:latin typeface="Cambria Math" panose="02040503050406030204" pitchFamily="18" charset="0"/>
                                            </a:rPr>
                                            <m:t>2</m:t>
                                          </m:r>
                                        </m:num>
                                        <m:den>
                                          <m:r>
                                            <a:rPr lang="pt-BR" b="0" i="1" smtClean="0">
                                              <a:solidFill>
                                                <a:schemeClr val="tx1"/>
                                              </a:solidFill>
                                              <a:latin typeface="Cambria Math" panose="02040503050406030204" pitchFamily="18" charset="0"/>
                                            </a:rPr>
                                            <m:t>𝑄</m:t>
                                          </m:r>
                                        </m:den>
                                      </m:f>
                                    </m:e>
                                  </m:d>
                                </m:e>
                              </m:func>
                            </m:e>
                          </m:func>
                        </m:e>
                      </m:d>
                    </m:oMath>
                  </m:oMathPara>
                </a14:m>
                <a:endParaRPr lang="pt-BR" dirty="0"/>
              </a:p>
            </p:txBody>
          </p:sp>
        </mc:Choice>
        <mc:Fallback xmlns="">
          <p:sp>
            <p:nvSpPr>
              <p:cNvPr id="7" name="CaixaDeTexto 6">
                <a:extLst>
                  <a:ext uri="{FF2B5EF4-FFF2-40B4-BE49-F238E27FC236}">
                    <a16:creationId xmlns:a16="http://schemas.microsoft.com/office/drawing/2014/main" id="{57260251-C5F4-9E6B-821A-E12DBD434A73}"/>
                  </a:ext>
                </a:extLst>
              </p:cNvPr>
              <p:cNvSpPr txBox="1">
                <a:spLocks noRot="1" noChangeAspect="1" noMove="1" noResize="1" noEditPoints="1" noAdjustHandles="1" noChangeArrowheads="1" noChangeShapeType="1" noTextEdit="1"/>
              </p:cNvSpPr>
              <p:nvPr/>
            </p:nvSpPr>
            <p:spPr>
              <a:xfrm>
                <a:off x="76200" y="1062916"/>
                <a:ext cx="9144000" cy="736292"/>
              </a:xfrm>
              <a:prstGeom prst="rect">
                <a:avLst/>
              </a:prstGeom>
              <a:blipFill>
                <a:blip r:embed="rId2"/>
                <a:stretch>
                  <a:fillRect/>
                </a:stretch>
              </a:blipFill>
            </p:spPr>
            <p:txBody>
              <a:bodyPr/>
              <a:lstStyle/>
              <a:p>
                <a:r>
                  <a:rPr lang="pt-BR">
                    <a:noFill/>
                  </a:rPr>
                  <a:t> </a:t>
                </a:r>
              </a:p>
            </p:txBody>
          </p:sp>
        </mc:Fallback>
      </mc:AlternateContent>
      <p:sp>
        <p:nvSpPr>
          <p:cNvPr id="8" name="CaixaDeTexto 7">
            <a:extLst>
              <a:ext uri="{FF2B5EF4-FFF2-40B4-BE49-F238E27FC236}">
                <a16:creationId xmlns:a16="http://schemas.microsoft.com/office/drawing/2014/main" id="{AFCD8F8E-0741-A50D-6909-4AB8572A0AB2}"/>
              </a:ext>
            </a:extLst>
          </p:cNvPr>
          <p:cNvSpPr txBox="1"/>
          <p:nvPr/>
        </p:nvSpPr>
        <p:spPr>
          <a:xfrm>
            <a:off x="76200" y="619125"/>
            <a:ext cx="2791277" cy="369332"/>
          </a:xfrm>
          <a:prstGeom prst="rect">
            <a:avLst/>
          </a:prstGeom>
          <a:noFill/>
        </p:spPr>
        <p:txBody>
          <a:bodyPr wrap="none" rtlCol="0">
            <a:spAutoFit/>
          </a:bodyPr>
          <a:lstStyle/>
          <a:p>
            <a:r>
              <a:rPr lang="pt-BR" b="1" u="sng" dirty="0"/>
              <a:t>Áreas da esfera circunscrita</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9F283659-7E59-E577-595E-2CFCAAB5A006}"/>
                  </a:ext>
                </a:extLst>
              </p:cNvPr>
              <p:cNvSpPr txBox="1"/>
              <p:nvPr/>
            </p:nvSpPr>
            <p:spPr>
              <a:xfrm>
                <a:off x="-6096" y="1800394"/>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𝐹</m:t>
                              </m:r>
                            </m:sub>
                          </m:sSub>
                          <m:r>
                            <a:rPr lang="pt-BR" i="1">
                              <a:solidFill>
                                <a:schemeClr val="tx1"/>
                              </a:solidFill>
                              <a:latin typeface="Cambria Math" panose="02040503050406030204" pitchFamily="18" charset="0"/>
                            </a:rPr>
                            <m:t>=2</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9" name="CaixaDeTexto 8">
                <a:extLst>
                  <a:ext uri="{FF2B5EF4-FFF2-40B4-BE49-F238E27FC236}">
                    <a16:creationId xmlns:a16="http://schemas.microsoft.com/office/drawing/2014/main" id="{9F283659-7E59-E577-595E-2CFCAAB5A006}"/>
                  </a:ext>
                </a:extLst>
              </p:cNvPr>
              <p:cNvSpPr txBox="1">
                <a:spLocks noRot="1" noChangeAspect="1" noMove="1" noResize="1" noEditPoints="1" noAdjustHandles="1" noChangeArrowheads="1" noChangeShapeType="1" noTextEdit="1"/>
              </p:cNvSpPr>
              <p:nvPr/>
            </p:nvSpPr>
            <p:spPr>
              <a:xfrm>
                <a:off x="-6096" y="1800394"/>
                <a:ext cx="9144000" cy="930960"/>
              </a:xfrm>
              <a:prstGeom prst="rect">
                <a:avLst/>
              </a:prstGeom>
              <a:blipFill>
                <a:blip r:embed="rId3"/>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CF4874D6-1339-DBB0-B6B2-A150CE438E87}"/>
                  </a:ext>
                </a:extLst>
              </p:cNvPr>
              <p:cNvSpPr txBox="1"/>
              <p:nvPr/>
            </p:nvSpPr>
            <p:spPr>
              <a:xfrm>
                <a:off x="76200" y="3674124"/>
                <a:ext cx="9144000" cy="72032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𝐴</m:t>
                          </m:r>
                        </m:e>
                        <m:sub>
                          <m:r>
                            <a:rPr lang="pt-BR" b="0" i="1" smtClean="0">
                              <a:latin typeface="Cambria Math" panose="02040503050406030204" pitchFamily="18" charset="0"/>
                            </a:rPr>
                            <m:t>𝐿</m:t>
                          </m:r>
                        </m:sub>
                      </m:sSub>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r>
                        <a:rPr lang="pt-BR" b="0" i="1" smtClean="0">
                          <a:latin typeface="Cambria Math" panose="02040503050406030204" pitchFamily="18" charset="0"/>
                        </a:rPr>
                        <m:t>−2</m:t>
                      </m:r>
                      <m:d>
                        <m:dPr>
                          <m:ctrlPr>
                            <a:rPr lang="pt-BR" b="0" i="1" smtClean="0">
                              <a:latin typeface="Cambria Math" panose="02040503050406030204" pitchFamily="18" charset="0"/>
                            </a:rPr>
                          </m:ctrlPr>
                        </m:dPr>
                        <m:e>
                          <m:r>
                            <a:rPr lang="pt-BR" b="0" i="1" smtClean="0">
                              <a:latin typeface="Cambria Math" panose="02040503050406030204" pitchFamily="18" charset="0"/>
                            </a:rPr>
                            <m:t>2</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d>
                            <m:dPr>
                              <m:ctrlPr>
                                <a:rPr lang="pt-BR" b="0" i="1" smtClean="0">
                                  <a:latin typeface="Cambria Math" panose="02040503050406030204" pitchFamily="18" charset="0"/>
                                </a:rPr>
                              </m:ctrlPr>
                            </m:dPr>
                            <m:e>
                              <m:r>
                                <a:rPr lang="pt-BR" b="0" i="1" smtClean="0">
                                  <a:latin typeface="Cambria Math" panose="02040503050406030204" pitchFamily="18" charset="0"/>
                                </a:rPr>
                                <m:t>1−</m:t>
                              </m:r>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e>
                          </m:d>
                        </m:e>
                      </m:d>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𝑟</m:t>
                          </m:r>
                        </m:e>
                        <m:sup>
                          <m:r>
                            <a:rPr lang="pt-BR" b="0" i="1" smtClean="0">
                              <a:latin typeface="Cambria Math" panose="02040503050406030204" pitchFamily="18" charset="0"/>
                            </a:rPr>
                            <m:t>2</m:t>
                          </m:r>
                        </m:sup>
                      </m:sSup>
                      <m:func>
                        <m:funcPr>
                          <m:ctrlPr>
                            <a:rPr lang="pt-BR" b="0" i="1" smtClean="0">
                              <a:latin typeface="Cambria Math" panose="02040503050406030204" pitchFamily="18" charset="0"/>
                            </a:rPr>
                          </m:ctrlPr>
                        </m:funcPr>
                        <m:fName>
                          <m:r>
                            <m:rPr>
                              <m:sty m:val="p"/>
                            </m:rPr>
                            <a:rPr lang="pt-BR" b="0" i="0" smtClean="0">
                              <a:latin typeface="Cambria Math" panose="02040503050406030204" pitchFamily="18" charset="0"/>
                            </a:rPr>
                            <m:t>cos</m:t>
                          </m:r>
                        </m:fName>
                        <m:e>
                          <m:sSub>
                            <m:sSubPr>
                              <m:ctrlPr>
                                <a:rPr lang="pt-BR" b="0" i="1" smtClean="0">
                                  <a:latin typeface="Cambria Math" panose="02040503050406030204" pitchFamily="18" charset="0"/>
                                </a:rPr>
                              </m:ctrlPr>
                            </m:sSubPr>
                            <m:e>
                              <m:r>
                                <a:rPr lang="pt-BR" b="0" i="1" smtClean="0">
                                  <a:latin typeface="Cambria Math" panose="02040503050406030204" pitchFamily="18" charset="0"/>
                                </a:rPr>
                                <m:t>𝜃</m:t>
                              </m:r>
                            </m:e>
                            <m:sub>
                              <m:r>
                                <a:rPr lang="pt-BR" b="0" i="1" smtClean="0">
                                  <a:latin typeface="Cambria Math" panose="02040503050406030204" pitchFamily="18" charset="0"/>
                                </a:rPr>
                                <m:t>𝐿</m:t>
                              </m:r>
                            </m:sub>
                          </m:sSub>
                        </m:e>
                      </m:func>
                      <m:r>
                        <a:rPr lang="pt-BR" i="1">
                          <a:latin typeface="Cambria Math" panose="02040503050406030204" pitchFamily="18" charset="0"/>
                        </a:rPr>
                        <m:t>=</m:t>
                      </m:r>
                      <m:r>
                        <a:rPr lang="pt-BR" b="0" i="1" smtClean="0">
                          <a:latin typeface="Cambria Math" panose="02040503050406030204" pitchFamily="18" charset="0"/>
                        </a:rPr>
                        <m:t>4</m:t>
                      </m:r>
                      <m:r>
                        <a:rPr lang="pt-BR" b="0" i="1" smtClean="0">
                          <a:latin typeface="Cambria Math" panose="02040503050406030204" pitchFamily="18" charset="0"/>
                        </a:rPr>
                        <m:t>𝜋</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
                        <m:dPr>
                          <m:ctrlPr>
                            <a:rPr lang="pt-BR" i="1">
                              <a:latin typeface="Cambria Math" panose="02040503050406030204" pitchFamily="18" charset="0"/>
                            </a:rPr>
                          </m:ctrlPr>
                        </m:dPr>
                        <m:e>
                          <m:r>
                            <a:rPr lang="pt-BR" i="1">
                              <a:latin typeface="Cambria Math" panose="02040503050406030204" pitchFamily="18" charset="0"/>
                            </a:rPr>
                            <m:t>1+</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𝑄</m:t>
                                  </m:r>
                                </m:e>
                                <m:sup>
                                  <m:r>
                                    <a:rPr lang="pt-BR" i="1">
                                      <a:latin typeface="Cambria Math" panose="02040503050406030204" pitchFamily="18" charset="0"/>
                                    </a:rPr>
                                    <m:t>2</m:t>
                                  </m:r>
                                </m:sup>
                              </m:sSup>
                            </m:num>
                            <m:den>
                              <m:r>
                                <a:rPr lang="pt-BR" i="1">
                                  <a:latin typeface="Cambria Math" panose="02040503050406030204" pitchFamily="18" charset="0"/>
                                </a:rPr>
                                <m:t>4</m:t>
                              </m:r>
                            </m:den>
                          </m:f>
                        </m:e>
                      </m:d>
                      <m:d>
                        <m:dPr>
                          <m:ctrlPr>
                            <a:rPr lang="pt-BR" b="0" i="1" smtClean="0">
                              <a:latin typeface="Cambria Math" panose="02040503050406030204" pitchFamily="18" charset="0"/>
                            </a:rPr>
                          </m:ctrlPr>
                        </m:dPr>
                        <m:e>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func>
                                <m:funcPr>
                                  <m:ctrlPr>
                                    <a:rPr lang="pt-BR" i="1">
                                      <a:latin typeface="Cambria Math" panose="02040503050406030204" pitchFamily="18" charset="0"/>
                                    </a:rPr>
                                  </m:ctrlPr>
                                </m:funcPr>
                                <m:fName>
                                  <m:r>
                                    <m:rPr>
                                      <m:sty m:val="p"/>
                                    </m:rPr>
                                    <a:rPr lang="pt-BR">
                                      <a:latin typeface="Cambria Math" panose="02040503050406030204" pitchFamily="18" charset="0"/>
                                    </a:rPr>
                                    <m:t>atan</m:t>
                                  </m:r>
                                </m:fName>
                                <m:e>
                                  <m:d>
                                    <m:dPr>
                                      <m:ctrlPr>
                                        <a:rPr lang="pt-BR" i="1">
                                          <a:latin typeface="Cambria Math" panose="02040503050406030204" pitchFamily="18" charset="0"/>
                                        </a:rPr>
                                      </m:ctrlPr>
                                    </m:dPr>
                                    <m:e>
                                      <m:f>
                                        <m:fPr>
                                          <m:ctrlPr>
                                            <a:rPr lang="pt-BR" i="1">
                                              <a:latin typeface="Cambria Math" panose="02040503050406030204" pitchFamily="18" charset="0"/>
                                            </a:rPr>
                                          </m:ctrlPr>
                                        </m:fPr>
                                        <m:num>
                                          <m:r>
                                            <a:rPr lang="pt-BR" i="1">
                                              <a:latin typeface="Cambria Math" panose="02040503050406030204" pitchFamily="18" charset="0"/>
                                            </a:rPr>
                                            <m:t>2</m:t>
                                          </m:r>
                                        </m:num>
                                        <m:den>
                                          <m:r>
                                            <a:rPr lang="pt-BR" i="1">
                                              <a:latin typeface="Cambria Math" panose="02040503050406030204" pitchFamily="18" charset="0"/>
                                            </a:rPr>
                                            <m:t>𝑄</m:t>
                                          </m:r>
                                        </m:den>
                                      </m:f>
                                    </m:e>
                                  </m:d>
                                </m:e>
                              </m:func>
                            </m:e>
                          </m:func>
                        </m:e>
                      </m:d>
                    </m:oMath>
                  </m:oMathPara>
                </a14:m>
                <a:endParaRPr lang="pt-BR" dirty="0"/>
              </a:p>
            </p:txBody>
          </p:sp>
        </mc:Choice>
        <mc:Fallback xmlns="">
          <p:sp>
            <p:nvSpPr>
              <p:cNvPr id="10" name="CaixaDeTexto 9">
                <a:extLst>
                  <a:ext uri="{FF2B5EF4-FFF2-40B4-BE49-F238E27FC236}">
                    <a16:creationId xmlns:a16="http://schemas.microsoft.com/office/drawing/2014/main" id="{CF4874D6-1339-DBB0-B6B2-A150CE438E87}"/>
                  </a:ext>
                </a:extLst>
              </p:cNvPr>
              <p:cNvSpPr txBox="1">
                <a:spLocks noRot="1" noChangeAspect="1" noMove="1" noResize="1" noEditPoints="1" noAdjustHandles="1" noChangeArrowheads="1" noChangeShapeType="1" noTextEdit="1"/>
              </p:cNvSpPr>
              <p:nvPr/>
            </p:nvSpPr>
            <p:spPr>
              <a:xfrm>
                <a:off x="76200" y="3674124"/>
                <a:ext cx="9144000" cy="720325"/>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1" name="CaixaDeTexto 10">
                <a:extLst>
                  <a:ext uri="{FF2B5EF4-FFF2-40B4-BE49-F238E27FC236}">
                    <a16:creationId xmlns:a16="http://schemas.microsoft.com/office/drawing/2014/main" id="{F2205D7D-04D3-4296-3EAB-B043C3B4E33F}"/>
                  </a:ext>
                </a:extLst>
              </p:cNvPr>
              <p:cNvSpPr txBox="1"/>
              <p:nvPr/>
            </p:nvSpPr>
            <p:spPr>
              <a:xfrm>
                <a:off x="12192" y="4394449"/>
                <a:ext cx="9144000" cy="93096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borderBox>
                        <m:borderBoxPr>
                          <m:ctrlPr>
                            <a:rPr lang="pt-BR" i="1" smtClean="0">
                              <a:solidFill>
                                <a:srgbClr val="C00000"/>
                              </a:solidFill>
                              <a:latin typeface="Cambria Math" panose="02040503050406030204" pitchFamily="18" charset="0"/>
                            </a:rPr>
                          </m:ctrlPr>
                        </m:borderBoxPr>
                        <m:e>
                          <m:sSub>
                            <m:sSubPr>
                              <m:ctrlPr>
                                <a:rPr lang="pt-BR" i="1" smtClean="0">
                                  <a:solidFill>
                                    <a:schemeClr val="tx1"/>
                                  </a:solidFill>
                                  <a:latin typeface="Cambria Math" panose="02040503050406030204" pitchFamily="18" charset="0"/>
                                </a:rPr>
                              </m:ctrlPr>
                            </m:sSubPr>
                            <m:e>
                              <m:r>
                                <a:rPr lang="pt-BR" i="1">
                                  <a:solidFill>
                                    <a:schemeClr val="tx1"/>
                                  </a:solidFill>
                                  <a:latin typeface="Cambria Math" panose="02040503050406030204" pitchFamily="18" charset="0"/>
                                </a:rPr>
                                <m:t>𝐴</m:t>
                              </m:r>
                            </m:e>
                            <m:sub>
                              <m:r>
                                <a:rPr lang="pt-BR" i="1">
                                  <a:solidFill>
                                    <a:schemeClr val="tx1"/>
                                  </a:solidFill>
                                  <a:latin typeface="Cambria Math" panose="02040503050406030204" pitchFamily="18" charset="0"/>
                                </a:rPr>
                                <m:t>𝐿</m:t>
                              </m:r>
                            </m:sub>
                          </m:sSub>
                          <m:r>
                            <a:rPr lang="pt-BR" i="1">
                              <a:solidFill>
                                <a:schemeClr val="tx1"/>
                              </a:solidFill>
                              <a:latin typeface="Cambria Math" panose="02040503050406030204" pitchFamily="18" charset="0"/>
                            </a:rPr>
                            <m:t>=4</m:t>
                          </m:r>
                          <m:r>
                            <a:rPr lang="pt-BR" i="1">
                              <a:solidFill>
                                <a:schemeClr val="tx1"/>
                              </a:solidFill>
                              <a:latin typeface="Cambria Math" panose="02040503050406030204" pitchFamily="18" charset="0"/>
                            </a:rPr>
                            <m:t>𝜋</m:t>
                          </m:r>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𝑅</m:t>
                              </m:r>
                            </m:e>
                            <m:sup>
                              <m:r>
                                <a:rPr lang="pt-BR" i="1">
                                  <a:solidFill>
                                    <a:schemeClr val="tx1"/>
                                  </a:solidFill>
                                  <a:latin typeface="Cambria Math" panose="02040503050406030204" pitchFamily="18" charset="0"/>
                                </a:rPr>
                                <m:t>2</m:t>
                              </m:r>
                            </m:sup>
                          </m:sSup>
                          <m:d>
                            <m:dPr>
                              <m:ctrlPr>
                                <a:rPr lang="pt-BR" i="1">
                                  <a:solidFill>
                                    <a:schemeClr val="tx1"/>
                                  </a:solidFill>
                                  <a:latin typeface="Cambria Math" panose="02040503050406030204" pitchFamily="18" charset="0"/>
                                </a:rPr>
                              </m:ctrlPr>
                            </m:dPr>
                            <m:e>
                              <m:r>
                                <a:rPr lang="pt-BR" i="1">
                                  <a:solidFill>
                                    <a:schemeClr val="tx1"/>
                                  </a:solidFill>
                                  <a:latin typeface="Cambria Math" panose="02040503050406030204" pitchFamily="18" charset="0"/>
                                </a:rPr>
                                <m:t>1+</m:t>
                              </m:r>
                              <m:f>
                                <m:fPr>
                                  <m:ctrlPr>
                                    <a:rPr lang="pt-BR" i="1">
                                      <a:solidFill>
                                        <a:schemeClr val="tx1"/>
                                      </a:solidFill>
                                      <a:latin typeface="Cambria Math" panose="02040503050406030204" pitchFamily="18" charset="0"/>
                                    </a:rPr>
                                  </m:ctrlPr>
                                </m:fPr>
                                <m:num>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num>
                                <m:den>
                                  <m:r>
                                    <a:rPr lang="pt-BR" i="1">
                                      <a:solidFill>
                                        <a:schemeClr val="tx1"/>
                                      </a:solidFill>
                                      <a:latin typeface="Cambria Math" panose="02040503050406030204" pitchFamily="18" charset="0"/>
                                    </a:rPr>
                                    <m:t>4</m:t>
                                  </m:r>
                                </m:den>
                              </m:f>
                            </m:e>
                          </m:d>
                          <m:d>
                            <m:dPr>
                              <m:ctrlPr>
                                <a:rPr lang="pt-BR" i="1">
                                  <a:solidFill>
                                    <a:schemeClr val="tx1"/>
                                  </a:solidFill>
                                  <a:latin typeface="Cambria Math" panose="02040503050406030204" pitchFamily="18" charset="0"/>
                                </a:rPr>
                              </m:ctrlPr>
                            </m:dPr>
                            <m:e>
                              <m:f>
                                <m:fPr>
                                  <m:ctrlPr>
                                    <a:rPr lang="pt-BR" i="1">
                                      <a:solidFill>
                                        <a:schemeClr val="tx1"/>
                                      </a:solidFill>
                                      <a:latin typeface="Cambria Math" panose="02040503050406030204" pitchFamily="18" charset="0"/>
                                    </a:rPr>
                                  </m:ctrlPr>
                                </m:fPr>
                                <m:num>
                                  <m:r>
                                    <a:rPr lang="pt-BR" i="1">
                                      <a:solidFill>
                                        <a:schemeClr val="tx1"/>
                                      </a:solidFill>
                                      <a:latin typeface="Cambria Math" panose="02040503050406030204" pitchFamily="18" charset="0"/>
                                    </a:rPr>
                                    <m:t>𝑄</m:t>
                                  </m:r>
                                </m:num>
                                <m:den>
                                  <m:rad>
                                    <m:radPr>
                                      <m:degHide m:val="on"/>
                                      <m:ctrlPr>
                                        <a:rPr lang="pt-BR" i="1">
                                          <a:solidFill>
                                            <a:schemeClr val="tx1"/>
                                          </a:solidFill>
                                          <a:latin typeface="Cambria Math" panose="02040503050406030204" pitchFamily="18" charset="0"/>
                                        </a:rPr>
                                      </m:ctrlPr>
                                    </m:radPr>
                                    <m:deg/>
                                    <m:e>
                                      <m:sSup>
                                        <m:sSupPr>
                                          <m:ctrlPr>
                                            <a:rPr lang="pt-BR" i="1">
                                              <a:solidFill>
                                                <a:schemeClr val="tx1"/>
                                              </a:solidFill>
                                              <a:latin typeface="Cambria Math" panose="02040503050406030204" pitchFamily="18" charset="0"/>
                                            </a:rPr>
                                          </m:ctrlPr>
                                        </m:sSupPr>
                                        <m:e>
                                          <m:r>
                                            <a:rPr lang="pt-BR" i="1">
                                              <a:solidFill>
                                                <a:schemeClr val="tx1"/>
                                              </a:solidFill>
                                              <a:latin typeface="Cambria Math" panose="02040503050406030204" pitchFamily="18" charset="0"/>
                                            </a:rPr>
                                            <m:t>𝑄</m:t>
                                          </m:r>
                                        </m:e>
                                        <m:sup>
                                          <m:r>
                                            <a:rPr lang="pt-BR" i="1">
                                              <a:solidFill>
                                                <a:schemeClr val="tx1"/>
                                              </a:solidFill>
                                              <a:latin typeface="Cambria Math" panose="02040503050406030204" pitchFamily="18" charset="0"/>
                                            </a:rPr>
                                            <m:t>2</m:t>
                                          </m:r>
                                        </m:sup>
                                      </m:sSup>
                                      <m:r>
                                        <a:rPr lang="pt-BR" i="1">
                                          <a:solidFill>
                                            <a:schemeClr val="tx1"/>
                                          </a:solidFill>
                                          <a:latin typeface="Cambria Math" panose="02040503050406030204" pitchFamily="18" charset="0"/>
                                        </a:rPr>
                                        <m:t>+4</m:t>
                                      </m:r>
                                    </m:e>
                                  </m:rad>
                                </m:den>
                              </m:f>
                            </m:e>
                          </m:d>
                        </m:e>
                      </m:borderBox>
                    </m:oMath>
                  </m:oMathPara>
                </a14:m>
                <a:endParaRPr lang="pt-BR" dirty="0">
                  <a:solidFill>
                    <a:srgbClr val="C00000"/>
                  </a:solidFill>
                </a:endParaRPr>
              </a:p>
            </p:txBody>
          </p:sp>
        </mc:Choice>
        <mc:Fallback xmlns="">
          <p:sp>
            <p:nvSpPr>
              <p:cNvPr id="11" name="CaixaDeTexto 10">
                <a:extLst>
                  <a:ext uri="{FF2B5EF4-FFF2-40B4-BE49-F238E27FC236}">
                    <a16:creationId xmlns:a16="http://schemas.microsoft.com/office/drawing/2014/main" id="{F2205D7D-04D3-4296-3EAB-B043C3B4E33F}"/>
                  </a:ext>
                </a:extLst>
              </p:cNvPr>
              <p:cNvSpPr txBox="1">
                <a:spLocks noRot="1" noChangeAspect="1" noMove="1" noResize="1" noEditPoints="1" noAdjustHandles="1" noChangeArrowheads="1" noChangeShapeType="1" noTextEdit="1"/>
              </p:cNvSpPr>
              <p:nvPr/>
            </p:nvSpPr>
            <p:spPr>
              <a:xfrm>
                <a:off x="12192" y="4394449"/>
                <a:ext cx="9144000" cy="93096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E4ACDEEA-80F1-8905-790F-AFAC9F4849B0}"/>
                  </a:ext>
                </a:extLst>
              </p:cNvPr>
              <p:cNvSpPr txBox="1"/>
              <p:nvPr/>
            </p:nvSpPr>
            <p:spPr>
              <a:xfrm>
                <a:off x="7216751" y="1819645"/>
                <a:ext cx="1846211" cy="5405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sz="1400" i="1" smtClean="0">
                              <a:solidFill>
                                <a:srgbClr val="0070C0"/>
                              </a:solidFill>
                              <a:latin typeface="Cambria Math" panose="02040503050406030204" pitchFamily="18" charset="0"/>
                            </a:rPr>
                          </m:ctrlPr>
                        </m:borderBoxPr>
                        <m:e>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cos</m:t>
                              </m:r>
                            </m:fName>
                            <m:e>
                              <m:r>
                                <a:rPr lang="pt-BR" sz="1400" i="1">
                                  <a:solidFill>
                                    <a:srgbClr val="0070C0"/>
                                  </a:solidFill>
                                  <a:latin typeface="Cambria Math" panose="02040503050406030204" pitchFamily="18" charset="0"/>
                                </a:rPr>
                                <m:t>(</m:t>
                              </m:r>
                              <m:func>
                                <m:funcPr>
                                  <m:ctrlPr>
                                    <a:rPr lang="pt-BR" sz="1400" i="1">
                                      <a:solidFill>
                                        <a:srgbClr val="0070C0"/>
                                      </a:solidFill>
                                      <a:latin typeface="Cambria Math" panose="02040503050406030204" pitchFamily="18" charset="0"/>
                                    </a:rPr>
                                  </m:ctrlPr>
                                </m:funcPr>
                                <m:fName>
                                  <m:r>
                                    <m:rPr>
                                      <m:sty m:val="p"/>
                                    </m:rPr>
                                    <a:rPr lang="pt-BR" sz="1400">
                                      <a:solidFill>
                                        <a:srgbClr val="0070C0"/>
                                      </a:solidFill>
                                      <a:latin typeface="Cambria Math" panose="02040503050406030204" pitchFamily="18" charset="0"/>
                                    </a:rPr>
                                    <m:t>atan</m:t>
                                  </m:r>
                                </m:fName>
                                <m:e>
                                  <m:r>
                                    <a:rPr lang="pt-BR" sz="1400" i="1">
                                      <a:solidFill>
                                        <a:srgbClr val="0070C0"/>
                                      </a:solidFill>
                                      <a:latin typeface="Cambria Math" panose="02040503050406030204" pitchFamily="18" charset="0"/>
                                    </a:rPr>
                                    <m:t>𝑥</m:t>
                                  </m:r>
                                </m:e>
                              </m:func>
                              <m:r>
                                <a:rPr lang="pt-BR" sz="1400" i="1">
                                  <a:solidFill>
                                    <a:srgbClr val="0070C0"/>
                                  </a:solidFill>
                                  <a:latin typeface="Cambria Math" panose="02040503050406030204" pitchFamily="18" charset="0"/>
                                </a:rPr>
                                <m:t>)</m:t>
                              </m:r>
                            </m:e>
                          </m:func>
                          <m:r>
                            <a:rPr lang="pt-BR" sz="1400" i="1">
                              <a:solidFill>
                                <a:srgbClr val="0070C0"/>
                              </a:solidFill>
                              <a:latin typeface="Cambria Math" panose="02040503050406030204" pitchFamily="18" charset="0"/>
                            </a:rPr>
                            <m:t>=</m:t>
                          </m:r>
                          <m:f>
                            <m:fPr>
                              <m:ctrlPr>
                                <a:rPr lang="pt-BR" sz="1400" i="1">
                                  <a:solidFill>
                                    <a:srgbClr val="0070C0"/>
                                  </a:solidFill>
                                  <a:latin typeface="Cambria Math" panose="02040503050406030204" pitchFamily="18" charset="0"/>
                                </a:rPr>
                              </m:ctrlPr>
                            </m:fPr>
                            <m:num>
                              <m:r>
                                <a:rPr lang="pt-BR" sz="1400" i="1">
                                  <a:solidFill>
                                    <a:srgbClr val="0070C0"/>
                                  </a:solidFill>
                                  <a:latin typeface="Cambria Math" panose="02040503050406030204" pitchFamily="18" charset="0"/>
                                </a:rPr>
                                <m:t>1</m:t>
                              </m:r>
                            </m:num>
                            <m:den>
                              <m:rad>
                                <m:radPr>
                                  <m:degHide m:val="on"/>
                                  <m:ctrlPr>
                                    <a:rPr lang="pt-BR" sz="1400" i="1">
                                      <a:solidFill>
                                        <a:srgbClr val="0070C0"/>
                                      </a:solidFill>
                                      <a:latin typeface="Cambria Math" panose="02040503050406030204" pitchFamily="18" charset="0"/>
                                    </a:rPr>
                                  </m:ctrlPr>
                                </m:radPr>
                                <m:deg/>
                                <m:e>
                                  <m:r>
                                    <a:rPr lang="pt-BR" sz="1400" i="1">
                                      <a:solidFill>
                                        <a:srgbClr val="0070C0"/>
                                      </a:solidFill>
                                      <a:latin typeface="Cambria Math" panose="02040503050406030204" pitchFamily="18" charset="0"/>
                                    </a:rPr>
                                    <m:t>1+</m:t>
                                  </m:r>
                                  <m:sSup>
                                    <m:sSupPr>
                                      <m:ctrlPr>
                                        <a:rPr lang="pt-BR" sz="1400" i="1">
                                          <a:solidFill>
                                            <a:srgbClr val="0070C0"/>
                                          </a:solidFill>
                                          <a:latin typeface="Cambria Math" panose="02040503050406030204" pitchFamily="18" charset="0"/>
                                        </a:rPr>
                                      </m:ctrlPr>
                                    </m:sSupPr>
                                    <m:e>
                                      <m:r>
                                        <a:rPr lang="pt-BR" sz="1400" i="1">
                                          <a:solidFill>
                                            <a:srgbClr val="0070C0"/>
                                          </a:solidFill>
                                          <a:latin typeface="Cambria Math" panose="02040503050406030204" pitchFamily="18" charset="0"/>
                                        </a:rPr>
                                        <m:t>𝑥</m:t>
                                      </m:r>
                                    </m:e>
                                    <m:sup>
                                      <m:r>
                                        <a:rPr lang="pt-BR" sz="1400" i="1">
                                          <a:solidFill>
                                            <a:srgbClr val="0070C0"/>
                                          </a:solidFill>
                                          <a:latin typeface="Cambria Math" panose="02040503050406030204" pitchFamily="18" charset="0"/>
                                        </a:rPr>
                                        <m:t>2</m:t>
                                      </m:r>
                                    </m:sup>
                                  </m:sSup>
                                </m:e>
                              </m:rad>
                            </m:den>
                          </m:f>
                        </m:e>
                      </m:borderBox>
                    </m:oMath>
                  </m:oMathPara>
                </a14:m>
                <a:endParaRPr lang="pt-BR" sz="1400" dirty="0">
                  <a:solidFill>
                    <a:srgbClr val="0070C0"/>
                  </a:solidFill>
                </a:endParaRPr>
              </a:p>
            </p:txBody>
          </p:sp>
        </mc:Choice>
        <mc:Fallback xmlns="">
          <p:sp>
            <p:nvSpPr>
              <p:cNvPr id="12" name="CaixaDeTexto 11">
                <a:extLst>
                  <a:ext uri="{FF2B5EF4-FFF2-40B4-BE49-F238E27FC236}">
                    <a16:creationId xmlns:a16="http://schemas.microsoft.com/office/drawing/2014/main" id="{E4ACDEEA-80F1-8905-790F-AFAC9F4849B0}"/>
                  </a:ext>
                </a:extLst>
              </p:cNvPr>
              <p:cNvSpPr txBox="1">
                <a:spLocks noRot="1" noChangeAspect="1" noMove="1" noResize="1" noEditPoints="1" noAdjustHandles="1" noChangeArrowheads="1" noChangeShapeType="1" noTextEdit="1"/>
              </p:cNvSpPr>
              <p:nvPr/>
            </p:nvSpPr>
            <p:spPr>
              <a:xfrm>
                <a:off x="7216751" y="1819645"/>
                <a:ext cx="1846211" cy="540533"/>
              </a:xfrm>
              <a:prstGeom prst="rect">
                <a:avLst/>
              </a:prstGeom>
              <a:blipFill>
                <a:blip r:embed="rId6"/>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4009731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15C77B8-3F24-E9D9-9DA2-BECE5709BC71}"/>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43</a:t>
            </a:fld>
            <a:endParaRPr lang="pt-B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4244D63C-1FC3-BD97-4150-BBAA09E098BF}"/>
                  </a:ext>
                </a:extLst>
              </p:cNvPr>
              <p:cNvSpPr txBox="1"/>
              <p:nvPr/>
            </p:nvSpPr>
            <p:spPr>
              <a:xfrm>
                <a:off x="76200" y="1157517"/>
                <a:ext cx="3447354" cy="6887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4" name="CaixaDeTexto 3">
                <a:extLst>
                  <a:ext uri="{FF2B5EF4-FFF2-40B4-BE49-F238E27FC236}">
                    <a16:creationId xmlns:a16="http://schemas.microsoft.com/office/drawing/2014/main" id="{4244D63C-1FC3-BD97-4150-BBAA09E098BF}"/>
                  </a:ext>
                </a:extLst>
              </p:cNvPr>
              <p:cNvSpPr txBox="1">
                <a:spLocks noRot="1" noChangeAspect="1" noMove="1" noResize="1" noEditPoints="1" noAdjustHandles="1" noChangeArrowheads="1" noChangeShapeType="1" noTextEdit="1"/>
              </p:cNvSpPr>
              <p:nvPr/>
            </p:nvSpPr>
            <p:spPr>
              <a:xfrm>
                <a:off x="76200" y="1157517"/>
                <a:ext cx="3447354" cy="688778"/>
              </a:xfrm>
              <a:prstGeom prst="rect">
                <a:avLst/>
              </a:prstGeom>
              <a:blipFill>
                <a:blip r:embed="rId2"/>
                <a:stretch>
                  <a:fillRect/>
                </a:stretch>
              </a:blipFill>
            </p:spPr>
            <p:txBody>
              <a:bodyPr/>
              <a:lstStyle/>
              <a:p>
                <a:r>
                  <a:rPr lang="pt-BR">
                    <a:noFill/>
                  </a:rPr>
                  <a:t> </a:t>
                </a:r>
              </a:p>
            </p:txBody>
          </p:sp>
        </mc:Fallback>
      </mc:AlternateContent>
      <p:sp>
        <p:nvSpPr>
          <p:cNvPr id="6" name="Chave Direita 5">
            <a:extLst>
              <a:ext uri="{FF2B5EF4-FFF2-40B4-BE49-F238E27FC236}">
                <a16:creationId xmlns:a16="http://schemas.microsoft.com/office/drawing/2014/main" id="{8B76346D-873F-32A5-97E4-54F2B89C332A}"/>
              </a:ext>
            </a:extLst>
          </p:cNvPr>
          <p:cNvSpPr/>
          <p:nvPr/>
        </p:nvSpPr>
        <p:spPr>
          <a:xfrm rot="5400000">
            <a:off x="1073723" y="1340386"/>
            <a:ext cx="236501" cy="1248319"/>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7" name="CaixaDeTexto 6">
            <a:extLst>
              <a:ext uri="{FF2B5EF4-FFF2-40B4-BE49-F238E27FC236}">
                <a16:creationId xmlns:a16="http://schemas.microsoft.com/office/drawing/2014/main" id="{9F4A3F04-CF55-A735-4F72-1119E0ADAACC}"/>
              </a:ext>
            </a:extLst>
          </p:cNvPr>
          <p:cNvSpPr txBox="1"/>
          <p:nvPr/>
        </p:nvSpPr>
        <p:spPr>
          <a:xfrm>
            <a:off x="825252" y="2063127"/>
            <a:ext cx="732328" cy="409945"/>
          </a:xfrm>
          <a:prstGeom prst="rect">
            <a:avLst/>
          </a:prstGeom>
          <a:noFill/>
        </p:spPr>
        <p:txBody>
          <a:bodyPr wrap="square" rtlCol="0">
            <a:spAutoFit/>
          </a:bodyPr>
          <a:lstStyle/>
          <a:p>
            <a:pPr algn="ctr"/>
            <a:r>
              <a:rPr lang="pt-BR" sz="2000" b="1" dirty="0"/>
              <a:t>(1)</a:t>
            </a:r>
            <a:endParaRPr lang="pt-BR" dirty="0"/>
          </a:p>
        </p:txBody>
      </p:sp>
      <p:sp>
        <p:nvSpPr>
          <p:cNvPr id="8" name="Chave Direita 7">
            <a:extLst>
              <a:ext uri="{FF2B5EF4-FFF2-40B4-BE49-F238E27FC236}">
                <a16:creationId xmlns:a16="http://schemas.microsoft.com/office/drawing/2014/main" id="{952198E3-A42A-5B18-BD6A-51B249889543}"/>
              </a:ext>
            </a:extLst>
          </p:cNvPr>
          <p:cNvSpPr/>
          <p:nvPr/>
        </p:nvSpPr>
        <p:spPr>
          <a:xfrm rot="5400000">
            <a:off x="2635356" y="1194601"/>
            <a:ext cx="236501" cy="1539893"/>
          </a:xfrm>
          <a:prstGeom prst="rightBrace">
            <a:avLst>
              <a:gd name="adj1" fmla="val 29088"/>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solidFill>
                <a:srgbClr val="00B050"/>
              </a:solidFill>
            </a:endParaRPr>
          </a:p>
        </p:txBody>
      </p:sp>
      <p:sp>
        <p:nvSpPr>
          <p:cNvPr id="9" name="CaixaDeTexto 8">
            <a:extLst>
              <a:ext uri="{FF2B5EF4-FFF2-40B4-BE49-F238E27FC236}">
                <a16:creationId xmlns:a16="http://schemas.microsoft.com/office/drawing/2014/main" id="{D528B939-F1F5-6BED-F428-D4290279B3C9}"/>
              </a:ext>
            </a:extLst>
          </p:cNvPr>
          <p:cNvSpPr txBox="1"/>
          <p:nvPr/>
        </p:nvSpPr>
        <p:spPr>
          <a:xfrm>
            <a:off x="2514313" y="2063127"/>
            <a:ext cx="526340" cy="400110"/>
          </a:xfrm>
          <a:prstGeom prst="rect">
            <a:avLst/>
          </a:prstGeom>
          <a:noFill/>
        </p:spPr>
        <p:txBody>
          <a:bodyPr wrap="square" rtlCol="0">
            <a:spAutoFit/>
          </a:bodyPr>
          <a:lstStyle/>
          <a:p>
            <a:pPr algn="ctr"/>
            <a:r>
              <a:rPr lang="pt-BR" sz="2000" b="1" dirty="0"/>
              <a:t>(2)</a:t>
            </a:r>
            <a:endParaRPr lang="pt-BR" dirty="0"/>
          </a:p>
        </p:txBody>
      </p:sp>
      <p:sp>
        <p:nvSpPr>
          <p:cNvPr id="10" name="CaixaDeTexto 9">
            <a:extLst>
              <a:ext uri="{FF2B5EF4-FFF2-40B4-BE49-F238E27FC236}">
                <a16:creationId xmlns:a16="http://schemas.microsoft.com/office/drawing/2014/main" id="{FC4A6A22-E4E0-8D1C-6333-C826F69DC0E2}"/>
              </a:ext>
            </a:extLst>
          </p:cNvPr>
          <p:cNvSpPr txBox="1"/>
          <p:nvPr/>
        </p:nvSpPr>
        <p:spPr>
          <a:xfrm>
            <a:off x="-145686" y="2680391"/>
            <a:ext cx="732328" cy="409945"/>
          </a:xfrm>
          <a:prstGeom prst="rect">
            <a:avLst/>
          </a:prstGeom>
          <a:noFill/>
        </p:spPr>
        <p:txBody>
          <a:bodyPr wrap="square" rtlCol="0">
            <a:spAutoFit/>
          </a:bodyPr>
          <a:lstStyle/>
          <a:p>
            <a:pPr algn="ctr"/>
            <a:r>
              <a:rPr lang="pt-BR" sz="2000" b="1" dirty="0"/>
              <a:t>(1)</a:t>
            </a:r>
            <a:endParaRPr lang="pt-BR" dirty="0"/>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F7EF7F34-A68B-899A-E066-080F8FC3EBA2}"/>
                  </a:ext>
                </a:extLst>
              </p:cNvPr>
              <p:cNvSpPr txBox="1"/>
              <p:nvPr/>
            </p:nvSpPr>
            <p:spPr>
              <a:xfrm>
                <a:off x="418443" y="2521225"/>
                <a:ext cx="5579234" cy="73167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1" i="1" smtClean="0">
                          <a:latin typeface="Cambria Math" panose="02040503050406030204" pitchFamily="18" charset="0"/>
                        </a:rPr>
                        <m:t>𝑴𝒈𝒉</m:t>
                      </m:r>
                      <m:r>
                        <a:rPr lang="pt-BR" b="0" i="1" smtClean="0">
                          <a:latin typeface="Cambria Math" panose="02040503050406030204" pitchFamily="18" charset="0"/>
                        </a:rPr>
                        <m:t>⇒</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𝑣𝑒𝑟𝑡</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=2</m:t>
                      </m:r>
                      <m:r>
                        <a:rPr lang="pt-BR" b="0" i="1" smtClean="0">
                          <a:latin typeface="Cambria Math" panose="02040503050406030204" pitchFamily="18" charset="0"/>
                        </a:rPr>
                        <m:t>𝑔h</m:t>
                      </m:r>
                    </m:oMath>
                  </m:oMathPara>
                </a14:m>
                <a:endParaRPr lang="pt-BR" dirty="0"/>
              </a:p>
            </p:txBody>
          </p:sp>
        </mc:Choice>
        <mc:Fallback xmlns="">
          <p:sp>
            <p:nvSpPr>
              <p:cNvPr id="12" name="CaixaDeTexto 11">
                <a:extLst>
                  <a:ext uri="{FF2B5EF4-FFF2-40B4-BE49-F238E27FC236}">
                    <a16:creationId xmlns:a16="http://schemas.microsoft.com/office/drawing/2014/main" id="{F7EF7F34-A68B-899A-E066-080F8FC3EBA2}"/>
                  </a:ext>
                </a:extLst>
              </p:cNvPr>
              <p:cNvSpPr txBox="1">
                <a:spLocks noRot="1" noChangeAspect="1" noMove="1" noResize="1" noEditPoints="1" noAdjustHandles="1" noChangeArrowheads="1" noChangeShapeType="1" noTextEdit="1"/>
              </p:cNvSpPr>
              <p:nvPr/>
            </p:nvSpPr>
            <p:spPr>
              <a:xfrm>
                <a:off x="418443" y="2521225"/>
                <a:ext cx="5579234" cy="731675"/>
              </a:xfrm>
              <a:prstGeom prst="rect">
                <a:avLst/>
              </a:prstGeom>
              <a:blipFill>
                <a:blip r:embed="rId3"/>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5E36A4E4-AE57-C060-C276-8F07F751A03B}"/>
              </a:ext>
            </a:extLst>
          </p:cNvPr>
          <p:cNvSpPr txBox="1"/>
          <p:nvPr/>
        </p:nvSpPr>
        <p:spPr>
          <a:xfrm>
            <a:off x="-52524" y="3582456"/>
            <a:ext cx="526340" cy="400110"/>
          </a:xfrm>
          <a:prstGeom prst="rect">
            <a:avLst/>
          </a:prstGeom>
          <a:noFill/>
        </p:spPr>
        <p:txBody>
          <a:bodyPr wrap="square" rtlCol="0">
            <a:spAutoFit/>
          </a:bodyPr>
          <a:lstStyle/>
          <a:p>
            <a:pPr algn="ctr"/>
            <a:r>
              <a:rPr lang="pt-BR" sz="2000" b="1" dirty="0"/>
              <a:t>(2)</a:t>
            </a:r>
            <a:endParaRPr lang="pt-BR" dirty="0"/>
          </a:p>
        </p:txBody>
      </p:sp>
      <mc:AlternateContent xmlns:mc="http://schemas.openxmlformats.org/markup-compatibility/2006" xmlns:a14="http://schemas.microsoft.com/office/drawing/2010/main">
        <mc:Choice Requires="a14">
          <p:sp>
            <p:nvSpPr>
              <p:cNvPr id="15" name="CaixaDeTexto 14">
                <a:extLst>
                  <a:ext uri="{FF2B5EF4-FFF2-40B4-BE49-F238E27FC236}">
                    <a16:creationId xmlns:a16="http://schemas.microsoft.com/office/drawing/2014/main" id="{B7BD5CB5-DE89-CD3B-DB35-348D422EA32C}"/>
                  </a:ext>
                </a:extLst>
              </p:cNvPr>
              <p:cNvSpPr txBox="1"/>
              <p:nvPr/>
            </p:nvSpPr>
            <p:spPr>
              <a:xfrm>
                <a:off x="418443" y="3420969"/>
                <a:ext cx="4807974" cy="732573"/>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15" name="CaixaDeTexto 14">
                <a:extLst>
                  <a:ext uri="{FF2B5EF4-FFF2-40B4-BE49-F238E27FC236}">
                    <a16:creationId xmlns:a16="http://schemas.microsoft.com/office/drawing/2014/main" id="{B7BD5CB5-DE89-CD3B-DB35-348D422EA32C}"/>
                  </a:ext>
                </a:extLst>
              </p:cNvPr>
              <p:cNvSpPr txBox="1">
                <a:spLocks noRot="1" noChangeAspect="1" noMove="1" noResize="1" noEditPoints="1" noAdjustHandles="1" noChangeArrowheads="1" noChangeShapeType="1" noTextEdit="1"/>
              </p:cNvSpPr>
              <p:nvPr/>
            </p:nvSpPr>
            <p:spPr>
              <a:xfrm>
                <a:off x="418443" y="3420969"/>
                <a:ext cx="4807974" cy="732573"/>
              </a:xfrm>
              <a:prstGeom prst="rect">
                <a:avLst/>
              </a:prstGeom>
              <a:blipFill>
                <a:blip r:embed="rId4"/>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6" name="CaixaDeTexto 15">
                <a:extLst>
                  <a:ext uri="{FF2B5EF4-FFF2-40B4-BE49-F238E27FC236}">
                    <a16:creationId xmlns:a16="http://schemas.microsoft.com/office/drawing/2014/main" id="{BBA5A4C2-039F-F35E-5DD0-2FDEE83A88F1}"/>
                  </a:ext>
                </a:extLst>
              </p:cNvPr>
              <p:cNvSpPr txBox="1"/>
              <p:nvPr/>
            </p:nvSpPr>
            <p:spPr>
              <a:xfrm>
                <a:off x="68824" y="4144053"/>
                <a:ext cx="6685935" cy="9706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pt-BR" b="0" i="1" smtClean="0">
                          <a:latin typeface="Cambria Math" panose="02040503050406030204" pitchFamily="18" charset="0"/>
                        </a:rPr>
                        <m:t>h</m:t>
                      </m:r>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 </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num>
                        <m:den>
                          <m:r>
                            <a:rPr lang="pt-BR" b="0" i="1" smtClean="0">
                              <a:latin typeface="Cambria Math" panose="02040503050406030204" pitchFamily="18" charset="0"/>
                            </a:rPr>
                            <m:t>2</m:t>
                          </m:r>
                        </m:den>
                      </m:f>
                      <m:r>
                        <a:rPr lang="pt-BR" b="0" i="1" smtClean="0">
                          <a:latin typeface="Cambria Math" panose="02040503050406030204" pitchFamily="18" charset="0"/>
                        </a:rPr>
                        <m:t>⇒</m:t>
                      </m:r>
                      <m:r>
                        <a:rPr lang="pt-BR" b="0" i="1" smtClean="0">
                          <a:latin typeface="Cambria Math" panose="02040503050406030204" pitchFamily="18" charset="0"/>
                        </a:rPr>
                        <m:t>𝑡</m:t>
                      </m:r>
                      <m:r>
                        <a:rPr lang="pt-BR" b="0" i="1" smtClean="0">
                          <a:latin typeface="Cambria Math" panose="02040503050406030204" pitchFamily="18" charset="0"/>
                        </a:rPr>
                        <m:t>=</m:t>
                      </m:r>
                      <m:f>
                        <m:fPr>
                          <m:ctrlPr>
                            <a:rPr lang="pt-BR" b="0" i="1" smtClean="0">
                              <a:latin typeface="Cambria Math" panose="02040503050406030204" pitchFamily="18" charset="0"/>
                            </a:rPr>
                          </m:ctrlPr>
                        </m:fPr>
                        <m:num>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e>
                          </m:rad>
                          <m:r>
                            <a:rPr lang="pt-BR" b="0" i="1" smtClean="0">
                              <a:latin typeface="Cambria Math" panose="02040503050406030204" pitchFamily="18" charset="0"/>
                            </a:rPr>
                            <m:t>±</m:t>
                          </m:r>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2</m:t>
                              </m:r>
                              <m:r>
                                <a:rPr lang="pt-BR" b="0" i="1" smtClean="0">
                                  <a:latin typeface="Cambria Math" panose="02040503050406030204" pitchFamily="18" charset="0"/>
                                </a:rPr>
                                <m:t>𝑔h</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4</m:t>
                                  </m:r>
                                  <m:r>
                                    <a:rPr lang="pt-BR" b="0" i="1" smtClean="0">
                                      <a:latin typeface="Cambria Math" panose="02040503050406030204" pitchFamily="18" charset="0"/>
                                    </a:rPr>
                                    <m:t>𝑔h</m:t>
                                  </m:r>
                                </m:num>
                                <m:den>
                                  <m:r>
                                    <a:rPr lang="pt-BR" b="0" i="1" smtClean="0">
                                      <a:latin typeface="Cambria Math" panose="02040503050406030204" pitchFamily="18" charset="0"/>
                                    </a:rPr>
                                    <m:t>2</m:t>
                                  </m:r>
                                </m:den>
                              </m:f>
                            </m:e>
                          </m:rad>
                        </m:num>
                        <m:den>
                          <m:r>
                            <a:rPr lang="pt-BR" b="0" i="1" smtClean="0">
                              <a:latin typeface="Cambria Math" panose="02040503050406030204" pitchFamily="18" charset="0"/>
                            </a:rPr>
                            <m:t>𝑔</m:t>
                          </m:r>
                        </m:den>
                      </m:f>
                      <m:r>
                        <a:rPr lang="pt-BR" b="0" i="0" smtClean="0">
                          <a:latin typeface="Cambria Math" panose="02040503050406030204" pitchFamily="18" charset="0"/>
                        </a:rPr>
                        <m:t>⇒</m:t>
                      </m:r>
                      <m:r>
                        <m:rPr>
                          <m:sty m:val="p"/>
                        </m:rPr>
                        <a:rPr lang="pt-BR" b="0" i="0" smtClean="0">
                          <a:latin typeface="Cambria Math" panose="02040503050406030204" pitchFamily="18" charset="0"/>
                        </a:rPr>
                        <m:t>t</m:t>
                      </m:r>
                      <m:r>
                        <a:rPr lang="pt-BR" b="0" i="0" smtClean="0">
                          <a:latin typeface="Cambria Math" panose="02040503050406030204" pitchFamily="18" charset="0"/>
                        </a:rPr>
                        <m:t>=</m:t>
                      </m:r>
                      <m:rad>
                        <m:radPr>
                          <m:degHide m:val="on"/>
                          <m:ctrlPr>
                            <a:rPr lang="pt-BR" b="0" i="1" smtClean="0">
                              <a:latin typeface="Cambria Math" panose="02040503050406030204" pitchFamily="18" charset="0"/>
                            </a:rPr>
                          </m:ctrlPr>
                        </m:radPr>
                        <m:deg/>
                        <m:e>
                          <m:f>
                            <m:fPr>
                              <m:ctrlPr>
                                <a:rPr lang="pt-BR" b="0" i="1" smtClean="0">
                                  <a:latin typeface="Cambria Math" panose="02040503050406030204" pitchFamily="18" charset="0"/>
                                </a:rPr>
                              </m:ctrlPr>
                            </m:fPr>
                            <m:num>
                              <m:r>
                                <a:rPr lang="pt-BR" b="0" i="1" smtClean="0">
                                  <a:latin typeface="Cambria Math" panose="02040503050406030204" pitchFamily="18" charset="0"/>
                                </a:rPr>
                                <m:t>2</m:t>
                              </m:r>
                              <m:r>
                                <a:rPr lang="pt-BR" b="0" i="1" smtClean="0">
                                  <a:latin typeface="Cambria Math" panose="02040503050406030204" pitchFamily="18" charset="0"/>
                                </a:rPr>
                                <m:t>h</m:t>
                              </m:r>
                            </m:num>
                            <m:den>
                              <m:r>
                                <a:rPr lang="pt-BR" b="0" i="1" smtClean="0">
                                  <a:latin typeface="Cambria Math" panose="02040503050406030204" pitchFamily="18" charset="0"/>
                                </a:rPr>
                                <m:t>𝑔</m:t>
                              </m:r>
                            </m:den>
                          </m:f>
                        </m:e>
                      </m:rad>
                    </m:oMath>
                  </m:oMathPara>
                </a14:m>
                <a:endParaRPr lang="pt-BR" b="0" dirty="0"/>
              </a:p>
            </p:txBody>
          </p:sp>
        </mc:Choice>
        <mc:Fallback xmlns="">
          <p:sp>
            <p:nvSpPr>
              <p:cNvPr id="16" name="CaixaDeTexto 15">
                <a:extLst>
                  <a:ext uri="{FF2B5EF4-FFF2-40B4-BE49-F238E27FC236}">
                    <a16:creationId xmlns:a16="http://schemas.microsoft.com/office/drawing/2014/main" id="{BBA5A4C2-039F-F35E-5DD0-2FDEE83A88F1}"/>
                  </a:ext>
                </a:extLst>
              </p:cNvPr>
              <p:cNvSpPr txBox="1">
                <a:spLocks noRot="1" noChangeAspect="1" noMove="1" noResize="1" noEditPoints="1" noAdjustHandles="1" noChangeArrowheads="1" noChangeShapeType="1" noTextEdit="1"/>
              </p:cNvSpPr>
              <p:nvPr/>
            </p:nvSpPr>
            <p:spPr>
              <a:xfrm>
                <a:off x="68824" y="4144053"/>
                <a:ext cx="6685935" cy="970650"/>
              </a:xfrm>
              <a:prstGeom prst="rect">
                <a:avLst/>
              </a:prstGeom>
              <a:blipFill>
                <a:blip r:embed="rId5"/>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CA0699F5-C02D-D5DD-5AE7-4E80F1CB2E46}"/>
                  </a:ext>
                </a:extLst>
              </p:cNvPr>
              <p:cNvSpPr txBox="1"/>
              <p:nvPr/>
            </p:nvSpPr>
            <p:spPr>
              <a:xfrm>
                <a:off x="68824" y="5276190"/>
                <a:ext cx="9075176" cy="630750"/>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num>
                        <m:den>
                          <m:r>
                            <a:rPr lang="pt-BR" b="0" i="1" smtClean="0">
                              <a:latin typeface="Cambria Math" panose="02040503050406030204" pitchFamily="18" charset="0"/>
                            </a:rPr>
                            <m:t>4</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𝑡</m:t>
                              </m:r>
                            </m:e>
                            <m:sup>
                              <m:r>
                                <a:rPr lang="pt-BR" b="0" i="1" smtClean="0">
                                  <a:latin typeface="Cambria Math" panose="02040503050406030204" pitchFamily="18" charset="0"/>
                                </a:rPr>
                                <m:t>2</m:t>
                              </m:r>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𝑔</m:t>
                          </m:r>
                        </m:num>
                        <m:den>
                          <m:r>
                            <a:rPr lang="pt-BR" b="0" i="1" smtClean="0">
                              <a:latin typeface="Cambria Math" panose="02040503050406030204" pitchFamily="18" charset="0"/>
                            </a:rPr>
                            <m:t>8</m:t>
                          </m:r>
                          <m:r>
                            <a:rPr lang="pt-BR" b="0" i="1" smtClean="0">
                              <a:latin typeface="Cambria Math" panose="02040503050406030204" pitchFamily="18" charset="0"/>
                            </a:rPr>
                            <m:t>h</m:t>
                          </m:r>
                        </m:den>
                      </m:f>
                      <m:r>
                        <a:rPr lang="pt-BR" b="0" i="1" smtClean="0">
                          <a:latin typeface="Cambria Math" panose="02040503050406030204" pitchFamily="18" charset="0"/>
                        </a:rPr>
                        <m:t>∙</m:t>
                      </m:r>
                      <m:r>
                        <m:rPr>
                          <m:sty m:val="p"/>
                        </m:rPr>
                        <a:rPr lang="pt-BR" b="0" i="0" smtClean="0">
                          <a:latin typeface="Cambria Math" panose="02040503050406030204" pitchFamily="18" charset="0"/>
                        </a:rPr>
                        <m:t>Δ</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a:latin typeface="Cambria Math" panose="02040503050406030204" pitchFamily="18" charset="0"/>
                            </a:rPr>
                            <m:t>Δ</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h𝑜𝑟</m:t>
                              </m:r>
                            </m:sub>
                          </m:sSub>
                        </m:sup>
                        <m:e>
                          <m:sSub>
                            <m:sSubPr>
                              <m:ctrlPr>
                                <a:rPr lang="pt-BR" i="1">
                                  <a:latin typeface="Cambria Math" panose="02040503050406030204" pitchFamily="18" charset="0"/>
                                </a:rPr>
                              </m:ctrlPr>
                            </m:sSubPr>
                            <m:e>
                              <m:acc>
                                <m:accPr>
                                  <m:chr m:val="⃗"/>
                                  <m:ctrlPr>
                                    <a:rPr lang="pt-BR" i="1">
                                      <a:latin typeface="Cambria Math" panose="02040503050406030204" pitchFamily="18" charset="0"/>
                                    </a:rPr>
                                  </m:ctrlPr>
                                </m:accPr>
                                <m:e>
                                  <m:r>
                                    <a:rPr lang="pt-BR" i="1">
                                      <a:latin typeface="Cambria Math" panose="02040503050406030204" pitchFamily="18" charset="0"/>
                                    </a:rPr>
                                    <m:t>𝐹</m:t>
                                  </m:r>
                                </m:e>
                              </m:acc>
                            </m:e>
                            <m:sub>
                              <m:r>
                                <a:rPr lang="pt-BR" i="1">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0" smtClean="0">
                          <a:latin typeface="Cambria Math" panose="02040503050406030204" pitchFamily="18" charset="0"/>
                        </a:rPr>
                        <m:t>=</m:t>
                      </m:r>
                      <m:f>
                        <m:fPr>
                          <m:ctrlPr>
                            <a:rPr lang="pt-BR" b="1" i="1" smtClean="0">
                              <a:latin typeface="Cambria Math" panose="02040503050406030204" pitchFamily="18" charset="0"/>
                            </a:rPr>
                          </m:ctrlPr>
                        </m:fPr>
                        <m:num>
                          <m:r>
                            <a:rPr lang="pt-BR" b="1" i="0" smtClean="0">
                              <a:latin typeface="Cambria Math" panose="02040503050406030204" pitchFamily="18" charset="0"/>
                            </a:rPr>
                            <m:t>𝐌𝐠</m:t>
                          </m:r>
                          <m:r>
                            <a:rPr lang="pt-BR" b="1" i="0" smtClean="0">
                              <a:latin typeface="Cambria Math" panose="02040503050406030204" pitchFamily="18" charset="0"/>
                            </a:rPr>
                            <m:t>𝚫</m:t>
                          </m:r>
                          <m:sSubSup>
                            <m:sSubSupPr>
                              <m:ctrlPr>
                                <a:rPr lang="pt-BR" b="1" i="1" smtClean="0">
                                  <a:latin typeface="Cambria Math" panose="02040503050406030204" pitchFamily="18" charset="0"/>
                                </a:rPr>
                              </m:ctrlPr>
                            </m:sSubSupPr>
                            <m:e>
                              <m:r>
                                <a:rPr lang="pt-BR" b="1" i="1" smtClean="0">
                                  <a:latin typeface="Cambria Math" panose="02040503050406030204" pitchFamily="18" charset="0"/>
                                </a:rPr>
                                <m:t>𝑺</m:t>
                              </m:r>
                            </m:e>
                            <m:sub>
                              <m:r>
                                <a:rPr lang="pt-BR" b="1" i="1" smtClean="0">
                                  <a:latin typeface="Cambria Math" panose="02040503050406030204" pitchFamily="18" charset="0"/>
                                </a:rPr>
                                <m:t>𝒉𝒐𝒓</m:t>
                              </m:r>
                            </m:sub>
                            <m:sup>
                              <m:r>
                                <a:rPr lang="pt-BR" b="1" i="1" smtClean="0">
                                  <a:latin typeface="Cambria Math" panose="02040503050406030204" pitchFamily="18" charset="0"/>
                                </a:rPr>
                                <m:t>𝟐</m:t>
                              </m:r>
                            </m:sup>
                          </m:sSubSup>
                        </m:num>
                        <m:den>
                          <m:r>
                            <a:rPr lang="pt-BR" b="1" i="1" smtClean="0">
                              <a:latin typeface="Cambria Math" panose="02040503050406030204" pitchFamily="18" charset="0"/>
                            </a:rPr>
                            <m:t>𝟏𝟔</m:t>
                          </m:r>
                          <m:r>
                            <a:rPr lang="pt-BR" b="1" i="1" smtClean="0">
                              <a:latin typeface="Cambria Math" panose="02040503050406030204" pitchFamily="18" charset="0"/>
                            </a:rPr>
                            <m:t>𝒉</m:t>
                          </m:r>
                        </m:den>
                      </m:f>
                    </m:oMath>
                  </m:oMathPara>
                </a14:m>
                <a:endParaRPr lang="pt-BR" b="1" dirty="0"/>
              </a:p>
            </p:txBody>
          </p:sp>
        </mc:Choice>
        <mc:Fallback xmlns="">
          <p:sp>
            <p:nvSpPr>
              <p:cNvPr id="17" name="CaixaDeTexto 16">
                <a:extLst>
                  <a:ext uri="{FF2B5EF4-FFF2-40B4-BE49-F238E27FC236}">
                    <a16:creationId xmlns:a16="http://schemas.microsoft.com/office/drawing/2014/main" id="{CA0699F5-C02D-D5DD-5AE7-4E80F1CB2E46}"/>
                  </a:ext>
                </a:extLst>
              </p:cNvPr>
              <p:cNvSpPr txBox="1">
                <a:spLocks noRot="1" noChangeAspect="1" noMove="1" noResize="1" noEditPoints="1" noAdjustHandles="1" noChangeArrowheads="1" noChangeShapeType="1" noTextEdit="1"/>
              </p:cNvSpPr>
              <p:nvPr/>
            </p:nvSpPr>
            <p:spPr>
              <a:xfrm>
                <a:off x="68824" y="5276190"/>
                <a:ext cx="9075176" cy="630750"/>
              </a:xfrm>
              <a:prstGeom prst="rect">
                <a:avLst/>
              </a:prstGeom>
              <a:blipFill>
                <a:blip r:embed="rId6"/>
                <a:stretch>
                  <a:fillRect b="-97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8" name="CaixaDeTexto 17">
                <a:extLst>
                  <a:ext uri="{FF2B5EF4-FFF2-40B4-BE49-F238E27FC236}">
                    <a16:creationId xmlns:a16="http://schemas.microsoft.com/office/drawing/2014/main" id="{AA57FE84-77FB-677B-4C6B-86CA99B2BFEA}"/>
                  </a:ext>
                </a:extLst>
              </p:cNvPr>
              <p:cNvSpPr txBox="1"/>
              <p:nvPr/>
            </p:nvSpPr>
            <p:spPr>
              <a:xfrm>
                <a:off x="6469362" y="2787516"/>
                <a:ext cx="2256195" cy="9307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smtClean="0">
                              <a:solidFill>
                                <a:schemeClr val="tx1"/>
                              </a:solidFill>
                              <a:latin typeface="Cambria Math" panose="02040503050406030204" pitchFamily="18" charset="0"/>
                            </a:rPr>
                            <m:t>𝜷</m:t>
                          </m:r>
                          <m:r>
                            <a:rPr lang="pt-BR" b="1" i="1" smtClean="0">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𝑵</m:t>
                              </m:r>
                            </m:num>
                            <m:den>
                              <m:r>
                                <a:rPr lang="pt-BR" b="1" i="1">
                                  <a:solidFill>
                                    <a:schemeClr val="tx1"/>
                                  </a:solidFill>
                                  <a:latin typeface="Cambria Math" panose="02040503050406030204" pitchFamily="18" charset="0"/>
                                </a:rPr>
                                <m:t>𝑴𝒈</m:t>
                              </m:r>
                              <m:d>
                                <m:dPr>
                                  <m:ctrlPr>
                                    <a:rPr lang="pt-BR" b="1" i="1">
                                      <a:solidFill>
                                        <a:schemeClr val="tx1"/>
                                      </a:solidFill>
                                      <a:latin typeface="Cambria Math" panose="02040503050406030204" pitchFamily="18" charset="0"/>
                                    </a:rPr>
                                  </m:ctrlPr>
                                </m:dPr>
                                <m:e>
                                  <m:r>
                                    <a:rPr lang="pt-BR" b="1" i="1">
                                      <a:solidFill>
                                        <a:schemeClr val="tx1"/>
                                      </a:solidFill>
                                      <a:latin typeface="Cambria Math" panose="02040503050406030204" pitchFamily="18" charset="0"/>
                                    </a:rPr>
                                    <m:t>𝒉</m:t>
                                  </m:r>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𝚫</m:t>
                                      </m:r>
                                      <m:sSubSup>
                                        <m:sSubSupPr>
                                          <m:ctrlPr>
                                            <a:rPr lang="pt-BR" b="1" i="1">
                                              <a:solidFill>
                                                <a:schemeClr val="tx1"/>
                                              </a:solidFill>
                                              <a:latin typeface="Cambria Math" panose="02040503050406030204" pitchFamily="18" charset="0"/>
                                            </a:rPr>
                                          </m:ctrlPr>
                                        </m:sSubSupPr>
                                        <m:e>
                                          <m:r>
                                            <a:rPr lang="pt-BR" b="1" i="1">
                                              <a:solidFill>
                                                <a:schemeClr val="tx1"/>
                                              </a:solidFill>
                                              <a:latin typeface="Cambria Math" panose="02040503050406030204" pitchFamily="18" charset="0"/>
                                            </a:rPr>
                                            <m:t>𝑺</m:t>
                                          </m:r>
                                        </m:e>
                                        <m:sub>
                                          <m:r>
                                            <a:rPr lang="pt-BR" b="1" i="1">
                                              <a:solidFill>
                                                <a:schemeClr val="tx1"/>
                                              </a:solidFill>
                                              <a:latin typeface="Cambria Math" panose="02040503050406030204" pitchFamily="18" charset="0"/>
                                            </a:rPr>
                                            <m:t>𝒉𝒐𝒓</m:t>
                                          </m:r>
                                        </m:sub>
                                        <m:sup>
                                          <m:r>
                                            <a:rPr lang="pt-BR" b="1" i="1">
                                              <a:solidFill>
                                                <a:schemeClr val="tx1"/>
                                              </a:solidFill>
                                              <a:latin typeface="Cambria Math" panose="02040503050406030204" pitchFamily="18" charset="0"/>
                                            </a:rPr>
                                            <m:t>𝟐</m:t>
                                          </m:r>
                                        </m:sup>
                                      </m:sSubSup>
                                    </m:num>
                                    <m:den>
                                      <m:r>
                                        <a:rPr lang="pt-BR" b="1" i="1">
                                          <a:solidFill>
                                            <a:schemeClr val="tx1"/>
                                          </a:solidFill>
                                          <a:latin typeface="Cambria Math" panose="02040503050406030204" pitchFamily="18" charset="0"/>
                                        </a:rPr>
                                        <m:t>𝟏𝟔</m:t>
                                      </m:r>
                                      <m:r>
                                        <a:rPr lang="pt-BR" b="1" i="1">
                                          <a:solidFill>
                                            <a:schemeClr val="tx1"/>
                                          </a:solidFill>
                                          <a:latin typeface="Cambria Math" panose="02040503050406030204" pitchFamily="18" charset="0"/>
                                        </a:rPr>
                                        <m:t>𝒉</m:t>
                                      </m:r>
                                    </m:den>
                                  </m:f>
                                </m:e>
                              </m:d>
                            </m:den>
                          </m:f>
                        </m:e>
                      </m:borderBox>
                    </m:oMath>
                  </m:oMathPara>
                </a14:m>
                <a:endParaRPr lang="pt-BR" dirty="0">
                  <a:solidFill>
                    <a:srgbClr val="C00000"/>
                  </a:solidFill>
                </a:endParaRPr>
              </a:p>
            </p:txBody>
          </p:sp>
        </mc:Choice>
        <mc:Fallback xmlns="">
          <p:sp>
            <p:nvSpPr>
              <p:cNvPr id="18" name="CaixaDeTexto 17">
                <a:extLst>
                  <a:ext uri="{FF2B5EF4-FFF2-40B4-BE49-F238E27FC236}">
                    <a16:creationId xmlns:a16="http://schemas.microsoft.com/office/drawing/2014/main" id="{AA57FE84-77FB-677B-4C6B-86CA99B2BFEA}"/>
                  </a:ext>
                </a:extLst>
              </p:cNvPr>
              <p:cNvSpPr txBox="1">
                <a:spLocks noRot="1" noChangeAspect="1" noMove="1" noResize="1" noEditPoints="1" noAdjustHandles="1" noChangeArrowheads="1" noChangeShapeType="1" noTextEdit="1"/>
              </p:cNvSpPr>
              <p:nvPr/>
            </p:nvSpPr>
            <p:spPr>
              <a:xfrm>
                <a:off x="6469362" y="2787516"/>
                <a:ext cx="2256195" cy="930768"/>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9" name="CaixaDeTexto 18">
                <a:extLst>
                  <a:ext uri="{FF2B5EF4-FFF2-40B4-BE49-F238E27FC236}">
                    <a16:creationId xmlns:a16="http://schemas.microsoft.com/office/drawing/2014/main" id="{8F19BD10-6FAF-E7B2-6AC1-A1DC98A8DA88}"/>
                  </a:ext>
                </a:extLst>
              </p:cNvPr>
              <p:cNvSpPr txBox="1"/>
              <p:nvPr/>
            </p:nvSpPr>
            <p:spPr>
              <a:xfrm>
                <a:off x="76200" y="619125"/>
                <a:ext cx="5229225" cy="369332"/>
              </a:xfrm>
              <a:prstGeom prst="rect">
                <a:avLst/>
              </a:prstGeom>
              <a:noFill/>
            </p:spPr>
            <p:txBody>
              <a:bodyPr wrap="square" rtlCol="0">
                <a:spAutoFit/>
              </a:bodyPr>
              <a:lstStyle/>
              <a:p>
                <a:r>
                  <a:rPr lang="pt-BR" b="1" u="sng" dirty="0"/>
                  <a:t>Estimativa de </a:t>
                </a:r>
                <a14:m>
                  <m:oMath xmlns:m="http://schemas.openxmlformats.org/officeDocument/2006/math">
                    <m:r>
                      <a:rPr lang="pt-BR" b="1" i="1" u="sng" smtClean="0">
                        <a:latin typeface="Cambria Math" panose="02040503050406030204" pitchFamily="18" charset="0"/>
                      </a:rPr>
                      <m:t>𝜷</m:t>
                    </m:r>
                  </m:oMath>
                </a14:m>
                <a:endParaRPr lang="pt-BR" b="1" u="sng" dirty="0"/>
              </a:p>
            </p:txBody>
          </p:sp>
        </mc:Choice>
        <mc:Fallback xmlns="">
          <p:sp>
            <p:nvSpPr>
              <p:cNvPr id="19" name="CaixaDeTexto 18">
                <a:extLst>
                  <a:ext uri="{FF2B5EF4-FFF2-40B4-BE49-F238E27FC236}">
                    <a16:creationId xmlns:a16="http://schemas.microsoft.com/office/drawing/2014/main" id="{8F19BD10-6FAF-E7B2-6AC1-A1DC98A8DA88}"/>
                  </a:ext>
                </a:extLst>
              </p:cNvPr>
              <p:cNvSpPr txBox="1">
                <a:spLocks noRot="1" noChangeAspect="1" noMove="1" noResize="1" noEditPoints="1" noAdjustHandles="1" noChangeArrowheads="1" noChangeShapeType="1" noTextEdit="1"/>
              </p:cNvSpPr>
              <p:nvPr/>
            </p:nvSpPr>
            <p:spPr>
              <a:xfrm>
                <a:off x="76200" y="619125"/>
                <a:ext cx="5229225" cy="369332"/>
              </a:xfrm>
              <a:prstGeom prst="rect">
                <a:avLst/>
              </a:prstGeom>
              <a:blipFill>
                <a:blip r:embed="rId8"/>
                <a:stretch>
                  <a:fillRect l="-1050" t="-10000" b="-26667"/>
                </a:stretch>
              </a:blipFill>
            </p:spPr>
            <p:txBody>
              <a:bodyPr/>
              <a:lstStyle/>
              <a:p>
                <a:r>
                  <a:rPr lang="pt-BR">
                    <a:noFill/>
                  </a:rPr>
                  <a:t> </a:t>
                </a:r>
              </a:p>
            </p:txBody>
          </p:sp>
        </mc:Fallback>
      </mc:AlternateContent>
    </p:spTree>
    <p:extLst>
      <p:ext uri="{BB962C8B-B14F-4D97-AF65-F5344CB8AC3E}">
        <p14:creationId xmlns:p14="http://schemas.microsoft.com/office/powerpoint/2010/main" val="13906083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1A44E5A5-4F09-A28E-C54B-85A49C749205}"/>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44</a:t>
            </a:fld>
            <a:endParaRPr lang="pt-BR"/>
          </a:p>
        </p:txBody>
      </p:sp>
      <mc:AlternateContent xmlns:mc="http://schemas.openxmlformats.org/markup-compatibility/2006" xmlns:a14="http://schemas.microsoft.com/office/drawing/2010/main">
        <mc:Choice Requires="a14">
          <p:sp>
            <p:nvSpPr>
              <p:cNvPr id="3" name="CaixaDeTexto 2">
                <a:extLst>
                  <a:ext uri="{FF2B5EF4-FFF2-40B4-BE49-F238E27FC236}">
                    <a16:creationId xmlns:a16="http://schemas.microsoft.com/office/drawing/2014/main" id="{8AAFADB4-B01A-0023-8777-E9489E13838D}"/>
                  </a:ext>
                </a:extLst>
              </p:cNvPr>
              <p:cNvSpPr txBox="1"/>
              <p:nvPr/>
            </p:nvSpPr>
            <p:spPr>
              <a:xfrm>
                <a:off x="154858" y="988457"/>
                <a:ext cx="9067800" cy="818366"/>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𝑄</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𝐻</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p>
                        <m:sSupPr>
                          <m:ctrlPr>
                            <a:rPr lang="pt-BR" b="0" i="1" smtClean="0">
                              <a:latin typeface="Cambria Math" panose="02040503050406030204" pitchFamily="18" charset="0"/>
                            </a:rPr>
                          </m:ctrlPr>
                        </m:sSupPr>
                        <m:e>
                          <m:d>
                            <m:dPr>
                              <m:ctrlPr>
                                <a:rPr lang="pt-BR" b="0" i="1" smtClean="0">
                                  <a:latin typeface="Cambria Math" panose="02040503050406030204" pitchFamily="18" charset="0"/>
                                </a:rPr>
                              </m:ctrlPr>
                            </m:dPr>
                            <m:e>
                              <m:f>
                                <m:fPr>
                                  <m:ctrlPr>
                                    <a:rPr lang="pt-BR" b="0" i="1" smtClean="0">
                                      <a:latin typeface="Cambria Math" panose="02040503050406030204" pitchFamily="18" charset="0"/>
                                    </a:rPr>
                                  </m:ctrlPr>
                                </m:fPr>
                                <m:num>
                                  <m:r>
                                    <a:rPr lang="pt-BR" b="0" i="1" smtClean="0">
                                      <a:latin typeface="Cambria Math" panose="02040503050406030204" pitchFamily="18" charset="0"/>
                                    </a:rPr>
                                    <m:t>𝜕</m:t>
                                  </m:r>
                                  <m:r>
                                    <a:rPr lang="pt-BR" b="0" i="1" smtClean="0">
                                      <a:latin typeface="Cambria Math" panose="02040503050406030204" pitchFamily="18" charset="0"/>
                                    </a:rPr>
                                    <m:t>𝑄</m:t>
                                  </m:r>
                                </m:num>
                                <m:den>
                                  <m:r>
                                    <a:rPr lang="pt-BR" b="0" i="1" smtClean="0">
                                      <a:latin typeface="Cambria Math" panose="02040503050406030204" pitchFamily="18" charset="0"/>
                                    </a:rPr>
                                    <m:t>𝜕</m:t>
                                  </m:r>
                                  <m:r>
                                    <a:rPr lang="pt-BR" b="0" i="1" smtClean="0">
                                      <a:latin typeface="Cambria Math" panose="02040503050406030204" pitchFamily="18" charset="0"/>
                                    </a:rPr>
                                    <m:t>𝑅</m:t>
                                  </m:r>
                                </m:den>
                              </m:f>
                            </m:e>
                          </m:d>
                        </m:e>
                        <m:sup>
                          <m:r>
                            <a:rPr lang="pt-BR" b="0" i="1" smtClean="0">
                              <a:latin typeface="Cambria Math" panose="02040503050406030204" pitchFamily="18" charset="0"/>
                            </a:rPr>
                            <m:t>2</m:t>
                          </m:r>
                        </m:sup>
                      </m:sSup>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2</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𝐻</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f>
                        <m:fPr>
                          <m:ctrlPr>
                            <a:rPr lang="pt-BR" b="0" i="1" smtClean="0">
                              <a:latin typeface="Cambria Math" panose="02040503050406030204" pitchFamily="18" charset="0"/>
                            </a:rPr>
                          </m:ctrlPr>
                        </m:fPr>
                        <m:num>
                          <m:sSup>
                            <m:sSupPr>
                              <m:ctrlPr>
                                <a:rPr lang="pt-BR" b="0" i="1" smtClean="0">
                                  <a:latin typeface="Cambria Math" panose="02040503050406030204" pitchFamily="18" charset="0"/>
                                </a:rPr>
                              </m:ctrlPr>
                            </m:sSupPr>
                            <m:e>
                              <m:r>
                                <a:rPr lang="pt-BR" b="0" i="1" smtClean="0">
                                  <a:latin typeface="Cambria Math" panose="02040503050406030204" pitchFamily="18" charset="0"/>
                                </a:rPr>
                                <m:t>𝐻</m:t>
                              </m:r>
                            </m:e>
                            <m:sup>
                              <m:r>
                                <a:rPr lang="pt-BR" b="0" i="1" smtClean="0">
                                  <a:latin typeface="Cambria Math" panose="02040503050406030204" pitchFamily="18" charset="0"/>
                                </a:rPr>
                                <m:t>2</m:t>
                              </m:r>
                            </m:sup>
                          </m:sSup>
                        </m:num>
                        <m:den>
                          <m:sSup>
                            <m:sSupPr>
                              <m:ctrlPr>
                                <a:rPr lang="pt-BR" b="0" i="1" smtClean="0">
                                  <a:latin typeface="Cambria Math" panose="02040503050406030204" pitchFamily="18" charset="0"/>
                                </a:rPr>
                              </m:ctrlPr>
                            </m:sSupPr>
                            <m:e>
                              <m:r>
                                <a:rPr lang="pt-BR" b="0" i="1" smtClean="0">
                                  <a:latin typeface="Cambria Math" panose="02040503050406030204" pitchFamily="18" charset="0"/>
                                </a:rPr>
                                <m:t>𝑅</m:t>
                              </m:r>
                            </m:e>
                            <m:sup>
                              <m:r>
                                <a:rPr lang="pt-BR" b="0" i="1" smtClean="0">
                                  <a:latin typeface="Cambria Math" panose="02040503050406030204" pitchFamily="18" charset="0"/>
                                </a:rPr>
                                <m:t>4</m:t>
                              </m:r>
                            </m:sup>
                          </m:sSup>
                        </m:den>
                      </m:f>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𝑆</m:t>
                          </m:r>
                        </m:e>
                        <m:sub>
                          <m:r>
                            <a:rPr lang="pt-BR" b="0" i="1" smtClean="0">
                              <a:latin typeface="Cambria Math" panose="02040503050406030204" pitchFamily="18" charset="0"/>
                            </a:rPr>
                            <m:t>𝑅</m:t>
                          </m:r>
                        </m:sub>
                        <m:sup>
                          <m:r>
                            <a:rPr lang="pt-BR" b="0" i="1" smtClean="0">
                              <a:latin typeface="Cambria Math" panose="02040503050406030204" pitchFamily="18" charset="0"/>
                            </a:rPr>
                            <m:t>2</m:t>
                          </m:r>
                        </m:sup>
                      </m:sSubSup>
                      <m:r>
                        <a:rPr lang="pt-BR" b="0" i="1" smtClean="0">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𝑆</m:t>
                          </m:r>
                        </m:e>
                        <m:sub>
                          <m:r>
                            <a:rPr lang="pt-BR" i="1">
                              <a:latin typeface="Cambria Math" panose="02040503050406030204" pitchFamily="18" charset="0"/>
                            </a:rPr>
                            <m:t>𝑄</m:t>
                          </m:r>
                        </m:sub>
                      </m:sSub>
                      <m:r>
                        <a:rPr lang="pt-BR" i="1">
                          <a:latin typeface="Cambria Math" panose="02040503050406030204" pitchFamily="18" charset="0"/>
                        </a:rPr>
                        <m:t>=</m:t>
                      </m:r>
                      <m:rad>
                        <m:radPr>
                          <m:degHide m:val="on"/>
                          <m:ctrlPr>
                            <a:rPr lang="pt-BR" i="1">
                              <a:latin typeface="Cambria Math" panose="02040503050406030204" pitchFamily="18" charset="0"/>
                            </a:rPr>
                          </m:ctrlPr>
                        </m:radPr>
                        <m:deg/>
                        <m:e>
                          <m:f>
                            <m:fPr>
                              <m:ctrlPr>
                                <a:rPr lang="pt-BR" i="1">
                                  <a:latin typeface="Cambria Math" panose="02040503050406030204" pitchFamily="18" charset="0"/>
                                </a:rPr>
                              </m:ctrlPr>
                            </m:fPr>
                            <m:num>
                              <m:r>
                                <a:rPr lang="pt-BR" i="1">
                                  <a:latin typeface="Cambria Math" panose="02040503050406030204" pitchFamily="18" charset="0"/>
                                </a:rPr>
                                <m:t>1</m:t>
                              </m:r>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f>
                            <m:fPr>
                              <m:ctrlPr>
                                <a:rPr lang="pt-BR" i="1">
                                  <a:latin typeface="Cambria Math" panose="02040503050406030204" pitchFamily="18" charset="0"/>
                                </a:rPr>
                              </m:ctrlPr>
                            </m:fPr>
                            <m:num>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4</m:t>
                                  </m:r>
                                </m:sup>
                              </m:sSup>
                            </m:den>
                          </m:f>
                          <m:r>
                            <a:rPr lang="pt-BR" b="0" i="1" smtClean="0">
                              <a:latin typeface="Cambria Math" panose="02040503050406030204" pitchFamily="18" charset="0"/>
                            </a:rPr>
                            <m:t>𝑆</m:t>
                          </m:r>
                          <m:r>
                            <a:rPr lang="pt-BR" b="0" i="1" smtClean="0">
                              <a:latin typeface="Cambria Math" panose="02040503050406030204" pitchFamily="18" charset="0"/>
                            </a:rPr>
                            <m:t>²</m:t>
                          </m:r>
                        </m:e>
                      </m:rad>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𝑆</m:t>
                          </m:r>
                        </m:num>
                        <m:den>
                          <m:r>
                            <a:rPr lang="pt-BR" b="0" i="1" smtClean="0">
                              <a:latin typeface="Cambria Math" panose="02040503050406030204" pitchFamily="18" charset="0"/>
                            </a:rPr>
                            <m:t>𝑅</m:t>
                          </m:r>
                        </m:den>
                      </m:f>
                      <m:rad>
                        <m:radPr>
                          <m:degHide m:val="on"/>
                          <m:ctrlPr>
                            <a:rPr lang="pt-BR" b="0" i="1" smtClean="0">
                              <a:latin typeface="Cambria Math" panose="02040503050406030204" pitchFamily="18" charset="0"/>
                            </a:rPr>
                          </m:ctrlPr>
                        </m:radPr>
                        <m:deg/>
                        <m:e>
                          <m:r>
                            <a:rPr lang="pt-BR" b="0" i="1" smtClean="0">
                              <a:latin typeface="Cambria Math" panose="02040503050406030204" pitchFamily="18" charset="0"/>
                            </a:rPr>
                            <m:t>1+</m:t>
                          </m:r>
                          <m:sSup>
                            <m:sSupPr>
                              <m:ctrlPr>
                                <a:rPr lang="pt-BR" b="0" i="1" smtClean="0">
                                  <a:latin typeface="Cambria Math" panose="02040503050406030204" pitchFamily="18" charset="0"/>
                                </a:rPr>
                              </m:ctrlPr>
                            </m:sSupPr>
                            <m:e>
                              <m:r>
                                <a:rPr lang="pt-BR" b="0" i="1" smtClean="0">
                                  <a:latin typeface="Cambria Math" panose="02040503050406030204" pitchFamily="18" charset="0"/>
                                </a:rPr>
                                <m:t>𝑄</m:t>
                              </m:r>
                            </m:e>
                            <m:sup>
                              <m:r>
                                <a:rPr lang="pt-BR" b="0" i="1" smtClean="0">
                                  <a:latin typeface="Cambria Math" panose="02040503050406030204" pitchFamily="18" charset="0"/>
                                </a:rPr>
                                <m:t>2</m:t>
                              </m:r>
                            </m:sup>
                          </m:sSup>
                        </m:e>
                      </m:rad>
                    </m:oMath>
                  </m:oMathPara>
                </a14:m>
                <a:endParaRPr lang="pt-BR" dirty="0"/>
              </a:p>
            </p:txBody>
          </p:sp>
        </mc:Choice>
        <mc:Fallback xmlns="">
          <p:sp>
            <p:nvSpPr>
              <p:cNvPr id="3" name="CaixaDeTexto 2">
                <a:extLst>
                  <a:ext uri="{FF2B5EF4-FFF2-40B4-BE49-F238E27FC236}">
                    <a16:creationId xmlns:a16="http://schemas.microsoft.com/office/drawing/2014/main" id="{8AAFADB4-B01A-0023-8777-E9489E13838D}"/>
                  </a:ext>
                </a:extLst>
              </p:cNvPr>
              <p:cNvSpPr txBox="1">
                <a:spLocks noRot="1" noChangeAspect="1" noMove="1" noResize="1" noEditPoints="1" noAdjustHandles="1" noChangeArrowheads="1" noChangeShapeType="1" noTextEdit="1"/>
              </p:cNvSpPr>
              <p:nvPr/>
            </p:nvSpPr>
            <p:spPr>
              <a:xfrm>
                <a:off x="154858" y="988457"/>
                <a:ext cx="9067800" cy="818366"/>
              </a:xfrm>
              <a:prstGeom prst="rect">
                <a:avLst/>
              </a:prstGeom>
              <a:blipFill>
                <a:blip r:embed="rId2"/>
                <a:stretch>
                  <a:fillRect b="-149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5638C135-B2DF-E490-D670-6306E8C52A70}"/>
                  </a:ext>
                </a:extLst>
              </p:cNvPr>
              <p:cNvSpPr txBox="1"/>
              <p:nvPr/>
            </p:nvSpPr>
            <p:spPr>
              <a:xfrm>
                <a:off x="76200" y="619125"/>
                <a:ext cx="1568058" cy="369332"/>
              </a:xfrm>
              <a:prstGeom prst="rect">
                <a:avLst/>
              </a:prstGeom>
              <a:noFill/>
            </p:spPr>
            <p:txBody>
              <a:bodyPr wrap="none" rtlCol="0">
                <a:spAutoFit/>
              </a:bodyPr>
              <a:lstStyle/>
              <a:p>
                <a:r>
                  <a:rPr lang="pt-BR" b="1" u="sng" dirty="0"/>
                  <a:t>Incerteza de </a:t>
                </a:r>
                <a14:m>
                  <m:oMath xmlns:m="http://schemas.openxmlformats.org/officeDocument/2006/math">
                    <m:r>
                      <a:rPr lang="pt-BR" b="1" i="1" smtClean="0">
                        <a:latin typeface="Cambria Math" panose="02040503050406030204" pitchFamily="18" charset="0"/>
                      </a:rPr>
                      <m:t>𝑸</m:t>
                    </m:r>
                  </m:oMath>
                </a14:m>
                <a:endParaRPr lang="pt-BR" b="1" dirty="0"/>
              </a:p>
            </p:txBody>
          </p:sp>
        </mc:Choice>
        <mc:Fallback xmlns="">
          <p:sp>
            <p:nvSpPr>
              <p:cNvPr id="5" name="CaixaDeTexto 4">
                <a:extLst>
                  <a:ext uri="{FF2B5EF4-FFF2-40B4-BE49-F238E27FC236}">
                    <a16:creationId xmlns:a16="http://schemas.microsoft.com/office/drawing/2014/main" id="{5638C135-B2DF-E490-D670-6306E8C52A70}"/>
                  </a:ext>
                </a:extLst>
              </p:cNvPr>
              <p:cNvSpPr txBox="1">
                <a:spLocks noRot="1" noChangeAspect="1" noMove="1" noResize="1" noEditPoints="1" noAdjustHandles="1" noChangeArrowheads="1" noChangeShapeType="1" noTextEdit="1"/>
              </p:cNvSpPr>
              <p:nvPr/>
            </p:nvSpPr>
            <p:spPr>
              <a:xfrm>
                <a:off x="76200" y="619125"/>
                <a:ext cx="1568058" cy="369332"/>
              </a:xfrm>
              <a:prstGeom prst="rect">
                <a:avLst/>
              </a:prstGeom>
              <a:blipFill>
                <a:blip r:embed="rId3"/>
                <a:stretch>
                  <a:fillRect l="-3502" t="-10000" b="-26667"/>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494511E8-C8DA-DD08-2EC9-EC4B33528219}"/>
                  </a:ext>
                </a:extLst>
              </p:cNvPr>
              <p:cNvSpPr txBox="1"/>
              <p:nvPr/>
            </p:nvSpPr>
            <p:spPr>
              <a:xfrm>
                <a:off x="4993552" y="1907154"/>
                <a:ext cx="1378967" cy="35932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0070C0"/>
                              </a:solidFill>
                              <a:latin typeface="Cambria Math" panose="02040503050406030204" pitchFamily="18" charset="0"/>
                            </a:rPr>
                          </m:ctrlPr>
                        </m:borderBoxPr>
                        <m:e>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𝐻</m:t>
                              </m:r>
                            </m:sub>
                          </m:sSub>
                          <m:r>
                            <a:rPr lang="pt-BR" i="1">
                              <a:solidFill>
                                <a:srgbClr val="0070C0"/>
                              </a:solidFill>
                              <a:latin typeface="Cambria Math" panose="02040503050406030204" pitchFamily="18" charset="0"/>
                            </a:rPr>
                            <m:t>=</m:t>
                          </m:r>
                          <m:sSub>
                            <m:sSubPr>
                              <m:ctrlPr>
                                <a:rPr lang="pt-BR" i="1">
                                  <a:solidFill>
                                    <a:srgbClr val="0070C0"/>
                                  </a:solidFill>
                                  <a:latin typeface="Cambria Math" panose="02040503050406030204" pitchFamily="18" charset="0"/>
                                </a:rPr>
                              </m:ctrlPr>
                            </m:sSubPr>
                            <m:e>
                              <m:r>
                                <a:rPr lang="pt-BR" i="1">
                                  <a:solidFill>
                                    <a:srgbClr val="0070C0"/>
                                  </a:solidFill>
                                  <a:latin typeface="Cambria Math" panose="02040503050406030204" pitchFamily="18" charset="0"/>
                                </a:rPr>
                                <m:t>𝑆</m:t>
                              </m:r>
                            </m:e>
                            <m:sub>
                              <m:r>
                                <a:rPr lang="pt-BR" i="1">
                                  <a:solidFill>
                                    <a:srgbClr val="0070C0"/>
                                  </a:solidFill>
                                  <a:latin typeface="Cambria Math" panose="02040503050406030204" pitchFamily="18" charset="0"/>
                                </a:rPr>
                                <m:t>𝑅</m:t>
                              </m:r>
                            </m:sub>
                          </m:sSub>
                          <m:r>
                            <a:rPr lang="pt-BR" i="1">
                              <a:solidFill>
                                <a:srgbClr val="0070C0"/>
                              </a:solidFill>
                              <a:latin typeface="Cambria Math" panose="02040503050406030204" pitchFamily="18" charset="0"/>
                            </a:rPr>
                            <m:t>=</m:t>
                          </m:r>
                          <m:r>
                            <a:rPr lang="pt-BR" i="1">
                              <a:solidFill>
                                <a:srgbClr val="0070C0"/>
                              </a:solidFill>
                              <a:latin typeface="Cambria Math" panose="02040503050406030204" pitchFamily="18" charset="0"/>
                            </a:rPr>
                            <m:t>𝑆</m:t>
                          </m:r>
                        </m:e>
                      </m:borderBox>
                    </m:oMath>
                  </m:oMathPara>
                </a14:m>
                <a:endParaRPr lang="pt-BR" dirty="0">
                  <a:solidFill>
                    <a:srgbClr val="0070C0"/>
                  </a:solidFill>
                </a:endParaRPr>
              </a:p>
            </p:txBody>
          </p:sp>
        </mc:Choice>
        <mc:Fallback xmlns="">
          <p:sp>
            <p:nvSpPr>
              <p:cNvPr id="6" name="CaixaDeTexto 5">
                <a:extLst>
                  <a:ext uri="{FF2B5EF4-FFF2-40B4-BE49-F238E27FC236}">
                    <a16:creationId xmlns:a16="http://schemas.microsoft.com/office/drawing/2014/main" id="{494511E8-C8DA-DD08-2EC9-EC4B33528219}"/>
                  </a:ext>
                </a:extLst>
              </p:cNvPr>
              <p:cNvSpPr txBox="1">
                <a:spLocks noRot="1" noChangeAspect="1" noMove="1" noResize="1" noEditPoints="1" noAdjustHandles="1" noChangeArrowheads="1" noChangeShapeType="1" noTextEdit="1"/>
              </p:cNvSpPr>
              <p:nvPr/>
            </p:nvSpPr>
            <p:spPr>
              <a:xfrm>
                <a:off x="4993552" y="1907154"/>
                <a:ext cx="1378967" cy="359329"/>
              </a:xfrm>
              <a:prstGeom prst="rect">
                <a:avLst/>
              </a:prstGeom>
              <a:blipFill>
                <a:blip r:embed="rId4"/>
                <a:stretch>
                  <a:fillRect/>
                </a:stretch>
              </a:blipFill>
            </p:spPr>
            <p:txBody>
              <a:bodyPr/>
              <a:lstStyle/>
              <a:p>
                <a:r>
                  <a:rPr lang="pt-BR">
                    <a:noFill/>
                  </a:rPr>
                  <a:t> </a:t>
                </a:r>
              </a:p>
            </p:txBody>
          </p:sp>
        </mc:Fallback>
      </mc:AlternateContent>
    </p:spTree>
    <p:extLst>
      <p:ext uri="{BB962C8B-B14F-4D97-AF65-F5344CB8AC3E}">
        <p14:creationId xmlns:p14="http://schemas.microsoft.com/office/powerpoint/2010/main" val="36932453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E994A8EE-BBC0-48E0-B5EB-E75A3DAFBD87}"/>
              </a:ext>
            </a:extLst>
          </p:cNvPr>
          <p:cNvSpPr>
            <a:spLocks noGrp="1"/>
          </p:cNvSpPr>
          <p:nvPr>
            <p:ph type="sldNum" sz="quarter" idx="4294967295"/>
          </p:nvPr>
        </p:nvSpPr>
        <p:spPr>
          <a:xfrm>
            <a:off x="8664575" y="6556375"/>
            <a:ext cx="479425" cy="365125"/>
          </a:xfrm>
        </p:spPr>
        <p:txBody>
          <a:bodyPr/>
          <a:lstStyle/>
          <a:p>
            <a:fld id="{9892FFFB-AE51-A74C-8150-E041A9400B6F}" type="slidenum">
              <a:rPr lang="pt-BR" smtClean="0"/>
              <a:pPr/>
              <a:t>45</a:t>
            </a:fld>
            <a:endParaRPr lang="pt-BR"/>
          </a:p>
        </p:txBody>
      </p:sp>
      <p:sp>
        <p:nvSpPr>
          <p:cNvPr id="3" name="CaixaDeTexto 2">
            <a:extLst>
              <a:ext uri="{FF2B5EF4-FFF2-40B4-BE49-F238E27FC236}">
                <a16:creationId xmlns:a16="http://schemas.microsoft.com/office/drawing/2014/main" id="{CB8E1AE4-7BF2-72D4-E8A0-FDF996A612C8}"/>
              </a:ext>
            </a:extLst>
          </p:cNvPr>
          <p:cNvSpPr txBox="1"/>
          <p:nvPr/>
        </p:nvSpPr>
        <p:spPr>
          <a:xfrm>
            <a:off x="76200" y="619125"/>
            <a:ext cx="3394587" cy="369332"/>
          </a:xfrm>
          <a:prstGeom prst="rect">
            <a:avLst/>
          </a:prstGeom>
          <a:noFill/>
        </p:spPr>
        <p:txBody>
          <a:bodyPr wrap="square" rtlCol="0">
            <a:spAutoFit/>
          </a:bodyPr>
          <a:lstStyle/>
          <a:p>
            <a:r>
              <a:rPr lang="pt-BR" b="1" u="sng" dirty="0"/>
              <a:t>Aplicação a um dado cúbico</a:t>
            </a:r>
          </a:p>
        </p:txBody>
      </p:sp>
      <mc:AlternateContent xmlns:mc="http://schemas.openxmlformats.org/markup-compatibility/2006" xmlns:a14="http://schemas.microsoft.com/office/drawing/2010/main">
        <mc:Choice Requires="a14">
          <p:sp>
            <p:nvSpPr>
              <p:cNvPr id="4" name="CaixaDeTexto 3">
                <a:extLst>
                  <a:ext uri="{FF2B5EF4-FFF2-40B4-BE49-F238E27FC236}">
                    <a16:creationId xmlns:a16="http://schemas.microsoft.com/office/drawing/2014/main" id="{26EC959E-7228-9FEC-ED5B-535477F215D4}"/>
                  </a:ext>
                </a:extLst>
              </p:cNvPr>
              <p:cNvSpPr txBox="1"/>
              <p:nvPr/>
            </p:nvSpPr>
            <p:spPr>
              <a:xfrm>
                <a:off x="361707" y="1633250"/>
                <a:ext cx="1897507" cy="1971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sup>
                      </m:sSup>
                    </m:oMath>
                  </m:oMathPara>
                </a14:m>
                <a:endParaRPr lang="pt-BR"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2</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sup>
                      </m:sSup>
                    </m:oMath>
                  </m:oMathPara>
                </a14:m>
                <a:endParaRPr lang="pt-BR" dirty="0"/>
              </a:p>
              <a:p>
                <a:pPr>
                  <a:lnSpc>
                    <a:spcPct val="150000"/>
                  </a:lnSpc>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m:t>
                      </m:r>
                    </m:oMath>
                  </m:oMathPara>
                </a14:m>
                <a:endParaRPr lang="pt-BR" b="0" dirty="0"/>
              </a:p>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𝑍</m:t>
                          </m:r>
                        </m:den>
                      </m:f>
                      <m:sSub>
                        <m:sSubPr>
                          <m:ctrlPr>
                            <a:rPr lang="pt-BR" i="1">
                              <a:latin typeface="Cambria Math" panose="02040503050406030204" pitchFamily="18" charset="0"/>
                            </a:rPr>
                          </m:ctrlPr>
                        </m:sSubPr>
                        <m:e>
                          <m:r>
                            <a:rPr lang="pt-BR" i="1">
                              <a:latin typeface="Cambria Math" panose="02040503050406030204" pitchFamily="18" charset="0"/>
                            </a:rPr>
                            <m:t>𝐶</m:t>
                          </m:r>
                        </m:e>
                        <m:sub>
                          <m:sSub>
                            <m:sSubPr>
                              <m:ctrlPr>
                                <a:rPr lang="pt-BR" i="1">
                                  <a:latin typeface="Cambria Math" panose="02040503050406030204" pitchFamily="18" charset="0"/>
                                </a:rPr>
                              </m:ctrlPr>
                            </m:sSubPr>
                            <m:e>
                              <m:r>
                                <a:rPr lang="pt-BR" i="1">
                                  <a:latin typeface="Cambria Math" panose="02040503050406030204" pitchFamily="18" charset="0"/>
                                </a:rPr>
                                <m:t>𝐹</m:t>
                              </m:r>
                            </m:e>
                            <m:sub>
                              <m:r>
                                <a:rPr lang="pt-BR" b="0" i="1" smtClean="0">
                                  <a:latin typeface="Cambria Math" panose="02040503050406030204" pitchFamily="18" charset="0"/>
                                </a:rPr>
                                <m:t>6</m:t>
                              </m:r>
                            </m:sub>
                          </m:sSub>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sup>
                      </m:sSup>
                    </m:oMath>
                  </m:oMathPara>
                </a14:m>
                <a:endParaRPr lang="pt-BR" dirty="0"/>
              </a:p>
            </p:txBody>
          </p:sp>
        </mc:Choice>
        <mc:Fallback xmlns="">
          <p:sp>
            <p:nvSpPr>
              <p:cNvPr id="4" name="CaixaDeTexto 3">
                <a:extLst>
                  <a:ext uri="{FF2B5EF4-FFF2-40B4-BE49-F238E27FC236}">
                    <a16:creationId xmlns:a16="http://schemas.microsoft.com/office/drawing/2014/main" id="{26EC959E-7228-9FEC-ED5B-535477F215D4}"/>
                  </a:ext>
                </a:extLst>
              </p:cNvPr>
              <p:cNvSpPr txBox="1">
                <a:spLocks noRot="1" noChangeAspect="1" noMove="1" noResize="1" noEditPoints="1" noAdjustHandles="1" noChangeArrowheads="1" noChangeShapeType="1" noTextEdit="1"/>
              </p:cNvSpPr>
              <p:nvPr/>
            </p:nvSpPr>
            <p:spPr>
              <a:xfrm>
                <a:off x="361707" y="1633250"/>
                <a:ext cx="1897507" cy="1971309"/>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 name="CaixaDeTexto 4">
                <a:extLst>
                  <a:ext uri="{FF2B5EF4-FFF2-40B4-BE49-F238E27FC236}">
                    <a16:creationId xmlns:a16="http://schemas.microsoft.com/office/drawing/2014/main" id="{07F743C5-BBA9-56EE-2F39-F98BF1EAC9A9}"/>
                  </a:ext>
                </a:extLst>
              </p:cNvPr>
              <p:cNvSpPr txBox="1"/>
              <p:nvPr/>
            </p:nvSpPr>
            <p:spPr>
              <a:xfrm>
                <a:off x="3044939" y="2146679"/>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oMath>
                  </m:oMathPara>
                </a14:m>
                <a:endParaRPr lang="pt-BR" dirty="0"/>
              </a:p>
            </p:txBody>
          </p:sp>
        </mc:Choice>
        <mc:Fallback xmlns="">
          <p:sp>
            <p:nvSpPr>
              <p:cNvPr id="5" name="CaixaDeTexto 4">
                <a:extLst>
                  <a:ext uri="{FF2B5EF4-FFF2-40B4-BE49-F238E27FC236}">
                    <a16:creationId xmlns:a16="http://schemas.microsoft.com/office/drawing/2014/main" id="{07F743C5-BBA9-56EE-2F39-F98BF1EAC9A9}"/>
                  </a:ext>
                </a:extLst>
              </p:cNvPr>
              <p:cNvSpPr txBox="1">
                <a:spLocks noRot="1" noChangeAspect="1" noMove="1" noResize="1" noEditPoints="1" noAdjustHandles="1" noChangeArrowheads="1" noChangeShapeType="1" noTextEdit="1"/>
              </p:cNvSpPr>
              <p:nvPr/>
            </p:nvSpPr>
            <p:spPr>
              <a:xfrm>
                <a:off x="3044939" y="2146679"/>
                <a:ext cx="3250249" cy="302327"/>
              </a:xfrm>
              <a:prstGeom prst="rect">
                <a:avLst/>
              </a:prstGeom>
              <a:blipFill>
                <a:blip r:embed="rId3"/>
                <a:stretch>
                  <a:fillRect b="-14000"/>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DA9AE7B4-991B-A472-1769-0B8849AD5533}"/>
                  </a:ext>
                </a:extLst>
              </p:cNvPr>
              <p:cNvSpPr txBox="1"/>
              <p:nvPr/>
            </p:nvSpPr>
            <p:spPr>
              <a:xfrm>
                <a:off x="6713631" y="2437352"/>
                <a:ext cx="1641219" cy="28995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𝑍</m:t>
                      </m:r>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oMath>
                  </m:oMathPara>
                </a14:m>
                <a:endParaRPr lang="pt-BR" dirty="0"/>
              </a:p>
            </p:txBody>
          </p:sp>
        </mc:Choice>
        <mc:Fallback xmlns="">
          <p:sp>
            <p:nvSpPr>
              <p:cNvPr id="6" name="CaixaDeTexto 5">
                <a:extLst>
                  <a:ext uri="{FF2B5EF4-FFF2-40B4-BE49-F238E27FC236}">
                    <a16:creationId xmlns:a16="http://schemas.microsoft.com/office/drawing/2014/main" id="{DA9AE7B4-991B-A472-1769-0B8849AD5533}"/>
                  </a:ext>
                </a:extLst>
              </p:cNvPr>
              <p:cNvSpPr txBox="1">
                <a:spLocks noRot="1" noChangeAspect="1" noMove="1" noResize="1" noEditPoints="1" noAdjustHandles="1" noChangeArrowheads="1" noChangeShapeType="1" noTextEdit="1"/>
              </p:cNvSpPr>
              <p:nvPr/>
            </p:nvSpPr>
            <p:spPr>
              <a:xfrm>
                <a:off x="6713631" y="2437352"/>
                <a:ext cx="1641219" cy="289951"/>
              </a:xfrm>
              <a:prstGeom prst="rect">
                <a:avLst/>
              </a:prstGeom>
              <a:blipFill>
                <a:blip r:embed="rId4"/>
                <a:stretch>
                  <a:fillRect l="-2963" t="-6383" b="-17021"/>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7" name="CaixaDeTexto 6">
                <a:extLst>
                  <a:ext uri="{FF2B5EF4-FFF2-40B4-BE49-F238E27FC236}">
                    <a16:creationId xmlns:a16="http://schemas.microsoft.com/office/drawing/2014/main" id="{78424D57-654A-3167-D947-6464D1360013}"/>
                  </a:ext>
                </a:extLst>
              </p:cNvPr>
              <p:cNvSpPr txBox="1"/>
              <p:nvPr/>
            </p:nvSpPr>
            <p:spPr>
              <a:xfrm>
                <a:off x="2471834" y="4569344"/>
                <a:ext cx="2243948" cy="6210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𝑃</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𝑛</m:t>
                              </m:r>
                            </m:sub>
                          </m:sSub>
                        </m:sub>
                      </m:sSub>
                      <m:r>
                        <a:rPr lang="pt-BR" b="0" i="1" smtClean="0">
                          <a:latin typeface="Cambria Math" panose="02040503050406030204" pitchFamily="18" charset="0"/>
                        </a:rPr>
                        <m:t>=</m:t>
                      </m:r>
                      <m:f>
                        <m:fPr>
                          <m:ctrlPr>
                            <a:rPr lang="pt-BR" b="0" i="1" smtClean="0">
                              <a:latin typeface="Cambria Math" panose="02040503050406030204" pitchFamily="18" charset="0"/>
                            </a:rPr>
                          </m:ctrlPr>
                        </m:fPr>
                        <m:num>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b="0" i="1" smtClean="0">
                                  <a:latin typeface="Cambria Math" panose="02040503050406030204" pitchFamily="18" charset="0"/>
                                </a:rPr>
                              </m:ctrlPr>
                            </m:sSupPr>
                            <m:e>
                              <m:r>
                                <a:rPr lang="pt-BR" b="0" i="1" smtClean="0">
                                  <a:latin typeface="Cambria Math" panose="02040503050406030204" pitchFamily="18" charset="0"/>
                                </a:rPr>
                                <m:t>𝑒</m:t>
                              </m:r>
                            </m:e>
                            <m:sup>
                              <m:r>
                                <a:rPr lang="pt-BR" b="0" i="1" smtClean="0">
                                  <a:latin typeface="Cambria Math" panose="02040503050406030204" pitchFamily="18" charset="0"/>
                                </a:rPr>
                                <m:t>−</m:t>
                              </m:r>
                              <m:r>
                                <a:rPr lang="pt-BR" b="0" i="1" smtClean="0">
                                  <a:latin typeface="Cambria Math" panose="02040503050406030204" pitchFamily="18" charset="0"/>
                                </a:rPr>
                                <m:t>𝛽</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𝑈</m:t>
                                  </m:r>
                                </m:e>
                                <m:sub>
                                  <m:r>
                                    <a:rPr lang="pt-BR" b="0" i="1" smtClean="0">
                                      <a:latin typeface="Cambria Math" panose="02040503050406030204" pitchFamily="18" charset="0"/>
                                    </a:rPr>
                                    <m:t>𝐹</m:t>
                                  </m:r>
                                </m:sub>
                              </m:sSub>
                            </m:sup>
                          </m:sSup>
                        </m:num>
                        <m:den>
                          <m:r>
                            <a:rPr lang="pt-BR" b="0" i="1" smtClean="0">
                              <a:latin typeface="Cambria Math" panose="02040503050406030204" pitchFamily="18" charset="0"/>
                            </a:rPr>
                            <m:t>6∙</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sSup>
                            <m:sSupPr>
                              <m:ctrlPr>
                                <a:rPr lang="pt-BR" i="1">
                                  <a:latin typeface="Cambria Math" panose="02040503050406030204" pitchFamily="18" charset="0"/>
                                </a:rPr>
                              </m:ctrlPr>
                            </m:sSupPr>
                            <m:e>
                              <m:r>
                                <a:rPr lang="pt-BR" i="1">
                                  <a:latin typeface="Cambria Math" panose="02040503050406030204" pitchFamily="18" charset="0"/>
                                </a:rPr>
                                <m:t>𝑒</m:t>
                              </m:r>
                            </m:e>
                            <m:sup>
                              <m:r>
                                <a:rPr lang="pt-BR" i="1">
                                  <a:latin typeface="Cambria Math" panose="02040503050406030204" pitchFamily="18" charset="0"/>
                                </a:rPr>
                                <m:t>−</m:t>
                              </m:r>
                              <m:r>
                                <a:rPr lang="pt-BR" i="1">
                                  <a:latin typeface="Cambria Math" panose="02040503050406030204" pitchFamily="18" charset="0"/>
                                </a:rPr>
                                <m:t>𝛽</m:t>
                              </m:r>
                              <m:sSub>
                                <m:sSubPr>
                                  <m:ctrlPr>
                                    <a:rPr lang="pt-BR" i="1">
                                      <a:latin typeface="Cambria Math" panose="02040503050406030204" pitchFamily="18" charset="0"/>
                                    </a:rPr>
                                  </m:ctrlPr>
                                </m:sSubPr>
                                <m:e>
                                  <m:r>
                                    <a:rPr lang="pt-BR" i="1">
                                      <a:latin typeface="Cambria Math" panose="02040503050406030204" pitchFamily="18" charset="0"/>
                                    </a:rPr>
                                    <m:t>𝑈</m:t>
                                  </m:r>
                                </m:e>
                                <m:sub>
                                  <m:r>
                                    <a:rPr lang="pt-BR" i="1">
                                      <a:latin typeface="Cambria Math" panose="02040503050406030204" pitchFamily="18" charset="0"/>
                                    </a:rPr>
                                    <m:t>𝐹</m:t>
                                  </m:r>
                                </m:sub>
                              </m:sSub>
                            </m:sup>
                          </m:sSup>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6</m:t>
                          </m:r>
                        </m:den>
                      </m:f>
                    </m:oMath>
                  </m:oMathPara>
                </a14:m>
                <a:endParaRPr lang="pt-BR" dirty="0"/>
              </a:p>
            </p:txBody>
          </p:sp>
        </mc:Choice>
        <mc:Fallback xmlns="">
          <p:sp>
            <p:nvSpPr>
              <p:cNvPr id="7" name="CaixaDeTexto 6">
                <a:extLst>
                  <a:ext uri="{FF2B5EF4-FFF2-40B4-BE49-F238E27FC236}">
                    <a16:creationId xmlns:a16="http://schemas.microsoft.com/office/drawing/2014/main" id="{78424D57-654A-3167-D947-6464D1360013}"/>
                  </a:ext>
                </a:extLst>
              </p:cNvPr>
              <p:cNvSpPr txBox="1">
                <a:spLocks noRot="1" noChangeAspect="1" noMove="1" noResize="1" noEditPoints="1" noAdjustHandles="1" noChangeArrowheads="1" noChangeShapeType="1" noTextEdit="1"/>
              </p:cNvSpPr>
              <p:nvPr/>
            </p:nvSpPr>
            <p:spPr>
              <a:xfrm>
                <a:off x="2471834" y="4569344"/>
                <a:ext cx="2243948" cy="621067"/>
              </a:xfrm>
              <a:prstGeom prst="rect">
                <a:avLst/>
              </a:prstGeom>
              <a:blipFill>
                <a:blip r:embed="rId5"/>
                <a:stretch>
                  <a:fillRect/>
                </a:stretch>
              </a:blipFill>
            </p:spPr>
            <p:txBody>
              <a:bodyPr/>
              <a:lstStyle/>
              <a:p>
                <a:r>
                  <a:rPr lang="pt-BR">
                    <a:noFill/>
                  </a:rPr>
                  <a:t> </a:t>
                </a:r>
              </a:p>
            </p:txBody>
          </p:sp>
        </mc:Fallback>
      </mc:AlternateContent>
      <p:cxnSp>
        <p:nvCxnSpPr>
          <p:cNvPr id="9" name="Conector de Seta Reta 8">
            <a:extLst>
              <a:ext uri="{FF2B5EF4-FFF2-40B4-BE49-F238E27FC236}">
                <a16:creationId xmlns:a16="http://schemas.microsoft.com/office/drawing/2014/main" id="{72ED598E-A7C8-7DC6-F347-2AAA69497F39}"/>
              </a:ext>
            </a:extLst>
          </p:cNvPr>
          <p:cNvCxnSpPr>
            <a:cxnSpLocks/>
          </p:cNvCxnSpPr>
          <p:nvPr/>
        </p:nvCxnSpPr>
        <p:spPr>
          <a:xfrm>
            <a:off x="2992133" y="2596296"/>
            <a:ext cx="3467057" cy="0"/>
          </a:xfrm>
          <a:prstGeom prst="straightConnector1">
            <a:avLst/>
          </a:prstGeom>
          <a:ln w="57150">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CaixaDeTexto 9">
                <a:extLst>
                  <a:ext uri="{FF2B5EF4-FFF2-40B4-BE49-F238E27FC236}">
                    <a16:creationId xmlns:a16="http://schemas.microsoft.com/office/drawing/2014/main" id="{213F62E6-B79F-6002-79A3-8C909CD66BB5}"/>
                  </a:ext>
                </a:extLst>
              </p:cNvPr>
              <p:cNvSpPr txBox="1"/>
              <p:nvPr/>
            </p:nvSpPr>
            <p:spPr>
              <a:xfrm>
                <a:off x="5413461" y="4531012"/>
                <a:ext cx="875496" cy="64312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sSub>
                            <m:sSubPr>
                              <m:ctrlPr>
                                <a:rPr lang="pt-BR" b="1" i="1" smtClean="0">
                                  <a:solidFill>
                                    <a:schemeClr val="tx1"/>
                                  </a:solidFill>
                                  <a:latin typeface="Cambria Math" panose="02040503050406030204" pitchFamily="18" charset="0"/>
                                </a:rPr>
                              </m:ctrlPr>
                            </m:sSubPr>
                            <m:e>
                              <m:r>
                                <a:rPr lang="pt-BR" b="1" i="1">
                                  <a:solidFill>
                                    <a:schemeClr val="tx1"/>
                                  </a:solidFill>
                                  <a:latin typeface="Cambria Math" panose="02040503050406030204" pitchFamily="18" charset="0"/>
                                </a:rPr>
                                <m:t>𝑷</m:t>
                              </m:r>
                            </m:e>
                            <m:sub>
                              <m:r>
                                <a:rPr lang="pt-BR" b="1" i="1" smtClean="0">
                                  <a:solidFill>
                                    <a:schemeClr val="tx1"/>
                                  </a:solidFill>
                                  <a:latin typeface="Cambria Math" panose="02040503050406030204" pitchFamily="18" charset="0"/>
                                </a:rPr>
                                <m:t>𝑭</m:t>
                              </m:r>
                            </m:sub>
                          </m:sSub>
                          <m:r>
                            <a:rPr lang="pt-BR" b="1" i="1">
                              <a:solidFill>
                                <a:schemeClr val="tx1"/>
                              </a:solidFill>
                              <a:latin typeface="Cambria Math" panose="02040503050406030204" pitchFamily="18" charset="0"/>
                            </a:rPr>
                            <m:t>=</m:t>
                          </m:r>
                          <m:f>
                            <m:fPr>
                              <m:ctrlPr>
                                <a:rPr lang="pt-BR" b="1" i="1">
                                  <a:solidFill>
                                    <a:schemeClr val="tx1"/>
                                  </a:solidFill>
                                  <a:latin typeface="Cambria Math" panose="02040503050406030204" pitchFamily="18" charset="0"/>
                                </a:rPr>
                              </m:ctrlPr>
                            </m:fPr>
                            <m:num>
                              <m:r>
                                <a:rPr lang="pt-BR" b="1" i="1">
                                  <a:solidFill>
                                    <a:schemeClr val="tx1"/>
                                  </a:solidFill>
                                  <a:latin typeface="Cambria Math" panose="02040503050406030204" pitchFamily="18" charset="0"/>
                                </a:rPr>
                                <m:t>𝟏</m:t>
                              </m:r>
                            </m:num>
                            <m:den>
                              <m:r>
                                <a:rPr lang="pt-BR" b="1" i="1">
                                  <a:solidFill>
                                    <a:schemeClr val="tx1"/>
                                  </a:solidFill>
                                  <a:latin typeface="Cambria Math" panose="02040503050406030204" pitchFamily="18" charset="0"/>
                                </a:rPr>
                                <m:t>𝟔</m:t>
                              </m:r>
                            </m:den>
                          </m:f>
                        </m:e>
                      </m:borderBox>
                    </m:oMath>
                  </m:oMathPara>
                </a14:m>
                <a:endParaRPr lang="pt-BR" dirty="0">
                  <a:solidFill>
                    <a:srgbClr val="C00000"/>
                  </a:solidFill>
                </a:endParaRPr>
              </a:p>
            </p:txBody>
          </p:sp>
        </mc:Choice>
        <mc:Fallback xmlns="">
          <p:sp>
            <p:nvSpPr>
              <p:cNvPr id="10" name="CaixaDeTexto 9">
                <a:extLst>
                  <a:ext uri="{FF2B5EF4-FFF2-40B4-BE49-F238E27FC236}">
                    <a16:creationId xmlns:a16="http://schemas.microsoft.com/office/drawing/2014/main" id="{213F62E6-B79F-6002-79A3-8C909CD66BB5}"/>
                  </a:ext>
                </a:extLst>
              </p:cNvPr>
              <p:cNvSpPr txBox="1">
                <a:spLocks noRot="1" noChangeAspect="1" noMove="1" noResize="1" noEditPoints="1" noAdjustHandles="1" noChangeArrowheads="1" noChangeShapeType="1" noTextEdit="1"/>
              </p:cNvSpPr>
              <p:nvPr/>
            </p:nvSpPr>
            <p:spPr>
              <a:xfrm>
                <a:off x="5413461" y="4531012"/>
                <a:ext cx="875496" cy="643125"/>
              </a:xfrm>
              <a:prstGeom prst="rect">
                <a:avLst/>
              </a:prstGeom>
              <a:blipFill>
                <a:blip r:embed="rId6"/>
                <a:stretch>
                  <a:fillRect/>
                </a:stretch>
              </a:blipFill>
            </p:spPr>
            <p:txBody>
              <a:bodyPr/>
              <a:lstStyle/>
              <a:p>
                <a:r>
                  <a:rPr lang="pt-BR">
                    <a:noFill/>
                  </a:rPr>
                  <a:t> </a:t>
                </a:r>
              </a:p>
            </p:txBody>
          </p:sp>
        </mc:Fallback>
      </mc:AlternateContent>
      <p:sp>
        <p:nvSpPr>
          <p:cNvPr id="11" name="Chave Direita 10">
            <a:extLst>
              <a:ext uri="{FF2B5EF4-FFF2-40B4-BE49-F238E27FC236}">
                <a16:creationId xmlns:a16="http://schemas.microsoft.com/office/drawing/2014/main" id="{12B456D0-66C7-93F1-AD7F-949C053320F7}"/>
              </a:ext>
            </a:extLst>
          </p:cNvPr>
          <p:cNvSpPr/>
          <p:nvPr/>
        </p:nvSpPr>
        <p:spPr>
          <a:xfrm>
            <a:off x="2147836" y="1612125"/>
            <a:ext cx="596070" cy="1971309"/>
          </a:xfrm>
          <a:prstGeom prst="rightBrace">
            <a:avLst>
              <a:gd name="adj1" fmla="val 44622"/>
              <a:gd name="adj2" fmla="val 5000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1F2E8332-0D2A-0912-EEE7-EB4630651FF0}"/>
                  </a:ext>
                </a:extLst>
              </p:cNvPr>
              <p:cNvSpPr txBox="1"/>
              <p:nvPr/>
            </p:nvSpPr>
            <p:spPr>
              <a:xfrm>
                <a:off x="3044939" y="2729711"/>
                <a:ext cx="3250249" cy="3023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1</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2</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𝐹</m:t>
                              </m:r>
                            </m:e>
                            <m:sub>
                              <m:r>
                                <a:rPr lang="pt-BR" b="0" i="1" smtClean="0">
                                  <a:latin typeface="Cambria Math" panose="02040503050406030204" pitchFamily="18" charset="0"/>
                                </a:rPr>
                                <m:t>6</m:t>
                              </m:r>
                            </m:sub>
                          </m:sSub>
                        </m:sub>
                      </m:sSub>
                      <m:r>
                        <a:rPr lang="pt-BR" b="0" i="1" smtClean="0">
                          <a:latin typeface="Cambria Math" panose="02040503050406030204" pitchFamily="18" charset="0"/>
                        </a:rPr>
                        <m:t>=</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𝐶</m:t>
                          </m:r>
                        </m:e>
                        <m:sub>
                          <m:r>
                            <a:rPr lang="pt-BR" b="0" i="1" smtClean="0">
                              <a:latin typeface="Cambria Math" panose="02040503050406030204" pitchFamily="18" charset="0"/>
                            </a:rPr>
                            <m:t>𝐹</m:t>
                          </m:r>
                        </m:sub>
                      </m:sSub>
                    </m:oMath>
                  </m:oMathPara>
                </a14:m>
                <a:endParaRPr lang="pt-BR" dirty="0"/>
              </a:p>
            </p:txBody>
          </p:sp>
        </mc:Choice>
        <mc:Fallback xmlns="">
          <p:sp>
            <p:nvSpPr>
              <p:cNvPr id="12" name="CaixaDeTexto 11">
                <a:extLst>
                  <a:ext uri="{FF2B5EF4-FFF2-40B4-BE49-F238E27FC236}">
                    <a16:creationId xmlns:a16="http://schemas.microsoft.com/office/drawing/2014/main" id="{1F2E8332-0D2A-0912-EEE7-EB4630651FF0}"/>
                  </a:ext>
                </a:extLst>
              </p:cNvPr>
              <p:cNvSpPr txBox="1">
                <a:spLocks noRot="1" noChangeAspect="1" noMove="1" noResize="1" noEditPoints="1" noAdjustHandles="1" noChangeArrowheads="1" noChangeShapeType="1" noTextEdit="1"/>
              </p:cNvSpPr>
              <p:nvPr/>
            </p:nvSpPr>
            <p:spPr>
              <a:xfrm>
                <a:off x="3044939" y="2729711"/>
                <a:ext cx="3250249" cy="302327"/>
              </a:xfrm>
              <a:prstGeom prst="rect">
                <a:avLst/>
              </a:prstGeom>
              <a:blipFill>
                <a:blip r:embed="rId7"/>
                <a:stretch>
                  <a:fillRect b="-16327"/>
                </a:stretch>
              </a:blipFill>
            </p:spPr>
            <p:txBody>
              <a:bodyPr/>
              <a:lstStyle/>
              <a:p>
                <a:r>
                  <a:rPr lang="pt-BR">
                    <a:noFill/>
                  </a:rPr>
                  <a:t> </a:t>
                </a:r>
              </a:p>
            </p:txBody>
          </p:sp>
        </mc:Fallback>
      </mc:AlternateContent>
    </p:spTree>
    <p:extLst>
      <p:ext uri="{BB962C8B-B14F-4D97-AF65-F5344CB8AC3E}">
        <p14:creationId xmlns:p14="http://schemas.microsoft.com/office/powerpoint/2010/main" val="5634287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E346106-83F9-E7C9-8EC8-50EF7E19C660}"/>
              </a:ext>
            </a:extLst>
          </p:cNvPr>
          <p:cNvSpPr>
            <a:spLocks noGrp="1"/>
          </p:cNvSpPr>
          <p:nvPr>
            <p:ph type="sldNum" sz="quarter" idx="4"/>
          </p:nvPr>
        </p:nvSpPr>
        <p:spPr/>
        <p:txBody>
          <a:bodyPr/>
          <a:lstStyle/>
          <a:p>
            <a:fld id="{9892FFFB-AE51-A74C-8150-E041A9400B6F}" type="slidenum">
              <a:rPr lang="pt-BR" smtClean="0"/>
              <a:pPr/>
              <a:t>46</a:t>
            </a:fld>
            <a:endParaRPr lang="pt-BR"/>
          </a:p>
        </p:txBody>
      </p:sp>
      <p:sp>
        <p:nvSpPr>
          <p:cNvPr id="4" name="CaixaDeTexto 3">
            <a:extLst>
              <a:ext uri="{FF2B5EF4-FFF2-40B4-BE49-F238E27FC236}">
                <a16:creationId xmlns:a16="http://schemas.microsoft.com/office/drawing/2014/main" id="{B839FC89-384C-7363-100E-8460719E01C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Estimating </a:t>
            </a:r>
            <a:r>
              <a:rPr lang="el-GR" sz="2400" b="1" u="sng" dirty="0">
                <a:solidFill>
                  <a:srgbClr val="384456"/>
                </a:solidFill>
                <a:latin typeface="+mj-lt"/>
              </a:rPr>
              <a:t>β</a:t>
            </a:r>
            <a:endParaRPr lang="pt-BR" sz="2400" b="1" u="sng" dirty="0">
              <a:solidFill>
                <a:srgbClr val="384456"/>
              </a:solidFill>
              <a:latin typeface="+mj-lt"/>
            </a:endParaRP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DB6407E1-2C8F-D182-C243-4EF75D9DBF6F}"/>
                  </a:ext>
                </a:extLst>
              </p:cNvPr>
              <p:cNvSpPr txBox="1"/>
              <p:nvPr/>
            </p:nvSpPr>
            <p:spPr>
              <a:xfrm>
                <a:off x="3906726" y="1837083"/>
                <a:ext cx="4961999" cy="7318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𝑝𝑉</m:t>
                      </m:r>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nary>
                        <m:naryPr>
                          <m:ctrlPr>
                            <a:rPr lang="pt-BR" b="0"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𝐹</m:t>
                              </m:r>
                            </m:e>
                          </m:acc>
                          <m:r>
                            <a:rPr lang="pt-BR" b="0" i="1" smtClean="0">
                              <a:latin typeface="Cambria Math" panose="02040503050406030204" pitchFamily="18" charset="0"/>
                            </a:rPr>
                            <m:t>∙</m:t>
                          </m:r>
                          <m:r>
                            <a:rPr lang="pt-BR" b="0" i="1" smtClean="0">
                              <a:latin typeface="Cambria Math" panose="02040503050406030204" pitchFamily="18" charset="0"/>
                            </a:rPr>
                            <m:t>𝑑</m:t>
                          </m:r>
                          <m:acc>
                            <m:accPr>
                              <m:chr m:val="⃗"/>
                              <m:ctrlPr>
                                <a:rPr lang="pt-BR" b="0" i="1" smtClean="0">
                                  <a:latin typeface="Cambria Math" panose="02040503050406030204" pitchFamily="18" charset="0"/>
                                </a:rPr>
                              </m:ctrlPr>
                            </m:accPr>
                            <m:e>
                              <m:r>
                                <a:rPr lang="pt-BR" b="0" i="1" smtClean="0">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𝑁𝑘𝑇</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Δ</m:t>
                              </m:r>
                              <m:r>
                                <a:rPr lang="pt-BR" b="0" i="1" smtClean="0">
                                  <a:latin typeface="Cambria Math" panose="02040503050406030204" pitchFamily="18" charset="0"/>
                                </a:rPr>
                                <m:t>𝑆</m:t>
                              </m:r>
                            </m:sup>
                            <m:e>
                              <m:acc>
                                <m:accPr>
                                  <m:chr m:val="⃗"/>
                                  <m:ctrlPr>
                                    <a:rPr lang="pt-BR" i="1">
                                      <a:latin typeface="Cambria Math" panose="02040503050406030204" pitchFamily="18" charset="0"/>
                                    </a:rPr>
                                  </m:ctrlPr>
                                </m:accPr>
                                <m:e>
                                  <m:r>
                                    <a:rPr lang="pt-BR" i="1">
                                      <a:latin typeface="Cambria Math" panose="02040503050406030204" pitchFamily="18" charset="0"/>
                                    </a:rPr>
                                    <m:t>𝐹</m:t>
                                  </m:r>
                                </m:e>
                              </m:acc>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12" name="CaixaDeTexto 11">
                <a:extLst>
                  <a:ext uri="{FF2B5EF4-FFF2-40B4-BE49-F238E27FC236}">
                    <a16:creationId xmlns:a16="http://schemas.microsoft.com/office/drawing/2014/main" id="{DB6407E1-2C8F-D182-C243-4EF75D9DBF6F}"/>
                  </a:ext>
                </a:extLst>
              </p:cNvPr>
              <p:cNvSpPr txBox="1">
                <a:spLocks noRot="1" noChangeAspect="1" noMove="1" noResize="1" noEditPoints="1" noAdjustHandles="1" noChangeArrowheads="1" noChangeShapeType="1" noTextEdit="1"/>
              </p:cNvSpPr>
              <p:nvPr/>
            </p:nvSpPr>
            <p:spPr>
              <a:xfrm>
                <a:off x="3906726" y="1837083"/>
                <a:ext cx="4961999" cy="731803"/>
              </a:xfrm>
              <a:prstGeom prst="rect">
                <a:avLst/>
              </a:prstGeom>
              <a:blipFill>
                <a:blip r:embed="rId2"/>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13" name="CaixaDeTexto 12">
                <a:extLst>
                  <a:ext uri="{FF2B5EF4-FFF2-40B4-BE49-F238E27FC236}">
                    <a16:creationId xmlns:a16="http://schemas.microsoft.com/office/drawing/2014/main" id="{D6C86301-5784-7B1F-6F9F-D34649B445D6}"/>
                  </a:ext>
                </a:extLst>
              </p:cNvPr>
              <p:cNvSpPr txBox="1"/>
              <p:nvPr/>
            </p:nvSpPr>
            <p:spPr>
              <a:xfrm>
                <a:off x="5278222" y="4846857"/>
                <a:ext cx="2219005" cy="10613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borderBox>
                        <m:borderBoxPr>
                          <m:ctrlPr>
                            <a:rPr lang="pt-BR" b="0" i="1" smtClean="0">
                              <a:solidFill>
                                <a:srgbClr val="C00000"/>
                              </a:solidFill>
                              <a:latin typeface="Cambria Math" panose="02040503050406030204" pitchFamily="18" charset="0"/>
                            </a:rPr>
                          </m:ctrlPr>
                        </m:borderBoxPr>
                        <m:e>
                          <m:r>
                            <a:rPr lang="pt-BR" b="1" i="1">
                              <a:solidFill>
                                <a:srgbClr val="C00000"/>
                              </a:solidFill>
                              <a:latin typeface="Cambria Math" panose="02040503050406030204" pitchFamily="18" charset="0"/>
                            </a:rPr>
                            <m:t>𝜷</m:t>
                          </m:r>
                          <m:r>
                            <a:rPr lang="pt-BR" i="1">
                              <a:solidFill>
                                <a:srgbClr val="C00000"/>
                              </a:solidFill>
                              <a:latin typeface="Cambria Math" panose="02040503050406030204" pitchFamily="18" charset="0"/>
                            </a:rPr>
                            <m:t>=</m:t>
                          </m:r>
                          <m:f>
                            <m:fPr>
                              <m:ctrlPr>
                                <a:rPr lang="pt-BR" i="1">
                                  <a:solidFill>
                                    <a:srgbClr val="C00000"/>
                                  </a:solidFill>
                                  <a:latin typeface="Cambria Math" panose="02040503050406030204" pitchFamily="18" charset="0"/>
                                </a:rPr>
                              </m:ctrlPr>
                            </m:fPr>
                            <m:num>
                              <m:r>
                                <a:rPr lang="pt-BR" b="0" i="1" smtClean="0">
                                  <a:solidFill>
                                    <a:srgbClr val="C00000"/>
                                  </a:solidFill>
                                  <a:latin typeface="Cambria Math" panose="02040503050406030204" pitchFamily="18" charset="0"/>
                                </a:rPr>
                                <m:t>𝑁</m:t>
                              </m:r>
                            </m:num>
                            <m:den>
                              <m:r>
                                <a:rPr lang="pt-BR" i="1">
                                  <a:solidFill>
                                    <a:srgbClr val="C00000"/>
                                  </a:solidFill>
                                  <a:latin typeface="Cambria Math" panose="02040503050406030204" pitchFamily="18" charset="0"/>
                                </a:rPr>
                                <m:t>𝑀𝑔</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h</m:t>
                                  </m:r>
                                  <m:r>
                                    <a:rPr lang="pt-BR" b="0" i="1" smtClean="0">
                                      <a:solidFill>
                                        <a:srgbClr val="C00000"/>
                                      </a:solidFill>
                                      <a:latin typeface="Cambria Math" panose="02040503050406030204" pitchFamily="18" charset="0"/>
                                    </a:rPr>
                                    <m:t> +</m:t>
                                  </m:r>
                                  <m:f>
                                    <m:fPr>
                                      <m:ctrlPr>
                                        <a:rPr lang="pt-BR" b="0" i="1" smtClean="0">
                                          <a:solidFill>
                                            <a:srgbClr val="C00000"/>
                                          </a:solidFill>
                                          <a:latin typeface="Cambria Math" panose="02040503050406030204" pitchFamily="18" charset="0"/>
                                        </a:rPr>
                                      </m:ctrlPr>
                                    </m:fPr>
                                    <m:num>
                                      <m:sSubSup>
                                        <m:sSubSupPr>
                                          <m:ctrlPr>
                                            <a:rPr lang="pt-BR" b="0" i="1" smtClean="0">
                                              <a:solidFill>
                                                <a:srgbClr val="C00000"/>
                                              </a:solidFill>
                                              <a:latin typeface="Cambria Math" panose="02040503050406030204" pitchFamily="18" charset="0"/>
                                            </a:rPr>
                                          </m:ctrlPr>
                                        </m:sSubSupPr>
                                        <m:e>
                                          <m:r>
                                            <a:rPr lang="pt-BR" b="0" i="1" smtClean="0">
                                              <a:solidFill>
                                                <a:srgbClr val="C00000"/>
                                              </a:solidFill>
                                              <a:latin typeface="Cambria Math" panose="02040503050406030204" pitchFamily="18" charset="0"/>
                                            </a:rPr>
                                            <m:t>𝑣</m:t>
                                          </m:r>
                                        </m:e>
                                        <m:sub>
                                          <m:sSub>
                                            <m:sSubPr>
                                              <m:ctrlPr>
                                                <a:rPr lang="pt-BR" b="0" i="1" smtClean="0">
                                                  <a:solidFill>
                                                    <a:srgbClr val="C00000"/>
                                                  </a:solidFill>
                                                  <a:latin typeface="Cambria Math" panose="02040503050406030204" pitchFamily="18" charset="0"/>
                                                </a:rPr>
                                              </m:ctrlPr>
                                            </m:sSubPr>
                                            <m:e>
                                              <m:r>
                                                <a:rPr lang="pt-BR" b="0" i="1" smtClean="0">
                                                  <a:solidFill>
                                                    <a:srgbClr val="C00000"/>
                                                  </a:solidFill>
                                                  <a:latin typeface="Cambria Math" panose="02040503050406030204" pitchFamily="18" charset="0"/>
                                                </a:rPr>
                                                <m:t>0</m:t>
                                              </m:r>
                                            </m:e>
                                            <m:sub>
                                              <m:r>
                                                <a:rPr lang="pt-BR" b="0" i="1" smtClean="0">
                                                  <a:solidFill>
                                                    <a:srgbClr val="C00000"/>
                                                  </a:solidFill>
                                                  <a:latin typeface="Cambria Math" panose="02040503050406030204" pitchFamily="18" charset="0"/>
                                                </a:rPr>
                                                <m:t>h𝑜𝑟</m:t>
                                              </m:r>
                                            </m:sub>
                                          </m:sSub>
                                        </m:sub>
                                        <m:sup>
                                          <m:r>
                                            <a:rPr lang="pt-BR" b="0" i="1" smtClean="0">
                                              <a:solidFill>
                                                <a:srgbClr val="C00000"/>
                                              </a:solidFill>
                                              <a:latin typeface="Cambria Math" panose="02040503050406030204" pitchFamily="18" charset="0"/>
                                            </a:rPr>
                                            <m:t>2</m:t>
                                          </m:r>
                                        </m:sup>
                                      </m:sSubSup>
                                    </m:num>
                                    <m:den>
                                      <m:r>
                                        <a:rPr lang="pt-BR" b="0" i="1" smtClean="0">
                                          <a:solidFill>
                                            <a:srgbClr val="C00000"/>
                                          </a:solidFill>
                                          <a:latin typeface="Cambria Math" panose="02040503050406030204" pitchFamily="18" charset="0"/>
                                        </a:rPr>
                                        <m:t>2</m:t>
                                      </m:r>
                                      <m:r>
                                        <a:rPr lang="pt-BR" b="0" i="1" smtClean="0">
                                          <a:solidFill>
                                            <a:srgbClr val="C00000"/>
                                          </a:solidFill>
                                          <a:latin typeface="Cambria Math" panose="02040503050406030204" pitchFamily="18" charset="0"/>
                                        </a:rPr>
                                        <m:t>𝑔</m:t>
                                      </m:r>
                                    </m:den>
                                  </m:f>
                                </m:e>
                              </m:d>
                            </m:den>
                          </m:f>
                        </m:e>
                      </m:borderBox>
                    </m:oMath>
                  </m:oMathPara>
                </a14:m>
                <a:endParaRPr lang="pt-BR" b="0" dirty="0">
                  <a:solidFill>
                    <a:srgbClr val="C00000"/>
                  </a:solidFill>
                </a:endParaRPr>
              </a:p>
            </p:txBody>
          </p:sp>
        </mc:Choice>
        <mc:Fallback xmlns="">
          <p:sp>
            <p:nvSpPr>
              <p:cNvPr id="13" name="CaixaDeTexto 12">
                <a:extLst>
                  <a:ext uri="{FF2B5EF4-FFF2-40B4-BE49-F238E27FC236}">
                    <a16:creationId xmlns:a16="http://schemas.microsoft.com/office/drawing/2014/main" id="{D6C86301-5784-7B1F-6F9F-D34649B445D6}"/>
                  </a:ext>
                </a:extLst>
              </p:cNvPr>
              <p:cNvSpPr txBox="1">
                <a:spLocks noRot="1" noChangeAspect="1" noMove="1" noResize="1" noEditPoints="1" noAdjustHandles="1" noChangeArrowheads="1" noChangeShapeType="1" noTextEdit="1"/>
              </p:cNvSpPr>
              <p:nvPr/>
            </p:nvSpPr>
            <p:spPr>
              <a:xfrm>
                <a:off x="5278222" y="4846857"/>
                <a:ext cx="2219005" cy="1061316"/>
              </a:xfrm>
              <a:prstGeom prst="rect">
                <a:avLst/>
              </a:prstGeom>
              <a:blipFill>
                <a:blip r:embed="rId3"/>
                <a:stretch>
                  <a:fillRect/>
                </a:stretch>
              </a:blipFill>
            </p:spPr>
            <p:txBody>
              <a:bodyPr/>
              <a:lstStyle/>
              <a:p>
                <a:r>
                  <a:rPr lang="pt-BR">
                    <a:noFill/>
                  </a:rPr>
                  <a:t> </a:t>
                </a:r>
              </a:p>
            </p:txBody>
          </p:sp>
        </mc:Fallback>
      </mc:AlternateContent>
      <p:cxnSp>
        <p:nvCxnSpPr>
          <p:cNvPr id="5" name="Conector reto 4">
            <a:extLst>
              <a:ext uri="{FF2B5EF4-FFF2-40B4-BE49-F238E27FC236}">
                <a16:creationId xmlns:a16="http://schemas.microsoft.com/office/drawing/2014/main" id="{FDC74F3F-8256-8877-87BB-519BD5C01851}"/>
              </a:ext>
            </a:extLst>
          </p:cNvPr>
          <p:cNvCxnSpPr>
            <a:cxnSpLocks/>
          </p:cNvCxnSpPr>
          <p:nvPr/>
        </p:nvCxnSpPr>
        <p:spPr>
          <a:xfrm>
            <a:off x="412955" y="1966454"/>
            <a:ext cx="2511953" cy="441522"/>
          </a:xfrm>
          <a:prstGeom prst="line">
            <a:avLst/>
          </a:prstGeom>
          <a:ln w="38100"/>
        </p:spPr>
        <p:style>
          <a:lnRef idx="3">
            <a:schemeClr val="dk1"/>
          </a:lnRef>
          <a:fillRef idx="0">
            <a:schemeClr val="dk1"/>
          </a:fillRef>
          <a:effectRef idx="2">
            <a:schemeClr val="dk1"/>
          </a:effectRef>
          <a:fontRef idx="minor">
            <a:schemeClr val="tx1"/>
          </a:fontRef>
        </p:style>
      </p:cxnSp>
      <p:cxnSp>
        <p:nvCxnSpPr>
          <p:cNvPr id="7" name="Conector de Seta Reta 6">
            <a:extLst>
              <a:ext uri="{FF2B5EF4-FFF2-40B4-BE49-F238E27FC236}">
                <a16:creationId xmlns:a16="http://schemas.microsoft.com/office/drawing/2014/main" id="{9BA2B09D-CFFE-2609-01D9-1CF5F77D9DFF}"/>
              </a:ext>
            </a:extLst>
          </p:cNvPr>
          <p:cNvCxnSpPr/>
          <p:nvPr/>
        </p:nvCxnSpPr>
        <p:spPr>
          <a:xfrm flipV="1">
            <a:off x="523731" y="1992062"/>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27" name="CaixaDeTexto 26">
                <a:extLst>
                  <a:ext uri="{FF2B5EF4-FFF2-40B4-BE49-F238E27FC236}">
                    <a16:creationId xmlns:a16="http://schemas.microsoft.com/office/drawing/2014/main" id="{E3BEFA16-8882-AB07-9056-8DCBA9FE6445}"/>
                  </a:ext>
                </a:extLst>
              </p:cNvPr>
              <p:cNvSpPr txBox="1"/>
              <p:nvPr/>
            </p:nvSpPr>
            <p:spPr>
              <a:xfrm>
                <a:off x="596249" y="2571074"/>
                <a:ext cx="271869"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oMath>
                  </m:oMathPara>
                </a14:m>
                <a:endParaRPr lang="pt-BR" dirty="0">
                  <a:solidFill>
                    <a:srgbClr val="4472C4"/>
                  </a:solidFill>
                </a:endParaRPr>
              </a:p>
            </p:txBody>
          </p:sp>
        </mc:Choice>
        <mc:Fallback xmlns="">
          <p:sp>
            <p:nvSpPr>
              <p:cNvPr id="27" name="CaixaDeTexto 26">
                <a:extLst>
                  <a:ext uri="{FF2B5EF4-FFF2-40B4-BE49-F238E27FC236}">
                    <a16:creationId xmlns:a16="http://schemas.microsoft.com/office/drawing/2014/main" id="{E3BEFA16-8882-AB07-9056-8DCBA9FE6445}"/>
                  </a:ext>
                </a:extLst>
              </p:cNvPr>
              <p:cNvSpPr txBox="1">
                <a:spLocks noRot="1" noChangeAspect="1" noMove="1" noResize="1" noEditPoints="1" noAdjustHandles="1" noChangeArrowheads="1" noChangeShapeType="1" noTextEdit="1"/>
              </p:cNvSpPr>
              <p:nvPr/>
            </p:nvSpPr>
            <p:spPr>
              <a:xfrm>
                <a:off x="596249" y="2571074"/>
                <a:ext cx="271869" cy="313291"/>
              </a:xfrm>
              <a:prstGeom prst="rect">
                <a:avLst/>
              </a:prstGeom>
              <a:blipFill>
                <a:blip r:embed="rId4"/>
                <a:stretch>
                  <a:fillRect l="-22727" r="-2273" b="-5882"/>
                </a:stretch>
              </a:blipFill>
            </p:spPr>
            <p:txBody>
              <a:bodyPr/>
              <a:lstStyle/>
              <a:p>
                <a:r>
                  <a:rPr lang="pt-BR">
                    <a:noFill/>
                  </a:rPr>
                  <a:t> </a:t>
                </a:r>
              </a:p>
            </p:txBody>
          </p:sp>
        </mc:Fallback>
      </mc:AlternateContent>
      <p:cxnSp>
        <p:nvCxnSpPr>
          <p:cNvPr id="40" name="Conector de Seta Reta 39">
            <a:extLst>
              <a:ext uri="{FF2B5EF4-FFF2-40B4-BE49-F238E27FC236}">
                <a16:creationId xmlns:a16="http://schemas.microsoft.com/office/drawing/2014/main" id="{431195E5-73E2-1271-2685-38F02BFE44F7}"/>
              </a:ext>
            </a:extLst>
          </p:cNvPr>
          <p:cNvCxnSpPr/>
          <p:nvPr/>
        </p:nvCxnSpPr>
        <p:spPr>
          <a:xfrm flipV="1">
            <a:off x="2839227" y="2407976"/>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4" name="Conector reto 13">
            <a:extLst>
              <a:ext uri="{FF2B5EF4-FFF2-40B4-BE49-F238E27FC236}">
                <a16:creationId xmlns:a16="http://schemas.microsoft.com/office/drawing/2014/main" id="{889674B6-A12F-483A-DC8C-2D24992242D8}"/>
              </a:ext>
            </a:extLst>
          </p:cNvPr>
          <p:cNvCxnSpPr>
            <a:cxnSpLocks/>
          </p:cNvCxnSpPr>
          <p:nvPr/>
        </p:nvCxnSpPr>
        <p:spPr>
          <a:xfrm>
            <a:off x="707924" y="5132448"/>
            <a:ext cx="2511953" cy="0"/>
          </a:xfrm>
          <a:prstGeom prst="line">
            <a:avLst/>
          </a:prstGeom>
          <a:ln w="38100"/>
        </p:spPr>
        <p:style>
          <a:lnRef idx="3">
            <a:schemeClr val="dk1"/>
          </a:lnRef>
          <a:fillRef idx="0">
            <a:schemeClr val="dk1"/>
          </a:fillRef>
          <a:effectRef idx="2">
            <a:schemeClr val="dk1"/>
          </a:effectRef>
          <a:fontRef idx="minor">
            <a:schemeClr val="tx1"/>
          </a:fontRef>
        </p:style>
      </p:cxnSp>
      <p:cxnSp>
        <p:nvCxnSpPr>
          <p:cNvPr id="50" name="Conector reto 49">
            <a:extLst>
              <a:ext uri="{FF2B5EF4-FFF2-40B4-BE49-F238E27FC236}">
                <a16:creationId xmlns:a16="http://schemas.microsoft.com/office/drawing/2014/main" id="{F2EDCE9E-FBC5-7266-56B0-2A05C8ADDD29}"/>
              </a:ext>
            </a:extLst>
          </p:cNvPr>
          <p:cNvCxnSpPr>
            <a:cxnSpLocks/>
          </p:cNvCxnSpPr>
          <p:nvPr/>
        </p:nvCxnSpPr>
        <p:spPr>
          <a:xfrm>
            <a:off x="712840" y="4566549"/>
            <a:ext cx="0" cy="516184"/>
          </a:xfrm>
          <a:prstGeom prst="line">
            <a:avLst/>
          </a:prstGeom>
          <a:ln w="38100"/>
        </p:spPr>
        <p:style>
          <a:lnRef idx="3">
            <a:schemeClr val="dk1"/>
          </a:lnRef>
          <a:fillRef idx="0">
            <a:schemeClr val="dk1"/>
          </a:fillRef>
          <a:effectRef idx="2">
            <a:schemeClr val="dk1"/>
          </a:effectRef>
          <a:fontRef idx="minor">
            <a:schemeClr val="tx1"/>
          </a:fontRef>
        </p:style>
      </p:cxnSp>
      <p:cxnSp>
        <p:nvCxnSpPr>
          <p:cNvPr id="51" name="Conector de Seta Reta 50">
            <a:extLst>
              <a:ext uri="{FF2B5EF4-FFF2-40B4-BE49-F238E27FC236}">
                <a16:creationId xmlns:a16="http://schemas.microsoft.com/office/drawing/2014/main" id="{480FF320-043B-783A-A453-57339AD13931}"/>
              </a:ext>
            </a:extLst>
          </p:cNvPr>
          <p:cNvCxnSpPr/>
          <p:nvPr/>
        </p:nvCxnSpPr>
        <p:spPr>
          <a:xfrm flipV="1">
            <a:off x="1963900" y="5142280"/>
            <a:ext cx="0" cy="685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2" name="Conector de Seta Reta 51">
            <a:extLst>
              <a:ext uri="{FF2B5EF4-FFF2-40B4-BE49-F238E27FC236}">
                <a16:creationId xmlns:a16="http://schemas.microsoft.com/office/drawing/2014/main" id="{E4C83252-1812-C70B-99B6-2929825FA216}"/>
              </a:ext>
            </a:extLst>
          </p:cNvPr>
          <p:cNvCxnSpPr>
            <a:cxnSpLocks/>
          </p:cNvCxnSpPr>
          <p:nvPr/>
        </p:nvCxnSpPr>
        <p:spPr>
          <a:xfrm>
            <a:off x="248171" y="4824641"/>
            <a:ext cx="459753"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53" name="CaixaDeTexto 52">
                <a:extLst>
                  <a:ext uri="{FF2B5EF4-FFF2-40B4-BE49-F238E27FC236}">
                    <a16:creationId xmlns:a16="http://schemas.microsoft.com/office/drawing/2014/main" id="{7659347F-9D5B-DA21-DD66-19268250B705}"/>
                  </a:ext>
                </a:extLst>
              </p:cNvPr>
              <p:cNvSpPr txBox="1"/>
              <p:nvPr/>
            </p:nvSpPr>
            <p:spPr>
              <a:xfrm>
                <a:off x="2057376" y="5681048"/>
                <a:ext cx="635366"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𝑣𝑒𝑟𝑡</m:t>
                          </m:r>
                        </m:sub>
                      </m:sSub>
                    </m:oMath>
                  </m:oMathPara>
                </a14:m>
                <a:endParaRPr lang="pt-BR" b="0" dirty="0">
                  <a:solidFill>
                    <a:srgbClr val="4472C4"/>
                  </a:solidFill>
                </a:endParaRPr>
              </a:p>
            </p:txBody>
          </p:sp>
        </mc:Choice>
        <mc:Fallback xmlns="">
          <p:sp>
            <p:nvSpPr>
              <p:cNvPr id="53" name="CaixaDeTexto 52">
                <a:extLst>
                  <a:ext uri="{FF2B5EF4-FFF2-40B4-BE49-F238E27FC236}">
                    <a16:creationId xmlns:a16="http://schemas.microsoft.com/office/drawing/2014/main" id="{7659347F-9D5B-DA21-DD66-19268250B705}"/>
                  </a:ext>
                </a:extLst>
              </p:cNvPr>
              <p:cNvSpPr txBox="1">
                <a:spLocks noRot="1" noChangeAspect="1" noMove="1" noResize="1" noEditPoints="1" noAdjustHandles="1" noChangeArrowheads="1" noChangeShapeType="1" noTextEdit="1"/>
              </p:cNvSpPr>
              <p:nvPr/>
            </p:nvSpPr>
            <p:spPr>
              <a:xfrm>
                <a:off x="2057376" y="5681048"/>
                <a:ext cx="635366" cy="313291"/>
              </a:xfrm>
              <a:prstGeom prst="rect">
                <a:avLst/>
              </a:prstGeom>
              <a:blipFill>
                <a:blip r:embed="rId5"/>
                <a:stretch>
                  <a:fillRect l="-7619" r="-1905" b="-13725"/>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54" name="CaixaDeTexto 53">
                <a:extLst>
                  <a:ext uri="{FF2B5EF4-FFF2-40B4-BE49-F238E27FC236}">
                    <a16:creationId xmlns:a16="http://schemas.microsoft.com/office/drawing/2014/main" id="{7ED6805A-D6C2-B78D-7168-ACAE5D9ABD7F}"/>
                  </a:ext>
                </a:extLst>
              </p:cNvPr>
              <p:cNvSpPr txBox="1"/>
              <p:nvPr/>
            </p:nvSpPr>
            <p:spPr>
              <a:xfrm>
                <a:off x="100953" y="4400961"/>
                <a:ext cx="580095" cy="3132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rgbClr val="4472C4"/>
                              </a:solidFill>
                              <a:latin typeface="Cambria Math" panose="02040503050406030204" pitchFamily="18" charset="0"/>
                            </a:rPr>
                          </m:ctrlPr>
                        </m:sSubPr>
                        <m:e>
                          <m:acc>
                            <m:accPr>
                              <m:chr m:val="⃗"/>
                              <m:ctrlPr>
                                <a:rPr lang="pt-BR" i="1" smtClean="0">
                                  <a:solidFill>
                                    <a:srgbClr val="4472C4"/>
                                  </a:solidFill>
                                  <a:latin typeface="Cambria Math" panose="02040503050406030204" pitchFamily="18" charset="0"/>
                                </a:rPr>
                              </m:ctrlPr>
                            </m:accPr>
                            <m:e>
                              <m:sSup>
                                <m:sSupPr>
                                  <m:ctrlPr>
                                    <a:rPr lang="pt-BR" b="0" i="1" smtClean="0">
                                      <a:solidFill>
                                        <a:srgbClr val="4472C4"/>
                                      </a:solidFill>
                                      <a:latin typeface="Cambria Math" panose="02040503050406030204" pitchFamily="18" charset="0"/>
                                    </a:rPr>
                                  </m:ctrlPr>
                                </m:sSupPr>
                                <m:e>
                                  <m:r>
                                    <a:rPr lang="pt-BR" b="0" i="1" smtClean="0">
                                      <a:solidFill>
                                        <a:srgbClr val="4472C4"/>
                                      </a:solidFill>
                                      <a:latin typeface="Cambria Math" panose="02040503050406030204" pitchFamily="18" charset="0"/>
                                    </a:rPr>
                                    <m:t>𝐹</m:t>
                                  </m:r>
                                </m:e>
                                <m:sup>
                                  <m:r>
                                    <a:rPr lang="pt-BR" b="0" i="1" smtClean="0">
                                      <a:solidFill>
                                        <a:srgbClr val="4472C4"/>
                                      </a:solidFill>
                                      <a:latin typeface="Cambria Math" panose="02040503050406030204" pitchFamily="18" charset="0"/>
                                    </a:rPr>
                                    <m:t>′</m:t>
                                  </m:r>
                                </m:sup>
                              </m:sSup>
                            </m:e>
                          </m:acc>
                        </m:e>
                        <m:sub>
                          <m:r>
                            <a:rPr lang="pt-BR" b="0" i="1" smtClean="0">
                              <a:solidFill>
                                <a:srgbClr val="4472C4"/>
                              </a:solidFill>
                              <a:latin typeface="Cambria Math" panose="02040503050406030204" pitchFamily="18" charset="0"/>
                            </a:rPr>
                            <m:t>h𝑜𝑟</m:t>
                          </m:r>
                        </m:sub>
                      </m:sSub>
                    </m:oMath>
                  </m:oMathPara>
                </a14:m>
                <a:endParaRPr lang="pt-BR" dirty="0">
                  <a:solidFill>
                    <a:srgbClr val="4472C4"/>
                  </a:solidFill>
                </a:endParaRPr>
              </a:p>
            </p:txBody>
          </p:sp>
        </mc:Choice>
        <mc:Fallback xmlns="">
          <p:sp>
            <p:nvSpPr>
              <p:cNvPr id="54" name="CaixaDeTexto 53">
                <a:extLst>
                  <a:ext uri="{FF2B5EF4-FFF2-40B4-BE49-F238E27FC236}">
                    <a16:creationId xmlns:a16="http://schemas.microsoft.com/office/drawing/2014/main" id="{7ED6805A-D6C2-B78D-7168-ACAE5D9ABD7F}"/>
                  </a:ext>
                </a:extLst>
              </p:cNvPr>
              <p:cNvSpPr txBox="1">
                <a:spLocks noRot="1" noChangeAspect="1" noMove="1" noResize="1" noEditPoints="1" noAdjustHandles="1" noChangeArrowheads="1" noChangeShapeType="1" noTextEdit="1"/>
              </p:cNvSpPr>
              <p:nvPr/>
            </p:nvSpPr>
            <p:spPr>
              <a:xfrm>
                <a:off x="100953" y="4400961"/>
                <a:ext cx="580095" cy="313291"/>
              </a:xfrm>
              <a:prstGeom prst="rect">
                <a:avLst/>
              </a:prstGeom>
              <a:blipFill>
                <a:blip r:embed="rId6"/>
                <a:stretch>
                  <a:fillRect l="-9474" r="-4211" b="-15686"/>
                </a:stretch>
              </a:blipFill>
            </p:spPr>
            <p:txBody>
              <a:bodyPr/>
              <a:lstStyle/>
              <a:p>
                <a:r>
                  <a:rPr lang="pt-BR">
                    <a:noFill/>
                  </a:rPr>
                  <a:t> </a:t>
                </a:r>
              </a:p>
            </p:txBody>
          </p:sp>
        </mc:Fallback>
      </mc:AlternateContent>
      <p:sp>
        <p:nvSpPr>
          <p:cNvPr id="33" name="CaixaDeTexto 32">
            <a:extLst>
              <a:ext uri="{FF2B5EF4-FFF2-40B4-BE49-F238E27FC236}">
                <a16:creationId xmlns:a16="http://schemas.microsoft.com/office/drawing/2014/main" id="{BA21F4A6-0A14-0208-6750-A730B0CE61DD}"/>
              </a:ext>
            </a:extLst>
          </p:cNvPr>
          <p:cNvSpPr txBox="1"/>
          <p:nvPr/>
        </p:nvSpPr>
        <p:spPr>
          <a:xfrm>
            <a:off x="0" y="3342721"/>
            <a:ext cx="1043876" cy="369332"/>
          </a:xfrm>
          <a:prstGeom prst="rect">
            <a:avLst/>
          </a:prstGeom>
          <a:noFill/>
        </p:spPr>
        <p:txBody>
          <a:bodyPr wrap="none" rtlCol="0">
            <a:spAutoFit/>
          </a:bodyPr>
          <a:lstStyle/>
          <a:p>
            <a:r>
              <a:rPr lang="pt-BR" dirty="0" err="1"/>
              <a:t>Similarly</a:t>
            </a:r>
            <a:r>
              <a:rPr lang="pt-BR" dirty="0"/>
              <a:t>:</a:t>
            </a:r>
          </a:p>
        </p:txBody>
      </p:sp>
      <p:cxnSp>
        <p:nvCxnSpPr>
          <p:cNvPr id="55" name="Conector reto 54">
            <a:extLst>
              <a:ext uri="{FF2B5EF4-FFF2-40B4-BE49-F238E27FC236}">
                <a16:creationId xmlns:a16="http://schemas.microsoft.com/office/drawing/2014/main" id="{F2C2C836-8283-C69F-2228-913B63DF0E9B}"/>
              </a:ext>
            </a:extLst>
          </p:cNvPr>
          <p:cNvCxnSpPr>
            <a:cxnSpLocks/>
          </p:cNvCxnSpPr>
          <p:nvPr/>
        </p:nvCxnSpPr>
        <p:spPr>
          <a:xfrm>
            <a:off x="3686176" y="1481971"/>
            <a:ext cx="0" cy="4846368"/>
          </a:xfrm>
          <a:prstGeom prst="line">
            <a:avLst/>
          </a:prstGeom>
          <a:ln w="38100">
            <a:solidFill>
              <a:srgbClr val="3B485B"/>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CaixaDeTexto 56">
                <a:extLst>
                  <a:ext uri="{FF2B5EF4-FFF2-40B4-BE49-F238E27FC236}">
                    <a16:creationId xmlns:a16="http://schemas.microsoft.com/office/drawing/2014/main" id="{28B4D90F-A66C-6519-C802-706FE1AEAEF7}"/>
                  </a:ext>
                </a:extLst>
              </p:cNvPr>
              <p:cNvSpPr txBox="1"/>
              <p:nvPr/>
            </p:nvSpPr>
            <p:spPr>
              <a:xfrm>
                <a:off x="3906726" y="2681664"/>
                <a:ext cx="4018280" cy="69063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b="0" i="1" smtClean="0">
                          <a:latin typeface="Cambria Math" panose="02040503050406030204" pitchFamily="18" charset="0"/>
                        </a:rPr>
                        <m:t>𝛽</m:t>
                      </m:r>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𝑘𝑇</m:t>
                          </m:r>
                        </m:den>
                      </m:f>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𝑁</m:t>
                          </m:r>
                        </m:num>
                        <m:den>
                          <m:nary>
                            <m:naryPr>
                              <m:ctrlPr>
                                <a:rPr lang="pt-BR" i="1">
                                  <a:latin typeface="Cambria Math" panose="02040503050406030204" pitchFamily="18" charset="0"/>
                                </a:rPr>
                              </m:ctrlPr>
                            </m:naryPr>
                            <m:sub>
                              <m:r>
                                <m:rPr>
                                  <m:brk m:alnAt="23"/>
                                </m:rPr>
                                <a:rPr lang="pt-BR" b="0" i="1" smtClean="0">
                                  <a:latin typeface="Cambria Math" panose="02040503050406030204" pitchFamily="18" charset="0"/>
                                </a:rPr>
                                <m:t>0</m:t>
                              </m:r>
                            </m:sub>
                            <m:sup>
                              <m:r>
                                <m:rPr>
                                  <m:sty m:val="p"/>
                                </m:rPr>
                                <a:rPr lang="pt-BR" b="0" i="0"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nary>
                            <m:naryPr>
                              <m:ctrlPr>
                                <a:rPr lang="pt-BR" i="1">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den>
                      </m:f>
                    </m:oMath>
                  </m:oMathPara>
                </a14:m>
                <a:endParaRPr lang="pt-BR" dirty="0"/>
              </a:p>
            </p:txBody>
          </p:sp>
        </mc:Choice>
        <mc:Fallback xmlns="">
          <p:sp>
            <p:nvSpPr>
              <p:cNvPr id="57" name="CaixaDeTexto 56">
                <a:extLst>
                  <a:ext uri="{FF2B5EF4-FFF2-40B4-BE49-F238E27FC236}">
                    <a16:creationId xmlns:a16="http://schemas.microsoft.com/office/drawing/2014/main" id="{28B4D90F-A66C-6519-C802-706FE1AEAEF7}"/>
                  </a:ext>
                </a:extLst>
              </p:cNvPr>
              <p:cNvSpPr txBox="1">
                <a:spLocks noRot="1" noChangeAspect="1" noMove="1" noResize="1" noEditPoints="1" noAdjustHandles="1" noChangeArrowheads="1" noChangeShapeType="1" noTextEdit="1"/>
              </p:cNvSpPr>
              <p:nvPr/>
            </p:nvSpPr>
            <p:spPr>
              <a:xfrm>
                <a:off x="3906726" y="2681664"/>
                <a:ext cx="4018280" cy="690638"/>
              </a:xfrm>
              <a:prstGeom prst="rect">
                <a:avLst/>
              </a:prstGeom>
              <a:blipFill>
                <a:blip r:embed="rId7"/>
                <a:stretch>
                  <a:fillRect/>
                </a:stretch>
              </a:blipFill>
            </p:spPr>
            <p:txBody>
              <a:bodyPr/>
              <a:lstStyle/>
              <a:p>
                <a:r>
                  <a:rPr lang="pt-BR">
                    <a:noFill/>
                  </a:rPr>
                  <a:t> </a:t>
                </a:r>
              </a:p>
            </p:txBody>
          </p:sp>
        </mc:Fallback>
      </mc:AlternateContent>
      <p:sp>
        <p:nvSpPr>
          <p:cNvPr id="58" name="Chave Esquerda 57">
            <a:extLst>
              <a:ext uri="{FF2B5EF4-FFF2-40B4-BE49-F238E27FC236}">
                <a16:creationId xmlns:a16="http://schemas.microsoft.com/office/drawing/2014/main" id="{D4CE13BF-11CB-3A15-6C45-7C6F44D1196C}"/>
              </a:ext>
            </a:extLst>
          </p:cNvPr>
          <p:cNvSpPr/>
          <p:nvPr/>
        </p:nvSpPr>
        <p:spPr>
          <a:xfrm rot="16200000">
            <a:off x="6297090" y="2036659"/>
            <a:ext cx="293343" cy="2962484"/>
          </a:xfrm>
          <a:prstGeom prst="leftBrace">
            <a:avLst>
              <a:gd name="adj1" fmla="val 44220"/>
              <a:gd name="adj2" fmla="val 50000"/>
            </a:avLst>
          </a:prstGeom>
          <a:ln w="2857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CaixaDeTexto 59">
            <a:extLst>
              <a:ext uri="{FF2B5EF4-FFF2-40B4-BE49-F238E27FC236}">
                <a16:creationId xmlns:a16="http://schemas.microsoft.com/office/drawing/2014/main" id="{760A3F9D-E759-4EB4-775D-DFB07455D213}"/>
              </a:ext>
            </a:extLst>
          </p:cNvPr>
          <p:cNvSpPr txBox="1"/>
          <p:nvPr/>
        </p:nvSpPr>
        <p:spPr>
          <a:xfrm>
            <a:off x="4621676" y="3723446"/>
            <a:ext cx="3644170" cy="369332"/>
          </a:xfrm>
          <a:prstGeom prst="rect">
            <a:avLst/>
          </a:prstGeom>
          <a:noFill/>
        </p:spPr>
        <p:txBody>
          <a:bodyPr wrap="square" rtlCol="0">
            <a:spAutoFit/>
          </a:bodyPr>
          <a:lstStyle/>
          <a:p>
            <a:pPr algn="ctr"/>
            <a:r>
              <a:rPr lang="pt-BR" dirty="0" err="1"/>
              <a:t>Work</a:t>
            </a:r>
            <a:r>
              <a:rPr lang="pt-BR" dirty="0"/>
              <a:t>-Energy </a:t>
            </a:r>
            <a:r>
              <a:rPr lang="pt-BR" dirty="0" err="1"/>
              <a:t>Theorem</a:t>
            </a:r>
            <a:endParaRPr lang="pt-BR" dirty="0"/>
          </a:p>
        </p:txBody>
      </p:sp>
      <mc:AlternateContent xmlns:mc="http://schemas.openxmlformats.org/markup-compatibility/2006" xmlns:a14="http://schemas.microsoft.com/office/drawing/2010/main">
        <mc:Choice Requires="a14">
          <p:sp>
            <p:nvSpPr>
              <p:cNvPr id="63" name="CaixaDeTexto 62">
                <a:extLst>
                  <a:ext uri="{FF2B5EF4-FFF2-40B4-BE49-F238E27FC236}">
                    <a16:creationId xmlns:a16="http://schemas.microsoft.com/office/drawing/2014/main" id="{B0FC5ACA-1248-5258-612E-4E20A1F46E40}"/>
                  </a:ext>
                </a:extLst>
              </p:cNvPr>
              <p:cNvSpPr txBox="1"/>
              <p:nvPr/>
            </p:nvSpPr>
            <p:spPr>
              <a:xfrm>
                <a:off x="3410030" y="4023543"/>
                <a:ext cx="3124419" cy="72827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b="0" i="1" smtClean="0">
                              <a:latin typeface="Cambria Math" panose="02040503050406030204" pitchFamily="18" charset="0"/>
                            </a:rPr>
                            <m:t>0</m:t>
                          </m:r>
                        </m:sub>
                        <m:sup>
                          <m:r>
                            <a:rPr lang="pt-BR" b="0" i="1" smtClean="0">
                              <a:latin typeface="Cambria Math" panose="02040503050406030204" pitchFamily="18" charset="0"/>
                            </a:rPr>
                            <m:t>h</m:t>
                          </m:r>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𝑣𝑒𝑟𝑡</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r>
                        <a:rPr lang="pt-BR" b="0" i="1" smtClean="0">
                          <a:latin typeface="Cambria Math" panose="02040503050406030204" pitchFamily="18" charset="0"/>
                        </a:rPr>
                        <m:t>𝑀𝑔h</m:t>
                      </m:r>
                    </m:oMath>
                  </m:oMathPara>
                </a14:m>
                <a:endParaRPr lang="pt-BR" i="1" dirty="0"/>
              </a:p>
            </p:txBody>
          </p:sp>
        </mc:Choice>
        <mc:Fallback xmlns="">
          <p:sp>
            <p:nvSpPr>
              <p:cNvPr id="63" name="CaixaDeTexto 62">
                <a:extLst>
                  <a:ext uri="{FF2B5EF4-FFF2-40B4-BE49-F238E27FC236}">
                    <a16:creationId xmlns:a16="http://schemas.microsoft.com/office/drawing/2014/main" id="{B0FC5ACA-1248-5258-612E-4E20A1F46E40}"/>
                  </a:ext>
                </a:extLst>
              </p:cNvPr>
              <p:cNvSpPr txBox="1">
                <a:spLocks noRot="1" noChangeAspect="1" noMove="1" noResize="1" noEditPoints="1" noAdjustHandles="1" noChangeArrowheads="1" noChangeShapeType="1" noTextEdit="1"/>
              </p:cNvSpPr>
              <p:nvPr/>
            </p:nvSpPr>
            <p:spPr>
              <a:xfrm>
                <a:off x="3410030" y="4023543"/>
                <a:ext cx="3124419" cy="728276"/>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65" name="CaixaDeTexto 64">
                <a:extLst>
                  <a:ext uri="{FF2B5EF4-FFF2-40B4-BE49-F238E27FC236}">
                    <a16:creationId xmlns:a16="http://schemas.microsoft.com/office/drawing/2014/main" id="{5CC70D5F-2AFE-6F59-25C7-C42C555C65A0}"/>
                  </a:ext>
                </a:extLst>
              </p:cNvPr>
              <p:cNvSpPr txBox="1"/>
              <p:nvPr/>
            </p:nvSpPr>
            <p:spPr>
              <a:xfrm>
                <a:off x="5224136" y="4023543"/>
                <a:ext cx="4601496" cy="73257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nary>
                        <m:naryPr>
                          <m:ctrlPr>
                            <a:rPr lang="pt-BR" i="1" smtClean="0">
                              <a:latin typeface="Cambria Math" panose="02040503050406030204" pitchFamily="18" charset="0"/>
                            </a:rPr>
                          </m:ctrlPr>
                        </m:naryPr>
                        <m:sub>
                          <m:r>
                            <m:rPr>
                              <m:brk m:alnAt="23"/>
                            </m:rPr>
                            <a:rPr lang="pt-BR" i="1">
                              <a:latin typeface="Cambria Math" panose="02040503050406030204" pitchFamily="18" charset="0"/>
                            </a:rPr>
                            <m:t>0</m:t>
                          </m:r>
                        </m:sub>
                        <m:sup>
                          <m:r>
                            <m:rPr>
                              <m:sty m:val="p"/>
                            </m:rPr>
                            <a:rPr lang="pt-BR" b="0" i="0" smtClean="0">
                              <a:latin typeface="Cambria Math" panose="02040503050406030204" pitchFamily="18" charset="0"/>
                            </a:rPr>
                            <m:t>Δ</m:t>
                          </m:r>
                          <m:sSub>
                            <m:sSubPr>
                              <m:ctrlPr>
                                <a:rPr lang="pt-BR" b="0" i="1" smtClean="0">
                                  <a:latin typeface="Cambria Math" panose="02040503050406030204" pitchFamily="18" charset="0"/>
                                </a:rPr>
                              </m:ctrlPr>
                            </m:sSubPr>
                            <m:e>
                              <m:r>
                                <a:rPr lang="pt-BR" b="0" i="1" smtClean="0">
                                  <a:latin typeface="Cambria Math" panose="02040503050406030204" pitchFamily="18" charset="0"/>
                                </a:rPr>
                                <m:t>𝑆</m:t>
                              </m:r>
                            </m:e>
                            <m:sub>
                              <m:r>
                                <a:rPr lang="pt-BR" b="0" i="1" smtClean="0">
                                  <a:latin typeface="Cambria Math" panose="02040503050406030204" pitchFamily="18" charset="0"/>
                                </a:rPr>
                                <m:t>h𝑜𝑟</m:t>
                              </m:r>
                            </m:sub>
                          </m:sSub>
                        </m:sup>
                        <m:e>
                          <m:sSub>
                            <m:sSubPr>
                              <m:ctrlPr>
                                <a:rPr lang="pt-BR" b="0" i="1" smtClean="0">
                                  <a:latin typeface="Cambria Math" panose="02040503050406030204" pitchFamily="18" charset="0"/>
                                </a:rPr>
                              </m:ctrlPr>
                            </m:sSubPr>
                            <m:e>
                              <m:acc>
                                <m:accPr>
                                  <m:chr m:val="⃗"/>
                                  <m:ctrlPr>
                                    <a:rPr lang="pt-BR" i="1">
                                      <a:latin typeface="Cambria Math" panose="02040503050406030204" pitchFamily="18" charset="0"/>
                                    </a:rPr>
                                  </m:ctrlPr>
                                </m:accPr>
                                <m:e>
                                  <m:r>
                                    <a:rPr lang="pt-BR" b="0" i="1" smtClean="0">
                                      <a:latin typeface="Cambria Math" panose="02040503050406030204" pitchFamily="18" charset="0"/>
                                    </a:rPr>
                                    <m:t>𝐹</m:t>
                                  </m:r>
                                </m:e>
                              </m:acc>
                            </m:e>
                            <m:sub>
                              <m:r>
                                <a:rPr lang="pt-BR" b="0" i="1" smtClean="0">
                                  <a:latin typeface="Cambria Math" panose="02040503050406030204" pitchFamily="18" charset="0"/>
                                </a:rPr>
                                <m:t>h𝑜𝑟</m:t>
                              </m:r>
                            </m:sub>
                          </m:sSub>
                          <m:r>
                            <a:rPr lang="pt-BR" i="1">
                              <a:latin typeface="Cambria Math" panose="02040503050406030204" pitchFamily="18" charset="0"/>
                            </a:rPr>
                            <m:t>∙</m:t>
                          </m:r>
                          <m:r>
                            <a:rPr lang="pt-BR" i="1">
                              <a:latin typeface="Cambria Math" panose="02040503050406030204" pitchFamily="18" charset="0"/>
                            </a:rPr>
                            <m:t>𝑑</m:t>
                          </m:r>
                          <m:acc>
                            <m:accPr>
                              <m:chr m:val="⃗"/>
                              <m:ctrlPr>
                                <a:rPr lang="pt-BR" i="1">
                                  <a:latin typeface="Cambria Math" panose="02040503050406030204" pitchFamily="18" charset="0"/>
                                </a:rPr>
                              </m:ctrlPr>
                            </m:accPr>
                            <m:e>
                              <m:r>
                                <a:rPr lang="pt-BR" i="1">
                                  <a:latin typeface="Cambria Math" panose="02040503050406030204" pitchFamily="18" charset="0"/>
                                </a:rPr>
                                <m:t>𝑟</m:t>
                              </m:r>
                            </m:e>
                          </m:acc>
                        </m:e>
                      </m:nary>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𝑀</m:t>
                          </m:r>
                          <m:sSubSup>
                            <m:sSubSupPr>
                              <m:ctrlPr>
                                <a:rPr lang="pt-BR" b="0" i="1" smtClean="0">
                                  <a:latin typeface="Cambria Math" panose="02040503050406030204" pitchFamily="18" charset="0"/>
                                </a:rPr>
                              </m:ctrlPr>
                            </m:sSubSupPr>
                            <m:e>
                              <m:r>
                                <a:rPr lang="pt-BR" b="0" i="1" smtClean="0">
                                  <a:latin typeface="Cambria Math" panose="02040503050406030204" pitchFamily="18" charset="0"/>
                                </a:rPr>
                                <m:t>𝑣</m:t>
                              </m:r>
                            </m:e>
                            <m:sub>
                              <m:sSub>
                                <m:sSubPr>
                                  <m:ctrlPr>
                                    <a:rPr lang="pt-BR" b="0" i="1" smtClean="0">
                                      <a:latin typeface="Cambria Math" panose="02040503050406030204" pitchFamily="18" charset="0"/>
                                    </a:rPr>
                                  </m:ctrlPr>
                                </m:sSubPr>
                                <m:e>
                                  <m:r>
                                    <a:rPr lang="pt-BR" b="0" i="1" smtClean="0">
                                      <a:latin typeface="Cambria Math" panose="02040503050406030204" pitchFamily="18" charset="0"/>
                                    </a:rPr>
                                    <m:t>0</m:t>
                                  </m:r>
                                </m:e>
                                <m:sub>
                                  <m:r>
                                    <a:rPr lang="pt-BR" b="0" i="1" smtClean="0">
                                      <a:latin typeface="Cambria Math" panose="02040503050406030204" pitchFamily="18" charset="0"/>
                                    </a:rPr>
                                    <m:t>h𝑜𝑟</m:t>
                                  </m:r>
                                </m:sub>
                              </m:sSub>
                            </m:sub>
                            <m:sup>
                              <m:r>
                                <a:rPr lang="pt-BR" b="0" i="1" smtClean="0">
                                  <a:latin typeface="Cambria Math" panose="02040503050406030204" pitchFamily="18" charset="0"/>
                                </a:rPr>
                                <m:t>2</m:t>
                              </m:r>
                            </m:sup>
                          </m:sSubSup>
                        </m:num>
                        <m:den>
                          <m:r>
                            <a:rPr lang="pt-BR" b="0" i="1" smtClean="0">
                              <a:latin typeface="Cambria Math" panose="02040503050406030204" pitchFamily="18" charset="0"/>
                            </a:rPr>
                            <m:t>2</m:t>
                          </m:r>
                        </m:den>
                      </m:f>
                    </m:oMath>
                  </m:oMathPara>
                </a14:m>
                <a:endParaRPr lang="pt-BR" dirty="0"/>
              </a:p>
            </p:txBody>
          </p:sp>
        </mc:Choice>
        <mc:Fallback xmlns="">
          <p:sp>
            <p:nvSpPr>
              <p:cNvPr id="65" name="CaixaDeTexto 64">
                <a:extLst>
                  <a:ext uri="{FF2B5EF4-FFF2-40B4-BE49-F238E27FC236}">
                    <a16:creationId xmlns:a16="http://schemas.microsoft.com/office/drawing/2014/main" id="{5CC70D5F-2AFE-6F59-25C7-C42C555C65A0}"/>
                  </a:ext>
                </a:extLst>
              </p:cNvPr>
              <p:cNvSpPr txBox="1">
                <a:spLocks noRot="1" noChangeAspect="1" noMove="1" noResize="1" noEditPoints="1" noAdjustHandles="1" noChangeArrowheads="1" noChangeShapeType="1" noTextEdit="1"/>
              </p:cNvSpPr>
              <p:nvPr/>
            </p:nvSpPr>
            <p:spPr>
              <a:xfrm>
                <a:off x="5224136" y="4023543"/>
                <a:ext cx="4601496" cy="732573"/>
              </a:xfrm>
              <a:prstGeom prst="rect">
                <a:avLst/>
              </a:prstGeom>
              <a:blipFill>
                <a:blip r:embed="rId9"/>
                <a:stretch>
                  <a:fillRect/>
                </a:stretch>
              </a:blipFill>
            </p:spPr>
            <p:txBody>
              <a:bodyPr/>
              <a:lstStyle/>
              <a:p>
                <a:r>
                  <a:rPr lang="pt-BR">
                    <a:noFill/>
                  </a:rPr>
                  <a:t> </a:t>
                </a:r>
              </a:p>
            </p:txBody>
          </p:sp>
        </mc:Fallback>
      </mc:AlternateContent>
      <p:sp>
        <p:nvSpPr>
          <p:cNvPr id="66" name="Retângulo 65">
            <a:extLst>
              <a:ext uri="{FF2B5EF4-FFF2-40B4-BE49-F238E27FC236}">
                <a16:creationId xmlns:a16="http://schemas.microsoft.com/office/drawing/2014/main" id="{0CF20A80-107E-8AF5-8B9A-C0DCF0A5D73A}"/>
              </a:ext>
            </a:extLst>
          </p:cNvPr>
          <p:cNvSpPr/>
          <p:nvPr/>
        </p:nvSpPr>
        <p:spPr>
          <a:xfrm>
            <a:off x="764559" y="4652214"/>
            <a:ext cx="415636" cy="4149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67" name="Conector de Seta Reta 66">
            <a:extLst>
              <a:ext uri="{FF2B5EF4-FFF2-40B4-BE49-F238E27FC236}">
                <a16:creationId xmlns:a16="http://schemas.microsoft.com/office/drawing/2014/main" id="{D8489980-DBF9-26BF-F2E8-86CDFE113CC0}"/>
              </a:ext>
            </a:extLst>
          </p:cNvPr>
          <p:cNvCxnSpPr>
            <a:cxnSpLocks/>
          </p:cNvCxnSpPr>
          <p:nvPr/>
        </p:nvCxnSpPr>
        <p:spPr>
          <a:xfrm flipV="1">
            <a:off x="960587" y="4131075"/>
            <a:ext cx="0" cy="6476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68" name="CaixaDeTexto 67">
                <a:extLst>
                  <a:ext uri="{FF2B5EF4-FFF2-40B4-BE49-F238E27FC236}">
                    <a16:creationId xmlns:a16="http://schemas.microsoft.com/office/drawing/2014/main" id="{8CAFF594-C3D4-9692-89CF-40DF29536B8C}"/>
                  </a:ext>
                </a:extLst>
              </p:cNvPr>
              <p:cNvSpPr txBox="1"/>
              <p:nvPr/>
            </p:nvSpPr>
            <p:spPr>
              <a:xfrm>
                <a:off x="1020681" y="3975776"/>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𝑣𝑒𝑟𝑡</m:t>
                          </m:r>
                        </m:sub>
                      </m:sSub>
                    </m:oMath>
                  </m:oMathPara>
                </a14:m>
                <a:endParaRPr lang="pt-BR" dirty="0">
                  <a:solidFill>
                    <a:schemeClr val="accent4"/>
                  </a:solidFill>
                </a:endParaRPr>
              </a:p>
            </p:txBody>
          </p:sp>
        </mc:Choice>
        <mc:Fallback xmlns="">
          <p:sp>
            <p:nvSpPr>
              <p:cNvPr id="68" name="CaixaDeTexto 67">
                <a:extLst>
                  <a:ext uri="{FF2B5EF4-FFF2-40B4-BE49-F238E27FC236}">
                    <a16:creationId xmlns:a16="http://schemas.microsoft.com/office/drawing/2014/main" id="{8CAFF594-C3D4-9692-89CF-40DF29536B8C}"/>
                  </a:ext>
                </a:extLst>
              </p:cNvPr>
              <p:cNvSpPr txBox="1">
                <a:spLocks noRot="1" noChangeAspect="1" noMove="1" noResize="1" noEditPoints="1" noAdjustHandles="1" noChangeArrowheads="1" noChangeShapeType="1" noTextEdit="1"/>
              </p:cNvSpPr>
              <p:nvPr/>
            </p:nvSpPr>
            <p:spPr>
              <a:xfrm>
                <a:off x="1020681" y="3975776"/>
                <a:ext cx="271869" cy="310598"/>
              </a:xfrm>
              <a:prstGeom prst="rect">
                <a:avLst/>
              </a:prstGeom>
              <a:blipFill>
                <a:blip r:embed="rId10"/>
                <a:stretch>
                  <a:fillRect l="-28889" t="-43137" r="-91111" b="-13725"/>
                </a:stretch>
              </a:blipFill>
            </p:spPr>
            <p:txBody>
              <a:bodyPr/>
              <a:lstStyle/>
              <a:p>
                <a:r>
                  <a:rPr lang="pt-BR">
                    <a:noFill/>
                  </a:rPr>
                  <a:t> </a:t>
                </a:r>
              </a:p>
            </p:txBody>
          </p:sp>
        </mc:Fallback>
      </mc:AlternateContent>
      <p:cxnSp>
        <p:nvCxnSpPr>
          <p:cNvPr id="69" name="Conector de Seta Reta 68">
            <a:extLst>
              <a:ext uri="{FF2B5EF4-FFF2-40B4-BE49-F238E27FC236}">
                <a16:creationId xmlns:a16="http://schemas.microsoft.com/office/drawing/2014/main" id="{63771D8C-CDBD-E59C-3A3F-13A07366266A}"/>
              </a:ext>
            </a:extLst>
          </p:cNvPr>
          <p:cNvCxnSpPr>
            <a:cxnSpLocks/>
          </p:cNvCxnSpPr>
          <p:nvPr/>
        </p:nvCxnSpPr>
        <p:spPr>
          <a:xfrm>
            <a:off x="1131288" y="4859700"/>
            <a:ext cx="480756" cy="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mc:AlternateContent xmlns:mc="http://schemas.openxmlformats.org/markup-compatibility/2006" xmlns:a14="http://schemas.microsoft.com/office/drawing/2010/main">
        <mc:Choice Requires="a14">
          <p:sp>
            <p:nvSpPr>
              <p:cNvPr id="74" name="CaixaDeTexto 73">
                <a:extLst>
                  <a:ext uri="{FF2B5EF4-FFF2-40B4-BE49-F238E27FC236}">
                    <a16:creationId xmlns:a16="http://schemas.microsoft.com/office/drawing/2014/main" id="{E2AAD2DA-A080-37B0-1304-EE94768718B8}"/>
                  </a:ext>
                </a:extLst>
              </p:cNvPr>
              <p:cNvSpPr txBox="1"/>
              <p:nvPr/>
            </p:nvSpPr>
            <p:spPr>
              <a:xfrm>
                <a:off x="1600202" y="4512648"/>
                <a:ext cx="271869" cy="31059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solidFill>
                                <a:schemeClr val="accent4"/>
                              </a:solidFill>
                              <a:latin typeface="Cambria Math" panose="02040503050406030204" pitchFamily="18" charset="0"/>
                            </a:rPr>
                          </m:ctrlPr>
                        </m:sSubPr>
                        <m:e>
                          <m:acc>
                            <m:accPr>
                              <m:chr m:val="⃗"/>
                              <m:ctrlPr>
                                <a:rPr lang="pt-BR" i="1" smtClean="0">
                                  <a:solidFill>
                                    <a:schemeClr val="accent4"/>
                                  </a:solidFill>
                                  <a:latin typeface="Cambria Math" panose="02040503050406030204" pitchFamily="18" charset="0"/>
                                </a:rPr>
                              </m:ctrlPr>
                            </m:accPr>
                            <m:e>
                              <m:r>
                                <a:rPr lang="pt-BR" b="0" i="1" smtClean="0">
                                  <a:solidFill>
                                    <a:schemeClr val="accent4"/>
                                  </a:solidFill>
                                  <a:latin typeface="Cambria Math" panose="02040503050406030204" pitchFamily="18" charset="0"/>
                                </a:rPr>
                                <m:t>𝐹</m:t>
                              </m:r>
                            </m:e>
                          </m:acc>
                        </m:e>
                        <m:sub>
                          <m:r>
                            <a:rPr lang="pt-BR" b="0" i="1" smtClean="0">
                              <a:solidFill>
                                <a:schemeClr val="accent4"/>
                              </a:solidFill>
                              <a:latin typeface="Cambria Math" panose="02040503050406030204" pitchFamily="18" charset="0"/>
                            </a:rPr>
                            <m:t>h𝑜𝑟</m:t>
                          </m:r>
                        </m:sub>
                      </m:sSub>
                    </m:oMath>
                  </m:oMathPara>
                </a14:m>
                <a:endParaRPr lang="pt-BR" dirty="0">
                  <a:solidFill>
                    <a:schemeClr val="accent4"/>
                  </a:solidFill>
                </a:endParaRPr>
              </a:p>
            </p:txBody>
          </p:sp>
        </mc:Choice>
        <mc:Fallback xmlns="">
          <p:sp>
            <p:nvSpPr>
              <p:cNvPr id="74" name="CaixaDeTexto 73">
                <a:extLst>
                  <a:ext uri="{FF2B5EF4-FFF2-40B4-BE49-F238E27FC236}">
                    <a16:creationId xmlns:a16="http://schemas.microsoft.com/office/drawing/2014/main" id="{E2AAD2DA-A080-37B0-1304-EE94768718B8}"/>
                  </a:ext>
                </a:extLst>
              </p:cNvPr>
              <p:cNvSpPr txBox="1">
                <a:spLocks noRot="1" noChangeAspect="1" noMove="1" noResize="1" noEditPoints="1" noAdjustHandles="1" noChangeArrowheads="1" noChangeShapeType="1" noTextEdit="1"/>
              </p:cNvSpPr>
              <p:nvPr/>
            </p:nvSpPr>
            <p:spPr>
              <a:xfrm>
                <a:off x="1600202" y="4512648"/>
                <a:ext cx="271869" cy="310598"/>
              </a:xfrm>
              <a:prstGeom prst="rect">
                <a:avLst/>
              </a:prstGeom>
              <a:blipFill>
                <a:blip r:embed="rId11"/>
                <a:stretch>
                  <a:fillRect l="-31818" t="-43137" r="-72727" b="-15686"/>
                </a:stretch>
              </a:blipFill>
            </p:spPr>
            <p:txBody>
              <a:bodyPr/>
              <a:lstStyle/>
              <a:p>
                <a:r>
                  <a:rPr lang="pt-BR">
                    <a:noFill/>
                  </a:rPr>
                  <a:t> </a:t>
                </a:r>
              </a:p>
            </p:txBody>
          </p:sp>
        </mc:Fallback>
      </mc:AlternateContent>
    </p:spTree>
    <p:extLst>
      <p:ext uri="{BB962C8B-B14F-4D97-AF65-F5344CB8AC3E}">
        <p14:creationId xmlns:p14="http://schemas.microsoft.com/office/powerpoint/2010/main" val="113284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0"/>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53" grpId="0"/>
      <p:bldP spid="54" grpId="0"/>
      <p:bldP spid="33" grpId="0"/>
      <p:bldP spid="57" grpId="0"/>
      <p:bldP spid="58" grpId="0" animBg="1"/>
      <p:bldP spid="60" grpId="0"/>
      <p:bldP spid="63" grpId="0"/>
      <p:bldP spid="65" grpId="0"/>
      <p:bldP spid="66" grpId="0" animBg="1"/>
      <p:bldP spid="68" grpId="0"/>
      <p:bldP spid="7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F5E3D358-2300-4ABB-A96C-5DB20B04DC77}"/>
              </a:ext>
            </a:extLst>
          </p:cNvPr>
          <p:cNvSpPr>
            <a:spLocks noGrp="1"/>
          </p:cNvSpPr>
          <p:nvPr>
            <p:ph type="sldNum" sz="quarter" idx="4"/>
          </p:nvPr>
        </p:nvSpPr>
        <p:spPr/>
        <p:txBody>
          <a:bodyPr/>
          <a:lstStyle/>
          <a:p>
            <a:fld id="{9892FFFB-AE51-A74C-8150-E041A9400B6F}" type="slidenum">
              <a:rPr lang="pt-BR" smtClean="0"/>
              <a:pPr/>
              <a:t>5</a:t>
            </a:fld>
            <a:endParaRPr lang="pt-BR"/>
          </a:p>
        </p:txBody>
      </p:sp>
      <p:sp>
        <p:nvSpPr>
          <p:cNvPr id="3" name="CaixaDeTexto 2">
            <a:extLst>
              <a:ext uri="{FF2B5EF4-FFF2-40B4-BE49-F238E27FC236}">
                <a16:creationId xmlns:a16="http://schemas.microsoft.com/office/drawing/2014/main" id="{600A588D-0A77-420E-9734-BAF4C31B3458}"/>
              </a:ext>
            </a:extLst>
          </p:cNvPr>
          <p:cNvSpPr txBox="1"/>
          <p:nvPr/>
        </p:nvSpPr>
        <p:spPr>
          <a:xfrm>
            <a:off x="91440" y="992874"/>
            <a:ext cx="6597227" cy="461665"/>
          </a:xfrm>
          <a:prstGeom prst="rect">
            <a:avLst/>
          </a:prstGeom>
          <a:noFill/>
        </p:spPr>
        <p:txBody>
          <a:bodyPr wrap="square" rtlCol="0">
            <a:spAutoFit/>
          </a:bodyPr>
          <a:lstStyle/>
          <a:p>
            <a:r>
              <a:rPr lang="pt-BR" sz="2400" b="1" u="sng" dirty="0">
                <a:solidFill>
                  <a:srgbClr val="384456"/>
                </a:solidFill>
                <a:latin typeface="+mj-lt"/>
              </a:rPr>
              <a:t>The machine</a:t>
            </a:r>
          </a:p>
        </p:txBody>
      </p:sp>
      <p:pic>
        <p:nvPicPr>
          <p:cNvPr id="6" name="Imagem 5" descr="Uma imagem contendo no interior, pequeno, grande, quarto&#10;&#10;Descrição gerada automaticamente">
            <a:extLst>
              <a:ext uri="{FF2B5EF4-FFF2-40B4-BE49-F238E27FC236}">
                <a16:creationId xmlns:a16="http://schemas.microsoft.com/office/drawing/2014/main" id="{106AB707-FD2E-A0BB-3525-DA11A4B16358}"/>
              </a:ext>
            </a:extLst>
          </p:cNvPr>
          <p:cNvPicPr>
            <a:picLocks noChangeAspect="1"/>
          </p:cNvPicPr>
          <p:nvPr/>
        </p:nvPicPr>
        <p:blipFill rotWithShape="1">
          <a:blip r:embed="rId5">
            <a:extLst>
              <a:ext uri="{28A0092B-C50C-407E-A947-70E740481C1C}">
                <a14:useLocalDpi xmlns:a14="http://schemas.microsoft.com/office/drawing/2010/main" val="0"/>
              </a:ext>
            </a:extLst>
          </a:blip>
          <a:srcRect l="12636" t="5827" r="12365" b="1600"/>
          <a:stretch/>
        </p:blipFill>
        <p:spPr>
          <a:xfrm>
            <a:off x="6086245" y="1223706"/>
            <a:ext cx="2586700" cy="2394603"/>
          </a:xfrm>
          <a:prstGeom prst="rect">
            <a:avLst/>
          </a:prstGeom>
        </p:spPr>
      </p:pic>
      <p:pic>
        <p:nvPicPr>
          <p:cNvPr id="9" name="Imagem 8">
            <a:extLst>
              <a:ext uri="{FF2B5EF4-FFF2-40B4-BE49-F238E27FC236}">
                <a16:creationId xmlns:a16="http://schemas.microsoft.com/office/drawing/2014/main" id="{A65BB6CD-A4B2-9172-5EE4-092F758147BC}"/>
              </a:ext>
            </a:extLst>
          </p:cNvPr>
          <p:cNvPicPr>
            <a:picLocks noChangeAspect="1"/>
          </p:cNvPicPr>
          <p:nvPr/>
        </p:nvPicPr>
        <p:blipFill rotWithShape="1">
          <a:blip r:embed="rId6"/>
          <a:srcRect t="3001"/>
          <a:stretch/>
        </p:blipFill>
        <p:spPr>
          <a:xfrm>
            <a:off x="6103481" y="3925779"/>
            <a:ext cx="2569464" cy="2394603"/>
          </a:xfrm>
          <a:prstGeom prst="rect">
            <a:avLst/>
          </a:prstGeom>
        </p:spPr>
      </p:pic>
      <p:sp>
        <p:nvSpPr>
          <p:cNvPr id="4" name="CaixaDeTexto 3">
            <a:extLst>
              <a:ext uri="{FF2B5EF4-FFF2-40B4-BE49-F238E27FC236}">
                <a16:creationId xmlns:a16="http://schemas.microsoft.com/office/drawing/2014/main" id="{C7F3D1D8-035B-AE49-BC24-EE931676080F}"/>
              </a:ext>
            </a:extLst>
          </p:cNvPr>
          <p:cNvSpPr txBox="1"/>
          <p:nvPr/>
        </p:nvSpPr>
        <p:spPr>
          <a:xfrm>
            <a:off x="850040" y="2238770"/>
            <a:ext cx="4320000" cy="3240000"/>
          </a:xfrm>
          <a:prstGeom prst="rect">
            <a:avLst/>
          </a:prstGeom>
          <a:noFill/>
          <a:ln>
            <a:solidFill>
              <a:schemeClr val="tx1"/>
            </a:solidFill>
          </a:ln>
        </p:spPr>
        <p:txBody>
          <a:bodyPr wrap="square" rtlCol="0" anchor="ctr">
            <a:spAutoFit/>
          </a:bodyPr>
          <a:lstStyle/>
          <a:p>
            <a:pPr algn="ctr"/>
            <a:r>
              <a:rPr lang="pt-BR" dirty="0"/>
              <a:t>Videozinho</a:t>
            </a:r>
          </a:p>
        </p:txBody>
      </p:sp>
      <p:pic>
        <p:nvPicPr>
          <p:cNvPr id="5" name="20220521_094317_Trim">
            <a:hlinkClick r:id="" action="ppaction://media"/>
            <a:extLst>
              <a:ext uri="{FF2B5EF4-FFF2-40B4-BE49-F238E27FC236}">
                <a16:creationId xmlns:a16="http://schemas.microsoft.com/office/drawing/2014/main" id="{92FAAC28-665F-0AFF-47BF-2317B9F8D37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7">
            <a:lum contrast="15000"/>
          </a:blip>
          <a:srcRect l="16496" r="16496"/>
          <a:stretch/>
        </p:blipFill>
        <p:spPr>
          <a:xfrm>
            <a:off x="850040" y="2238770"/>
            <a:ext cx="4320000" cy="3626356"/>
          </a:xfrm>
          <a:prstGeom prst="rect">
            <a:avLst/>
          </a:prstGeom>
        </p:spPr>
      </p:pic>
    </p:spTree>
    <p:extLst>
      <p:ext uri="{BB962C8B-B14F-4D97-AF65-F5344CB8AC3E}">
        <p14:creationId xmlns:p14="http://schemas.microsoft.com/office/powerpoint/2010/main" val="2799469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4079"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5" fill="hold" display="0">
                  <p:stCondLst>
                    <p:cond delay="indefinite"/>
                  </p:stCondLst>
                </p:cTn>
                <p:tgtEl>
                  <p:spTgt spid="5"/>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62203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84D5442-8E59-4663-94D0-2B061E2DFFD7}"/>
              </a:ext>
            </a:extLst>
          </p:cNvPr>
          <p:cNvSpPr>
            <a:spLocks noGrp="1"/>
          </p:cNvSpPr>
          <p:nvPr>
            <p:ph type="sldNum" sz="quarter" idx="4"/>
          </p:nvPr>
        </p:nvSpPr>
        <p:spPr/>
        <p:txBody>
          <a:bodyPr/>
          <a:lstStyle/>
          <a:p>
            <a:fld id="{9892FFFB-AE51-A74C-8150-E041A9400B6F}" type="slidenum">
              <a:rPr lang="pt-BR" smtClean="0"/>
              <a:pPr/>
              <a:t>7</a:t>
            </a:fld>
            <a:endParaRPr lang="pt-BR"/>
          </a:p>
        </p:txBody>
      </p:sp>
      <p:sp>
        <p:nvSpPr>
          <p:cNvPr id="3" name="CaixaDeTexto 2">
            <a:extLst>
              <a:ext uri="{FF2B5EF4-FFF2-40B4-BE49-F238E27FC236}">
                <a16:creationId xmlns:a16="http://schemas.microsoft.com/office/drawing/2014/main" id="{729F6213-01A0-43FA-9B7C-A70878BADE44}"/>
              </a:ext>
            </a:extLst>
          </p:cNvPr>
          <p:cNvSpPr txBox="1"/>
          <p:nvPr/>
        </p:nvSpPr>
        <p:spPr>
          <a:xfrm>
            <a:off x="74084" y="1020306"/>
            <a:ext cx="6614583" cy="461665"/>
          </a:xfrm>
          <a:prstGeom prst="rect">
            <a:avLst/>
          </a:prstGeom>
          <a:noFill/>
        </p:spPr>
        <p:txBody>
          <a:bodyPr wrap="square" rtlCol="0">
            <a:spAutoFit/>
          </a:bodyPr>
          <a:lstStyle/>
          <a:p>
            <a:r>
              <a:rPr lang="en-US" sz="2400" b="1" u="sng" dirty="0">
                <a:solidFill>
                  <a:srgbClr val="384456"/>
                </a:solidFill>
                <a:latin typeface="+mj-lt"/>
              </a:rPr>
              <a:t>Movement of a cylinder in free fall</a:t>
            </a:r>
            <a:endParaRPr lang="pt-BR" sz="2400" b="1" u="sng" dirty="0">
              <a:solidFill>
                <a:srgbClr val="384456"/>
              </a:solidFill>
              <a:latin typeface="+mj-lt"/>
            </a:endParaRPr>
          </a:p>
        </p:txBody>
      </p:sp>
      <p:pic>
        <p:nvPicPr>
          <p:cNvPr id="4" name="Imagem 3" descr="Mapa com linhas coloridas&#10;&#10;Descrição gerada automaticamente com confiança média">
            <a:extLst>
              <a:ext uri="{FF2B5EF4-FFF2-40B4-BE49-F238E27FC236}">
                <a16:creationId xmlns:a16="http://schemas.microsoft.com/office/drawing/2014/main" id="{8CEE40CE-EFBF-4167-9C5B-CC7748347F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773717"/>
            <a:ext cx="3448050" cy="3093991"/>
          </a:xfrm>
          <a:prstGeom prst="rect">
            <a:avLst/>
          </a:prstGeom>
        </p:spPr>
      </p:pic>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78B84AC7-9ACA-4F97-89C5-00A831518AAA}"/>
                  </a:ext>
                </a:extLst>
              </p:cNvPr>
              <p:cNvSpPr txBox="1"/>
              <p:nvPr/>
            </p:nvSpPr>
            <p:spPr>
              <a:xfrm>
                <a:off x="5492587" y="978589"/>
                <a:ext cx="3343275" cy="2003369"/>
              </a:xfrm>
              <a:prstGeom prst="rect">
                <a:avLst/>
              </a:prstGeom>
              <a:noFill/>
            </p:spPr>
            <p:txBody>
              <a:bodyPr wrap="square">
                <a:spAutoFit/>
              </a:bodyPr>
              <a:lstStyle/>
              <a:p>
                <a:pPr>
                  <a:lnSpc>
                    <a:spcPct val="150000"/>
                  </a:lnSpc>
                </a:pPr>
                <a14:m>
                  <m:oMathPara xmlns:m="http://schemas.openxmlformats.org/officeDocument/2006/math">
                    <m:oMathParaPr>
                      <m:jc m:val="center"/>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1</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2</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𝜃</m:t>
                                  </m:r>
                                </m:e>
                              </m:fun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𝜓</m:t>
                                  </m:r>
                                </m:e>
                              </m:func>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𝜃</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sin</m:t>
                                  </m:r>
                                </m:fName>
                                <m:e>
                                  <m:r>
                                    <a:rPr lang="pt-BR" i="1">
                                      <a:latin typeface="Cambria Math" panose="02040503050406030204" pitchFamily="18" charset="0"/>
                                    </a:rPr>
                                    <m:t>𝜓</m:t>
                                  </m:r>
                                </m:e>
                              </m:func>
                            </m:e>
                            <m:e>
                              <m:sSub>
                                <m:sSubPr>
                                  <m:ctrlPr>
                                    <a:rPr lang="pt-BR" i="1">
                                      <a:latin typeface="Cambria Math" panose="02040503050406030204" pitchFamily="18" charset="0"/>
                                    </a:rPr>
                                  </m:ctrlPr>
                                </m:sSubPr>
                                <m:e>
                                  <m:r>
                                    <a:rPr lang="pt-BR" i="1">
                                      <a:latin typeface="Cambria Math" panose="02040503050406030204" pitchFamily="18" charset="0"/>
                                    </a:rPr>
                                    <m:t>𝜔</m:t>
                                  </m:r>
                                </m:e>
                                <m:sub>
                                  <m:r>
                                    <a:rPr lang="pt-BR" i="1">
                                      <a:latin typeface="Cambria Math" panose="02040503050406030204" pitchFamily="18" charset="0"/>
                                    </a:rPr>
                                    <m:t>3</m:t>
                                  </m:r>
                                </m:sub>
                              </m:sSub>
                              <m:r>
                                <a:rPr lang="pt-BR" i="1">
                                  <a:latin typeface="Cambria Math" panose="02040503050406030204" pitchFamily="18" charset="0"/>
                                </a:rPr>
                                <m:t>= </m:t>
                              </m:r>
                              <m:acc>
                                <m:accPr>
                                  <m:chr m:val="̇"/>
                                  <m:ctrlPr>
                                    <a:rPr lang="pt-BR" i="1">
                                      <a:latin typeface="Cambria Math" panose="02040503050406030204" pitchFamily="18" charset="0"/>
                                    </a:rPr>
                                  </m:ctrlPr>
                                </m:accPr>
                                <m:e>
                                  <m:r>
                                    <a:rPr lang="pt-BR" i="1">
                                      <a:latin typeface="Cambria Math" panose="02040503050406030204" pitchFamily="18" charset="0"/>
                                    </a:rPr>
                                    <m:t>𝜙</m:t>
                                  </m:r>
                                </m:e>
                              </m:acc>
                              <m:func>
                                <m:funcPr>
                                  <m:ctrlPr>
                                    <a:rPr lang="pt-BR" i="1">
                                      <a:latin typeface="Cambria Math" panose="02040503050406030204" pitchFamily="18" charset="0"/>
                                    </a:rPr>
                                  </m:ctrlPr>
                                </m:funcPr>
                                <m:fName>
                                  <m:r>
                                    <m:rPr>
                                      <m:sty m:val="p"/>
                                    </m:rPr>
                                    <a:rPr lang="pt-BR">
                                      <a:latin typeface="Cambria Math" panose="02040503050406030204" pitchFamily="18" charset="0"/>
                                    </a:rPr>
                                    <m:t>cos</m:t>
                                  </m:r>
                                </m:fName>
                                <m:e>
                                  <m:r>
                                    <a:rPr lang="pt-BR" i="1">
                                      <a:latin typeface="Cambria Math" panose="02040503050406030204" pitchFamily="18" charset="0"/>
                                    </a:rPr>
                                    <m:t>𝜃</m:t>
                                  </m:r>
                                </m:e>
                              </m:func>
                              <m:r>
                                <a:rPr lang="pt-BR" i="1">
                                  <a:latin typeface="Cambria Math" panose="02040503050406030204" pitchFamily="18" charset="0"/>
                                </a:rPr>
                                <m:t>+</m:t>
                              </m:r>
                              <m:acc>
                                <m:accPr>
                                  <m:chr m:val="̇"/>
                                  <m:ctrlPr>
                                    <a:rPr lang="pt-BR" i="1">
                                      <a:latin typeface="Cambria Math" panose="02040503050406030204" pitchFamily="18" charset="0"/>
                                    </a:rPr>
                                  </m:ctrlPr>
                                </m:accPr>
                                <m:e>
                                  <m:r>
                                    <a:rPr lang="pt-BR" i="1">
                                      <a:latin typeface="Cambria Math" panose="02040503050406030204" pitchFamily="18" charset="0"/>
                                    </a:rPr>
                                    <m:t>𝜓</m:t>
                                  </m:r>
                                </m:e>
                              </m:acc>
                              <m:r>
                                <m:rPr>
                                  <m:nor/>
                                </m:rPr>
                                <a:rPr lang="pt-BR" dirty="0"/>
                                <m:t> </m:t>
                              </m:r>
                            </m:e>
                          </m:eqArr>
                        </m:e>
                      </m:d>
                    </m:oMath>
                  </m:oMathPara>
                </a14:m>
                <a:endParaRPr lang="pt-BR" sz="1800" b="0" dirty="0"/>
              </a:p>
              <a:p>
                <a:pPr>
                  <a:lnSpc>
                    <a:spcPct val="150000"/>
                  </a:lnSpc>
                </a:pPr>
                <a:endParaRPr lang="pt-BR" sz="1800" dirty="0"/>
              </a:p>
            </p:txBody>
          </p:sp>
        </mc:Choice>
        <mc:Fallback xmlns="">
          <p:sp>
            <p:nvSpPr>
              <p:cNvPr id="6" name="CaixaDeTexto 5">
                <a:extLst>
                  <a:ext uri="{FF2B5EF4-FFF2-40B4-BE49-F238E27FC236}">
                    <a16:creationId xmlns:a16="http://schemas.microsoft.com/office/drawing/2014/main" id="{78B84AC7-9ACA-4F97-89C5-00A831518AAA}"/>
                  </a:ext>
                </a:extLst>
              </p:cNvPr>
              <p:cNvSpPr txBox="1">
                <a:spLocks noRot="1" noChangeAspect="1" noMove="1" noResize="1" noEditPoints="1" noAdjustHandles="1" noChangeArrowheads="1" noChangeShapeType="1" noTextEdit="1"/>
              </p:cNvSpPr>
              <p:nvPr/>
            </p:nvSpPr>
            <p:spPr>
              <a:xfrm>
                <a:off x="5492587" y="978589"/>
                <a:ext cx="3343275" cy="2003369"/>
              </a:xfrm>
              <a:prstGeom prst="rect">
                <a:avLst/>
              </a:prstGeom>
              <a:blipFill>
                <a:blip r:embed="rId3"/>
                <a:stretch>
                  <a:fillRect/>
                </a:stretch>
              </a:blipFill>
            </p:spPr>
            <p:txBody>
              <a:bodyPr/>
              <a:lstStyle/>
              <a:p>
                <a:r>
                  <a:rPr lang="pt-BR">
                    <a:noFill/>
                  </a:rPr>
                  <a:t> </a:t>
                </a:r>
              </a:p>
            </p:txBody>
          </p:sp>
        </mc:Fallback>
      </mc:AlternateContent>
      <p:sp>
        <p:nvSpPr>
          <p:cNvPr id="7" name="CaixaDeTexto 6">
            <a:extLst>
              <a:ext uri="{FF2B5EF4-FFF2-40B4-BE49-F238E27FC236}">
                <a16:creationId xmlns:a16="http://schemas.microsoft.com/office/drawing/2014/main" id="{8A9BC3EA-5649-4737-A796-40241DAF71A9}"/>
              </a:ext>
            </a:extLst>
          </p:cNvPr>
          <p:cNvSpPr txBox="1"/>
          <p:nvPr/>
        </p:nvSpPr>
        <p:spPr>
          <a:xfrm>
            <a:off x="3697200" y="1862632"/>
            <a:ext cx="1844736" cy="369332"/>
          </a:xfrm>
          <a:prstGeom prst="rect">
            <a:avLst/>
          </a:prstGeom>
          <a:noFill/>
        </p:spPr>
        <p:txBody>
          <a:bodyPr wrap="none" rtlCol="0">
            <a:spAutoFit/>
          </a:bodyPr>
          <a:lstStyle/>
          <a:p>
            <a:r>
              <a:rPr lang="pt-BR" dirty="0"/>
              <a:t>Angular velocities</a:t>
            </a:r>
          </a:p>
        </p:txBody>
      </p:sp>
      <mc:AlternateContent xmlns:mc="http://schemas.openxmlformats.org/markup-compatibility/2006" xmlns:a14="http://schemas.microsoft.com/office/drawing/2010/main">
        <mc:Choice Requires="a14">
          <p:sp>
            <p:nvSpPr>
              <p:cNvPr id="9" name="CaixaDeTexto 8">
                <a:extLst>
                  <a:ext uri="{FF2B5EF4-FFF2-40B4-BE49-F238E27FC236}">
                    <a16:creationId xmlns:a16="http://schemas.microsoft.com/office/drawing/2014/main" id="{8899DE53-685E-4CBF-8F56-89EEB163E706}"/>
                  </a:ext>
                </a:extLst>
              </p:cNvPr>
              <p:cNvSpPr txBox="1"/>
              <p:nvPr/>
            </p:nvSpPr>
            <p:spPr>
              <a:xfrm>
                <a:off x="5370886" y="3320713"/>
                <a:ext cx="3343275" cy="1617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b="0" i="1" smtClean="0">
                              <a:latin typeface="Cambria Math" panose="02040503050406030204" pitchFamily="18" charset="0"/>
                            </a:rPr>
                          </m:ctrlPr>
                        </m:dPr>
                        <m:e>
                          <m:eqArr>
                            <m:eqArrPr>
                              <m:ctrlPr>
                                <a:rPr lang="pt-BR" sz="1800" b="0" i="1" smtClean="0">
                                  <a:latin typeface="Cambria Math" panose="02040503050406030204" pitchFamily="18" charset="0"/>
                                </a:rPr>
                              </m:ctrlPr>
                            </m:eqArrPr>
                            <m:e>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1</m:t>
                                  </m:r>
                                </m:sub>
                              </m:sSub>
                              <m:r>
                                <a:rPr lang="pt-BR" i="1">
                                  <a:latin typeface="Cambria Math" panose="02040503050406030204" pitchFamily="18" charset="0"/>
                                </a:rPr>
                                <m:t>=</m:t>
                              </m:r>
                              <m:sSub>
                                <m:sSubPr>
                                  <m:ctrlPr>
                                    <a:rPr lang="pt-BR" i="1">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2</m:t>
                                  </m:r>
                                </m:sub>
                              </m:sSub>
                              <m:r>
                                <a:rPr lang="pt-BR" i="1">
                                  <a:latin typeface="Cambria Math" panose="02040503050406030204" pitchFamily="18" charset="0"/>
                                </a:rPr>
                                <m:t>=</m:t>
                              </m:r>
                              <m:r>
                                <a:rPr lang="pt-BR" i="1">
                                  <a:latin typeface="Cambria Math" panose="02040503050406030204" pitchFamily="18" charset="0"/>
                                </a:rPr>
                                <m:t>𝐼</m:t>
                              </m:r>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4</m:t>
                                  </m:r>
                                </m:den>
                              </m:f>
                              <m:r>
                                <a:rPr lang="pt-BR" i="1">
                                  <a:latin typeface="Cambria Math" panose="02040503050406030204" pitchFamily="18" charset="0"/>
                                </a:rPr>
                                <m:t>+</m:t>
                              </m:r>
                              <m:f>
                                <m:fPr>
                                  <m:ctrlPr>
                                    <a:rPr lang="pt-BR" i="1">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𝐻</m:t>
                                      </m:r>
                                    </m:e>
                                    <m:sup>
                                      <m:r>
                                        <a:rPr lang="pt-BR" i="1">
                                          <a:latin typeface="Cambria Math" panose="02040503050406030204" pitchFamily="18" charset="0"/>
                                        </a:rPr>
                                        <m:t>2</m:t>
                                      </m:r>
                                    </m:sup>
                                  </m:sSup>
                                </m:num>
                                <m:den>
                                  <m:r>
                                    <a:rPr lang="pt-BR" i="1">
                                      <a:latin typeface="Cambria Math" panose="02040503050406030204" pitchFamily="18" charset="0"/>
                                    </a:rPr>
                                    <m:t>12</m:t>
                                  </m:r>
                                </m:den>
                              </m:f>
                            </m:e>
                            <m:e>
                              <m:sSub>
                                <m:sSubPr>
                                  <m:ctrlPr>
                                    <a:rPr lang="pt-BR" i="1" smtClean="0">
                                      <a:latin typeface="Cambria Math" panose="02040503050406030204" pitchFamily="18" charset="0"/>
                                    </a:rPr>
                                  </m:ctrlPr>
                                </m:sSubPr>
                                <m:e>
                                  <m:r>
                                    <a:rPr lang="pt-BR" i="1">
                                      <a:latin typeface="Cambria Math" panose="02040503050406030204" pitchFamily="18" charset="0"/>
                                    </a:rPr>
                                    <m:t>𝐼</m:t>
                                  </m:r>
                                </m:e>
                                <m:sub>
                                  <m:r>
                                    <a:rPr lang="pt-BR" i="1">
                                      <a:latin typeface="Cambria Math" panose="02040503050406030204" pitchFamily="18" charset="0"/>
                                    </a:rPr>
                                    <m:t>3</m:t>
                                  </m:r>
                                </m:sub>
                              </m:sSub>
                              <m:r>
                                <a:rPr lang="pt-BR" i="1" smtClean="0">
                                  <a:latin typeface="Cambria Math" panose="02040503050406030204" pitchFamily="18" charset="0"/>
                                </a:rPr>
                                <m:t>=</m:t>
                              </m:r>
                              <m:f>
                                <m:fPr>
                                  <m:ctrlPr>
                                    <a:rPr lang="pt-BR" i="1" smtClean="0">
                                      <a:latin typeface="Cambria Math" panose="02040503050406030204" pitchFamily="18" charset="0"/>
                                    </a:rPr>
                                  </m:ctrlPr>
                                </m:fPr>
                                <m:num>
                                  <m:r>
                                    <a:rPr lang="pt-BR" i="1">
                                      <a:latin typeface="Cambria Math" panose="02040503050406030204" pitchFamily="18" charset="0"/>
                                    </a:rPr>
                                    <m:t>𝑀</m:t>
                                  </m:r>
                                  <m:sSup>
                                    <m:sSupPr>
                                      <m:ctrlPr>
                                        <a:rPr lang="pt-BR" i="1">
                                          <a:latin typeface="Cambria Math" panose="02040503050406030204" pitchFamily="18" charset="0"/>
                                        </a:rPr>
                                      </m:ctrlPr>
                                    </m:sSupPr>
                                    <m:e>
                                      <m:r>
                                        <a:rPr lang="pt-BR" i="1">
                                          <a:latin typeface="Cambria Math" panose="02040503050406030204" pitchFamily="18" charset="0"/>
                                        </a:rPr>
                                        <m:t>𝑅</m:t>
                                      </m:r>
                                    </m:e>
                                    <m:sup>
                                      <m:r>
                                        <a:rPr lang="pt-BR" i="1">
                                          <a:latin typeface="Cambria Math" panose="02040503050406030204" pitchFamily="18" charset="0"/>
                                        </a:rPr>
                                        <m:t>2</m:t>
                                      </m:r>
                                    </m:sup>
                                  </m:sSup>
                                </m:num>
                                <m:den>
                                  <m:r>
                                    <a:rPr lang="pt-BR" i="1">
                                      <a:latin typeface="Cambria Math" panose="02040503050406030204" pitchFamily="18" charset="0"/>
                                    </a:rPr>
                                    <m:t>2</m:t>
                                  </m:r>
                                </m:den>
                              </m:f>
                            </m:e>
                          </m:eqArr>
                        </m:e>
                      </m:d>
                    </m:oMath>
                  </m:oMathPara>
                </a14:m>
                <a:endParaRPr lang="pt-BR" sz="1800" b="0" i="1" dirty="0">
                  <a:latin typeface="Cambria Math" panose="02040503050406030204" pitchFamily="18" charset="0"/>
                </a:endParaRPr>
              </a:p>
              <a:p>
                <a:endParaRPr lang="pt-BR" dirty="0"/>
              </a:p>
            </p:txBody>
          </p:sp>
        </mc:Choice>
        <mc:Fallback xmlns="">
          <p:sp>
            <p:nvSpPr>
              <p:cNvPr id="9" name="CaixaDeTexto 8">
                <a:extLst>
                  <a:ext uri="{FF2B5EF4-FFF2-40B4-BE49-F238E27FC236}">
                    <a16:creationId xmlns:a16="http://schemas.microsoft.com/office/drawing/2014/main" id="{8899DE53-685E-4CBF-8F56-89EEB163E706}"/>
                  </a:ext>
                </a:extLst>
              </p:cNvPr>
              <p:cNvSpPr txBox="1">
                <a:spLocks noRot="1" noChangeAspect="1" noMove="1" noResize="1" noEditPoints="1" noAdjustHandles="1" noChangeArrowheads="1" noChangeShapeType="1" noTextEdit="1"/>
              </p:cNvSpPr>
              <p:nvPr/>
            </p:nvSpPr>
            <p:spPr>
              <a:xfrm>
                <a:off x="5370886" y="3320713"/>
                <a:ext cx="3343275" cy="1617879"/>
              </a:xfrm>
              <a:prstGeom prst="rect">
                <a:avLst/>
              </a:prstGeom>
              <a:blipFill>
                <a:blip r:embed="rId4"/>
                <a:stretch>
                  <a:fillRect/>
                </a:stretch>
              </a:blipFill>
            </p:spPr>
            <p:txBody>
              <a:bodyPr/>
              <a:lstStyle/>
              <a:p>
                <a:r>
                  <a:rPr lang="pt-BR">
                    <a:noFill/>
                  </a:rPr>
                  <a:t> </a:t>
                </a:r>
              </a:p>
            </p:txBody>
          </p:sp>
        </mc:Fallback>
      </mc:AlternateContent>
      <p:sp>
        <p:nvSpPr>
          <p:cNvPr id="10" name="CaixaDeTexto 9">
            <a:extLst>
              <a:ext uri="{FF2B5EF4-FFF2-40B4-BE49-F238E27FC236}">
                <a16:creationId xmlns:a16="http://schemas.microsoft.com/office/drawing/2014/main" id="{5BB2AC58-C758-42BE-B0C9-A025E8E6815D}"/>
              </a:ext>
            </a:extLst>
          </p:cNvPr>
          <p:cNvSpPr txBox="1"/>
          <p:nvPr/>
        </p:nvSpPr>
        <p:spPr>
          <a:xfrm>
            <a:off x="3697200" y="3832113"/>
            <a:ext cx="1998752" cy="369332"/>
          </a:xfrm>
          <a:prstGeom prst="rect">
            <a:avLst/>
          </a:prstGeom>
          <a:noFill/>
        </p:spPr>
        <p:txBody>
          <a:bodyPr wrap="none" rtlCol="0">
            <a:spAutoFit/>
          </a:bodyPr>
          <a:lstStyle/>
          <a:p>
            <a:r>
              <a:rPr lang="pt-BR" dirty="0"/>
              <a:t>Moments of inertia</a:t>
            </a:r>
          </a:p>
        </p:txBody>
      </p:sp>
      <mc:AlternateContent xmlns:mc="http://schemas.openxmlformats.org/markup-compatibility/2006" xmlns:a14="http://schemas.microsoft.com/office/drawing/2010/main">
        <mc:Choice Requires="a14">
          <p:sp>
            <p:nvSpPr>
              <p:cNvPr id="12" name="CaixaDeTexto 11">
                <a:extLst>
                  <a:ext uri="{FF2B5EF4-FFF2-40B4-BE49-F238E27FC236}">
                    <a16:creationId xmlns:a16="http://schemas.microsoft.com/office/drawing/2014/main" id="{8B5B6682-2D9F-486B-8A43-CCC069858765}"/>
                  </a:ext>
                </a:extLst>
              </p:cNvPr>
              <p:cNvSpPr txBox="1"/>
              <p:nvPr/>
            </p:nvSpPr>
            <p:spPr>
              <a:xfrm>
                <a:off x="3077743" y="5309256"/>
                <a:ext cx="4586286" cy="7734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borderBox>
                        <m:borderBoxPr>
                          <m:ctrlPr>
                            <a:rPr lang="pt-BR" sz="1800" i="1" smtClean="0">
                              <a:solidFill>
                                <a:srgbClr val="C00000"/>
                              </a:solidFill>
                              <a:latin typeface="Cambria Math" panose="02040503050406030204" pitchFamily="18" charset="0"/>
                            </a:rPr>
                          </m:ctrlPr>
                        </m:borderBoxPr>
                        <m:e>
                          <m:sSub>
                            <m:sSubPr>
                              <m:ctrlPr>
                                <a:rPr lang="pt-BR" sz="1800" b="0" i="1" smtClean="0">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𝐸</m:t>
                              </m:r>
                            </m:e>
                            <m:sub>
                              <m:r>
                                <a:rPr lang="pt-BR" sz="1800" b="0" i="1" smtClean="0">
                                  <a:solidFill>
                                    <a:srgbClr val="C00000"/>
                                  </a:solidFill>
                                  <a:latin typeface="Cambria Math" panose="02040503050406030204" pitchFamily="18" charset="0"/>
                                </a:rPr>
                                <m:t>0</m:t>
                              </m:r>
                            </m:sub>
                          </m:sSub>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𝑀</m:t>
                              </m:r>
                              <m:sSup>
                                <m:sSupPr>
                                  <m:ctrlPr>
                                    <a:rPr lang="pt-BR" sz="1800" i="1">
                                      <a:solidFill>
                                        <a:srgbClr val="C00000"/>
                                      </a:solidFill>
                                      <a:latin typeface="Cambria Math" panose="02040503050406030204" pitchFamily="18" charset="0"/>
                                    </a:rPr>
                                  </m:ctrlPr>
                                </m:sSupPr>
                                <m:e>
                                  <m:r>
                                    <a:rPr lang="pt-BR" sz="1800" i="1">
                                      <a:solidFill>
                                        <a:srgbClr val="C00000"/>
                                      </a:solidFill>
                                      <a:latin typeface="Cambria Math" panose="02040503050406030204" pitchFamily="18" charset="0"/>
                                    </a:rPr>
                                    <m:t>𝑉</m:t>
                                  </m:r>
                                </m:e>
                                <m:sup>
                                  <m:r>
                                    <a:rPr lang="pt-BR" sz="1800" i="1">
                                      <a:solidFill>
                                        <a:srgbClr val="C00000"/>
                                      </a:solidFill>
                                      <a:latin typeface="Cambria Math" panose="02040503050406030204" pitchFamily="18" charset="0"/>
                                    </a:rPr>
                                    <m:t>2</m:t>
                                  </m:r>
                                </m:sup>
                              </m:s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1</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r>
                                <a:rPr lang="pt-BR" sz="1800" i="1">
                                  <a:solidFill>
                                    <a:srgbClr val="C00000"/>
                                  </a:solidFill>
                                  <a:latin typeface="Cambria Math" panose="02040503050406030204" pitchFamily="18" charset="0"/>
                                </a:rPr>
                                <m:t>𝐼</m:t>
                              </m:r>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2</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f>
                            <m:fPr>
                              <m:ctrlPr>
                                <a:rPr lang="pt-BR" sz="1800" i="1">
                                  <a:solidFill>
                                    <a:srgbClr val="C00000"/>
                                  </a:solidFill>
                                  <a:latin typeface="Cambria Math" panose="02040503050406030204" pitchFamily="18" charset="0"/>
                                </a:rPr>
                              </m:ctrlPr>
                            </m:fPr>
                            <m:num>
                              <m:sSub>
                                <m:sSubPr>
                                  <m:ctrlPr>
                                    <a:rPr lang="pt-BR" sz="1800" i="1">
                                      <a:solidFill>
                                        <a:srgbClr val="C00000"/>
                                      </a:solidFill>
                                      <a:latin typeface="Cambria Math" panose="02040503050406030204" pitchFamily="18" charset="0"/>
                                    </a:rPr>
                                  </m:ctrlPr>
                                </m:sSubPr>
                                <m:e>
                                  <m:r>
                                    <a:rPr lang="pt-BR" sz="1800" i="1">
                                      <a:solidFill>
                                        <a:srgbClr val="C00000"/>
                                      </a:solidFill>
                                      <a:latin typeface="Cambria Math" panose="02040503050406030204" pitchFamily="18" charset="0"/>
                                    </a:rPr>
                                    <m:t>𝐼</m:t>
                                  </m:r>
                                </m:e>
                                <m:sub>
                                  <m:r>
                                    <a:rPr lang="pt-BR" sz="1800" i="1">
                                      <a:solidFill>
                                        <a:srgbClr val="C00000"/>
                                      </a:solidFill>
                                      <a:latin typeface="Cambria Math" panose="02040503050406030204" pitchFamily="18" charset="0"/>
                                    </a:rPr>
                                    <m:t>3</m:t>
                                  </m:r>
                                </m:sub>
                              </m:sSub>
                              <m:sSubSup>
                                <m:sSubSupPr>
                                  <m:ctrlPr>
                                    <a:rPr lang="pt-BR" sz="1800" i="1">
                                      <a:solidFill>
                                        <a:srgbClr val="C00000"/>
                                      </a:solidFill>
                                      <a:latin typeface="Cambria Math" panose="02040503050406030204" pitchFamily="18" charset="0"/>
                                    </a:rPr>
                                  </m:ctrlPr>
                                </m:sSubSupPr>
                                <m:e>
                                  <m:r>
                                    <a:rPr lang="pt-BR" sz="1800" i="1">
                                      <a:solidFill>
                                        <a:srgbClr val="C00000"/>
                                      </a:solidFill>
                                      <a:latin typeface="Cambria Math" panose="02040503050406030204" pitchFamily="18" charset="0"/>
                                    </a:rPr>
                                    <m:t>𝜔</m:t>
                                  </m:r>
                                </m:e>
                                <m:sub>
                                  <m:r>
                                    <a:rPr lang="pt-BR" sz="1800" i="1">
                                      <a:solidFill>
                                        <a:srgbClr val="C00000"/>
                                      </a:solidFill>
                                      <a:latin typeface="Cambria Math" panose="02040503050406030204" pitchFamily="18" charset="0"/>
                                    </a:rPr>
                                    <m:t>3</m:t>
                                  </m:r>
                                </m:sub>
                                <m:sup>
                                  <m:r>
                                    <a:rPr lang="pt-BR" sz="1800" i="1">
                                      <a:solidFill>
                                        <a:srgbClr val="C00000"/>
                                      </a:solidFill>
                                      <a:latin typeface="Cambria Math" panose="02040503050406030204" pitchFamily="18" charset="0"/>
                                    </a:rPr>
                                    <m:t>2</m:t>
                                  </m:r>
                                </m:sup>
                              </m:sSubSup>
                            </m:num>
                            <m:den>
                              <m:r>
                                <a:rPr lang="pt-BR" sz="1800" i="1">
                                  <a:solidFill>
                                    <a:srgbClr val="C00000"/>
                                  </a:solidFill>
                                  <a:latin typeface="Cambria Math" panose="02040503050406030204" pitchFamily="18" charset="0"/>
                                </a:rPr>
                                <m:t>2</m:t>
                              </m:r>
                            </m:den>
                          </m:f>
                          <m:r>
                            <a:rPr lang="pt-BR" sz="1800" i="1">
                              <a:solidFill>
                                <a:srgbClr val="C00000"/>
                              </a:solidFill>
                              <a:latin typeface="Cambria Math" panose="02040503050406030204" pitchFamily="18" charset="0"/>
                            </a:rPr>
                            <m:t>+</m:t>
                          </m:r>
                          <m:r>
                            <a:rPr lang="pt-BR" sz="1800" i="1">
                              <a:solidFill>
                                <a:srgbClr val="C00000"/>
                              </a:solidFill>
                              <a:latin typeface="Cambria Math" panose="02040503050406030204" pitchFamily="18" charset="0"/>
                            </a:rPr>
                            <m:t>𝑀𝑔h</m:t>
                          </m:r>
                          <m:r>
                            <m:rPr>
                              <m:nor/>
                            </m:rPr>
                            <a:rPr lang="pt-BR" sz="1800" dirty="0">
                              <a:solidFill>
                                <a:srgbClr val="C00000"/>
                              </a:solidFill>
                            </a:rPr>
                            <m:t> </m:t>
                          </m:r>
                        </m:e>
                      </m:borderBox>
                    </m:oMath>
                  </m:oMathPara>
                </a14:m>
                <a:endParaRPr lang="pt-BR" dirty="0"/>
              </a:p>
            </p:txBody>
          </p:sp>
        </mc:Choice>
        <mc:Fallback xmlns="">
          <p:sp>
            <p:nvSpPr>
              <p:cNvPr id="12" name="CaixaDeTexto 11">
                <a:extLst>
                  <a:ext uri="{FF2B5EF4-FFF2-40B4-BE49-F238E27FC236}">
                    <a16:creationId xmlns:a16="http://schemas.microsoft.com/office/drawing/2014/main" id="{8B5B6682-2D9F-486B-8A43-CCC069858765}"/>
                  </a:ext>
                </a:extLst>
              </p:cNvPr>
              <p:cNvSpPr txBox="1">
                <a:spLocks noRot="1" noChangeAspect="1" noMove="1" noResize="1" noEditPoints="1" noAdjustHandles="1" noChangeArrowheads="1" noChangeShapeType="1" noTextEdit="1"/>
              </p:cNvSpPr>
              <p:nvPr/>
            </p:nvSpPr>
            <p:spPr>
              <a:xfrm>
                <a:off x="3077743" y="5309256"/>
                <a:ext cx="4586286" cy="773417"/>
              </a:xfrm>
              <a:prstGeom prst="rect">
                <a:avLst/>
              </a:prstGeom>
              <a:blipFill>
                <a:blip r:embed="rId5"/>
                <a:stretch>
                  <a:fillRect/>
                </a:stretch>
              </a:blipFill>
            </p:spPr>
            <p:txBody>
              <a:bodyPr/>
              <a:lstStyle/>
              <a:p>
                <a:r>
                  <a:rPr lang="pt-BR">
                    <a:noFill/>
                  </a:rPr>
                  <a:t> </a:t>
                </a:r>
              </a:p>
            </p:txBody>
          </p:sp>
        </mc:Fallback>
      </mc:AlternateContent>
      <p:sp>
        <p:nvSpPr>
          <p:cNvPr id="13" name="CaixaDeTexto 12">
            <a:extLst>
              <a:ext uri="{FF2B5EF4-FFF2-40B4-BE49-F238E27FC236}">
                <a16:creationId xmlns:a16="http://schemas.microsoft.com/office/drawing/2014/main" id="{2A322BDE-D8D5-421B-B84D-76643E41464B}"/>
              </a:ext>
            </a:extLst>
          </p:cNvPr>
          <p:cNvSpPr txBox="1"/>
          <p:nvPr/>
        </p:nvSpPr>
        <p:spPr>
          <a:xfrm>
            <a:off x="1335023" y="5515855"/>
            <a:ext cx="1945197" cy="369332"/>
          </a:xfrm>
          <a:prstGeom prst="rect">
            <a:avLst/>
          </a:prstGeom>
          <a:noFill/>
        </p:spPr>
        <p:txBody>
          <a:bodyPr wrap="square" rtlCol="0">
            <a:spAutoFit/>
          </a:bodyPr>
          <a:lstStyle/>
          <a:p>
            <a:r>
              <a:rPr lang="pt-BR" dirty="0"/>
              <a:t>Mechanical energy</a:t>
            </a:r>
          </a:p>
        </p:txBody>
      </p:sp>
    </p:spTree>
    <p:extLst>
      <p:ext uri="{BB962C8B-B14F-4D97-AF65-F5344CB8AC3E}">
        <p14:creationId xmlns:p14="http://schemas.microsoft.com/office/powerpoint/2010/main" val="211280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2"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6F399837-D689-153D-8E58-98A2E15D251C}"/>
              </a:ext>
            </a:extLst>
          </p:cNvPr>
          <p:cNvSpPr>
            <a:spLocks noGrp="1"/>
          </p:cNvSpPr>
          <p:nvPr>
            <p:ph type="sldNum" sz="quarter" idx="4"/>
          </p:nvPr>
        </p:nvSpPr>
        <p:spPr/>
        <p:txBody>
          <a:bodyPr/>
          <a:lstStyle/>
          <a:p>
            <a:fld id="{9892FFFB-AE51-A74C-8150-E041A9400B6F}" type="slidenum">
              <a:rPr lang="pt-BR" smtClean="0"/>
              <a:pPr/>
              <a:t>8</a:t>
            </a:fld>
            <a:endParaRPr lang="pt-BR"/>
          </a:p>
        </p:txBody>
      </p:sp>
      <p:sp>
        <p:nvSpPr>
          <p:cNvPr id="3" name="CaixaDeTexto 2">
            <a:extLst>
              <a:ext uri="{FF2B5EF4-FFF2-40B4-BE49-F238E27FC236}">
                <a16:creationId xmlns:a16="http://schemas.microsoft.com/office/drawing/2014/main" id="{A79518A3-BD3C-6050-6562-1CE7F6C2B033}"/>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4" name="Agrupar 3">
            <a:extLst>
              <a:ext uri="{FF2B5EF4-FFF2-40B4-BE49-F238E27FC236}">
                <a16:creationId xmlns:a16="http://schemas.microsoft.com/office/drawing/2014/main" id="{41AC0E10-4AAF-3667-E38D-40CFFBB8FF7E}"/>
              </a:ext>
            </a:extLst>
          </p:cNvPr>
          <p:cNvGrpSpPr/>
          <p:nvPr/>
        </p:nvGrpSpPr>
        <p:grpSpPr>
          <a:xfrm>
            <a:off x="421963" y="1610431"/>
            <a:ext cx="3522509" cy="4945555"/>
            <a:chOff x="421963" y="1610431"/>
            <a:chExt cx="3522509" cy="4945555"/>
          </a:xfrm>
        </p:grpSpPr>
        <p:pic>
          <p:nvPicPr>
            <p:cNvPr id="7" name="Imagem 6" descr="Forma&#10;&#10;Descrição gerada automaticamente">
              <a:extLst>
                <a:ext uri="{FF2B5EF4-FFF2-40B4-BE49-F238E27FC236}">
                  <a16:creationId xmlns:a16="http://schemas.microsoft.com/office/drawing/2014/main" id="{41B7E1A9-24F5-E786-A15A-68AD8EC19A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963" y="2087838"/>
              <a:ext cx="3522509" cy="4468148"/>
            </a:xfrm>
            <a:prstGeom prst="rect">
              <a:avLst/>
            </a:prstGeom>
          </p:spPr>
        </p:pic>
        <p:sp>
          <p:nvSpPr>
            <p:cNvPr id="8" name="CaixaDeTexto 7">
              <a:extLst>
                <a:ext uri="{FF2B5EF4-FFF2-40B4-BE49-F238E27FC236}">
                  <a16:creationId xmlns:a16="http://schemas.microsoft.com/office/drawing/2014/main" id="{730C80B3-C775-DA31-0D1E-49E62A8B04DB}"/>
                </a:ext>
              </a:extLst>
            </p:cNvPr>
            <p:cNvSpPr txBox="1"/>
            <p:nvPr/>
          </p:nvSpPr>
          <p:spPr>
            <a:xfrm>
              <a:off x="1119432" y="1610431"/>
              <a:ext cx="2127570" cy="369332"/>
            </a:xfrm>
            <a:prstGeom prst="rect">
              <a:avLst/>
            </a:prstGeom>
            <a:noFill/>
          </p:spPr>
          <p:txBody>
            <a:bodyPr wrap="none" rtlCol="0">
              <a:spAutoFit/>
            </a:bodyPr>
            <a:lstStyle/>
            <a:p>
              <a:r>
                <a:rPr lang="pt-BR" i="1" u="sng" dirty="0"/>
                <a:t>Axes and dimensions</a:t>
              </a:r>
            </a:p>
          </p:txBody>
        </p:sp>
      </p:grpSp>
      <mc:AlternateContent xmlns:mc="http://schemas.openxmlformats.org/markup-compatibility/2006" xmlns:p14="http://schemas.microsoft.com/office/powerpoint/2010/main">
        <mc:Choice Requires="p14">
          <p:contentPart p14:bwMode="auto" r:id="rId3">
            <p14:nvContentPartPr>
              <p14:cNvPr id="10" name="Tinta 9">
                <a:extLst>
                  <a:ext uri="{FF2B5EF4-FFF2-40B4-BE49-F238E27FC236}">
                    <a16:creationId xmlns:a16="http://schemas.microsoft.com/office/drawing/2014/main" id="{424CD4C3-7C87-A97E-9770-BC8ED5E54DFB}"/>
                  </a:ext>
                </a:extLst>
              </p14:cNvPr>
              <p14:cNvContentPartPr/>
              <p14:nvPr/>
            </p14:nvContentPartPr>
            <p14:xfrm>
              <a:off x="2792370" y="3314160"/>
              <a:ext cx="47160" cy="64440"/>
            </p14:xfrm>
          </p:contentPart>
        </mc:Choice>
        <mc:Fallback xmlns="">
          <p:pic>
            <p:nvPicPr>
              <p:cNvPr id="10" name="Tinta 9">
                <a:extLst>
                  <a:ext uri="{FF2B5EF4-FFF2-40B4-BE49-F238E27FC236}">
                    <a16:creationId xmlns:a16="http://schemas.microsoft.com/office/drawing/2014/main" id="{424CD4C3-7C87-A97E-9770-BC8ED5E54DFB}"/>
                  </a:ext>
                </a:extLst>
              </p:cNvPr>
              <p:cNvPicPr/>
              <p:nvPr/>
            </p:nvPicPr>
            <p:blipFill>
              <a:blip r:embed="rId5"/>
              <a:stretch>
                <a:fillRect/>
              </a:stretch>
            </p:blipFill>
            <p:spPr>
              <a:xfrm>
                <a:off x="2788050" y="3309840"/>
                <a:ext cx="5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5" name="Tinta 14">
                <a:extLst>
                  <a:ext uri="{FF2B5EF4-FFF2-40B4-BE49-F238E27FC236}">
                    <a16:creationId xmlns:a16="http://schemas.microsoft.com/office/drawing/2014/main" id="{C7C9DEE9-C18A-D873-7DED-C01B847C015D}"/>
                  </a:ext>
                </a:extLst>
              </p14:cNvPr>
              <p14:cNvContentPartPr/>
              <p14:nvPr/>
            </p14:nvContentPartPr>
            <p14:xfrm>
              <a:off x="2740545" y="3330664"/>
              <a:ext cx="33840" cy="32040"/>
            </p14:xfrm>
          </p:contentPart>
        </mc:Choice>
        <mc:Fallback xmlns="">
          <p:pic>
            <p:nvPicPr>
              <p:cNvPr id="15" name="Tinta 14">
                <a:extLst>
                  <a:ext uri="{FF2B5EF4-FFF2-40B4-BE49-F238E27FC236}">
                    <a16:creationId xmlns:a16="http://schemas.microsoft.com/office/drawing/2014/main" id="{C7C9DEE9-C18A-D873-7DED-C01B847C015D}"/>
                  </a:ext>
                </a:extLst>
              </p:cNvPr>
              <p:cNvPicPr/>
              <p:nvPr/>
            </p:nvPicPr>
            <p:blipFill>
              <a:blip r:embed="rId7"/>
              <a:stretch>
                <a:fillRect/>
              </a:stretch>
            </p:blipFill>
            <p:spPr>
              <a:xfrm>
                <a:off x="2736225" y="3326344"/>
                <a:ext cx="42480" cy="40680"/>
              </a:xfrm>
              <a:prstGeom prst="rect">
                <a:avLst/>
              </a:prstGeom>
            </p:spPr>
          </p:pic>
        </mc:Fallback>
      </mc:AlternateContent>
      <mc:AlternateContent xmlns:mc="http://schemas.openxmlformats.org/markup-compatibility/2006" xmlns:a14="http://schemas.microsoft.com/office/drawing/2010/main">
        <mc:Choice Requires="a14">
          <p:sp>
            <p:nvSpPr>
              <p:cNvPr id="17" name="CaixaDeTexto 16">
                <a:extLst>
                  <a:ext uri="{FF2B5EF4-FFF2-40B4-BE49-F238E27FC236}">
                    <a16:creationId xmlns:a16="http://schemas.microsoft.com/office/drawing/2014/main" id="{0BDEC982-7869-1A8D-041A-BDBD671F3E91}"/>
                  </a:ext>
                </a:extLst>
              </p:cNvPr>
              <p:cNvSpPr txBox="1"/>
              <p:nvPr/>
            </p:nvSpPr>
            <p:spPr>
              <a:xfrm>
                <a:off x="3538178" y="1508734"/>
                <a:ext cx="6204573" cy="2796791"/>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0" i="1" smtClean="0">
                          <a:solidFill>
                            <a:srgbClr val="C00000"/>
                          </a:solidFill>
                          <a:latin typeface="Cambria Math" panose="02040503050406030204" pitchFamily="18" charset="0"/>
                        </a:rPr>
                        <m:t>h𝑒𝑖𝑔h𝑡</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𝑜𝑓</m:t>
                      </m:r>
                      <m:r>
                        <a:rPr lang="pt-BR" b="0" i="1" smtClean="0">
                          <a:solidFill>
                            <a:srgbClr val="C00000"/>
                          </a:solidFill>
                          <a:latin typeface="Cambria Math" panose="02040503050406030204" pitchFamily="18" charset="0"/>
                        </a:rPr>
                        <m:t> </m:t>
                      </m:r>
                      <m:r>
                        <a:rPr lang="pt-BR" b="0" i="1" smtClean="0">
                          <a:solidFill>
                            <a:srgbClr val="C00000"/>
                          </a:solidFill>
                          <a:latin typeface="Cambria Math" panose="02040503050406030204" pitchFamily="18" charset="0"/>
                        </a:rPr>
                        <m:t>𝐶𝑀</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𝒉</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b="1"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en-US" i="1">
                          <a:solidFill>
                            <a:srgbClr val="C00000"/>
                          </a:solidFill>
                          <a:latin typeface="Cambria Math" panose="02040503050406030204" pitchFamily="18" charset="0"/>
                        </a:rPr>
                        <m:t>𝑑𝑖𝑠𝑡𝑎𝑛𝑐𝑒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𝑓𝑟𝑜𝑚</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𝑝𝑜𝑖𝑛𝑡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𝑐𝑜𝑛𝑡𝑎𝑐𝑡</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𝑡𝑜</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𝑡h𝑒</m:t>
                      </m:r>
                      <m:r>
                        <a:rPr lang="en-US" i="1">
                          <a:solidFill>
                            <a:srgbClr val="C00000"/>
                          </a:solidFill>
                          <a:latin typeface="Cambria Math" panose="02040503050406030204" pitchFamily="18" charset="0"/>
                        </a:rPr>
                        <m:t> </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i="1">
                          <a:solidFill>
                            <a:srgbClr val="C00000"/>
                          </a:solidFill>
                          <a:latin typeface="Cambria Math" panose="02040503050406030204" pitchFamily="18" charset="0"/>
                        </a:rPr>
                        <m:t>𝑣𝑒𝑟𝑡𝑖𝑐𝑎𝑙</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𝑙𝑖𝑛𝑒</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𝑜𝑓</m:t>
                      </m:r>
                      <m:r>
                        <a:rPr lang="en-US" i="1">
                          <a:solidFill>
                            <a:srgbClr val="C00000"/>
                          </a:solidFill>
                          <a:latin typeface="Cambria Math" panose="02040503050406030204" pitchFamily="18" charset="0"/>
                        </a:rPr>
                        <m:t> </m:t>
                      </m:r>
                      <m:r>
                        <a:rPr lang="en-US" i="1">
                          <a:solidFill>
                            <a:srgbClr val="C00000"/>
                          </a:solidFill>
                          <a:latin typeface="Cambria Math" panose="02040503050406030204" pitchFamily="18" charset="0"/>
                        </a:rPr>
                        <m:t>𝐶𝑀</m:t>
                      </m:r>
                    </m:oMath>
                  </m:oMathPara>
                </a14:m>
                <a:endParaRPr lang="pt-BR" i="1" dirty="0">
                  <a:solidFill>
                    <a:srgbClr val="C00000"/>
                  </a:solidFill>
                  <a:latin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pt-BR" b="1" i="1" smtClean="0">
                          <a:solidFill>
                            <a:srgbClr val="C00000"/>
                          </a:solidFill>
                          <a:latin typeface="Cambria Math" panose="02040503050406030204" pitchFamily="18" charset="0"/>
                        </a:rPr>
                        <m:t>𝝆</m:t>
                      </m:r>
                      <m:d>
                        <m:dPr>
                          <m:ctrlPr>
                            <a:rPr lang="pt-BR" b="0" i="1" smtClean="0">
                              <a:solidFill>
                                <a:srgbClr val="C00000"/>
                              </a:solidFill>
                              <a:latin typeface="Cambria Math" panose="02040503050406030204" pitchFamily="18" charset="0"/>
                            </a:rPr>
                          </m:ctrlPr>
                        </m:dPr>
                        <m:e>
                          <m:r>
                            <a:rPr lang="pt-BR" b="0" i="1" smtClean="0">
                              <a:solidFill>
                                <a:srgbClr val="C00000"/>
                              </a:solidFill>
                              <a:latin typeface="Cambria Math" panose="02040503050406030204" pitchFamily="18" charset="0"/>
                            </a:rPr>
                            <m:t>𝜃</m:t>
                          </m:r>
                        </m:e>
                      </m:d>
                      <m:r>
                        <a:rPr lang="pt-BR" b="0" i="1" smtClean="0">
                          <a:solidFill>
                            <a:srgbClr val="C00000"/>
                          </a:solidFill>
                          <a:latin typeface="Cambria Math" panose="02040503050406030204" pitchFamily="18" charset="0"/>
                        </a:rPr>
                        <m:t>=</m:t>
                      </m:r>
                      <m:r>
                        <a:rPr lang="pt-BR" b="1" i="1" smtClean="0">
                          <a:solidFill>
                            <a:srgbClr val="C00000"/>
                          </a:solidFill>
                          <a:latin typeface="Cambria Math" panose="02040503050406030204" pitchFamily="18" charset="0"/>
                        </a:rPr>
                        <m:t>𝑹</m:t>
                      </m:r>
                      <m:r>
                        <a:rPr lang="pt-BR" b="0" i="1" smtClean="0">
                          <a:solidFill>
                            <a:srgbClr val="C00000"/>
                          </a:solidFill>
                          <a:latin typeface="Cambria Math" panose="02040503050406030204" pitchFamily="18" charset="0"/>
                        </a:rPr>
                        <m:t>(−</m:t>
                      </m:r>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cos</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f>
                        <m:fPr>
                          <m:ctrlPr>
                            <a:rPr lang="pt-BR" b="0" i="1" smtClean="0">
                              <a:solidFill>
                                <a:srgbClr val="C00000"/>
                              </a:solidFill>
                              <a:latin typeface="Cambria Math" panose="02040503050406030204" pitchFamily="18" charset="0"/>
                            </a:rPr>
                          </m:ctrlPr>
                        </m:fPr>
                        <m:num>
                          <m:r>
                            <a:rPr lang="pt-BR" b="1" i="1" smtClean="0">
                              <a:solidFill>
                                <a:srgbClr val="C00000"/>
                              </a:solidFill>
                              <a:latin typeface="Cambria Math" panose="02040503050406030204" pitchFamily="18" charset="0"/>
                            </a:rPr>
                            <m:t>𝑯</m:t>
                          </m:r>
                        </m:num>
                        <m:den>
                          <m:r>
                            <a:rPr lang="pt-BR" b="0" i="1" smtClean="0">
                              <a:solidFill>
                                <a:srgbClr val="C00000"/>
                              </a:solidFill>
                              <a:latin typeface="Cambria Math" panose="02040503050406030204" pitchFamily="18" charset="0"/>
                            </a:rPr>
                            <m:t>2</m:t>
                          </m:r>
                          <m:r>
                            <a:rPr lang="pt-BR" b="1" i="1" smtClean="0">
                              <a:solidFill>
                                <a:srgbClr val="C00000"/>
                              </a:solidFill>
                              <a:latin typeface="Cambria Math" panose="02040503050406030204" pitchFamily="18" charset="0"/>
                            </a:rPr>
                            <m:t>𝑹</m:t>
                          </m:r>
                        </m:den>
                      </m:f>
                      <m:func>
                        <m:funcPr>
                          <m:ctrlPr>
                            <a:rPr lang="pt-BR" b="0" i="1" smtClean="0">
                              <a:solidFill>
                                <a:srgbClr val="C00000"/>
                              </a:solidFill>
                              <a:latin typeface="Cambria Math" panose="02040503050406030204" pitchFamily="18" charset="0"/>
                            </a:rPr>
                          </m:ctrlPr>
                        </m:funcPr>
                        <m:fName>
                          <m:r>
                            <m:rPr>
                              <m:sty m:val="p"/>
                            </m:rPr>
                            <a:rPr lang="pt-BR" b="0" i="0" smtClean="0">
                              <a:solidFill>
                                <a:srgbClr val="C00000"/>
                              </a:solidFill>
                              <a:latin typeface="Cambria Math" panose="02040503050406030204" pitchFamily="18" charset="0"/>
                            </a:rPr>
                            <m:t>sin</m:t>
                          </m:r>
                        </m:fName>
                        <m:e>
                          <m:r>
                            <a:rPr lang="pt-BR" b="0" i="1" smtClean="0">
                              <a:solidFill>
                                <a:srgbClr val="C00000"/>
                              </a:solidFill>
                              <a:latin typeface="Cambria Math" panose="02040503050406030204" pitchFamily="18" charset="0"/>
                            </a:rPr>
                            <m:t>𝜃</m:t>
                          </m:r>
                        </m:e>
                      </m:func>
                      <m:r>
                        <a:rPr lang="pt-BR" b="0" i="1" smtClean="0">
                          <a:solidFill>
                            <a:srgbClr val="C00000"/>
                          </a:solidFill>
                          <a:latin typeface="Cambria Math" panose="02040503050406030204" pitchFamily="18" charset="0"/>
                        </a:rPr>
                        <m:t>)</m:t>
                      </m:r>
                    </m:oMath>
                  </m:oMathPara>
                </a14:m>
                <a:endParaRPr lang="pt-BR" dirty="0">
                  <a:solidFill>
                    <a:srgbClr val="C00000"/>
                  </a:solidFill>
                </a:endParaRPr>
              </a:p>
            </p:txBody>
          </p:sp>
        </mc:Choice>
        <mc:Fallback xmlns="">
          <p:sp>
            <p:nvSpPr>
              <p:cNvPr id="17" name="CaixaDeTexto 16">
                <a:extLst>
                  <a:ext uri="{FF2B5EF4-FFF2-40B4-BE49-F238E27FC236}">
                    <a16:creationId xmlns:a16="http://schemas.microsoft.com/office/drawing/2014/main" id="{0BDEC982-7869-1A8D-041A-BDBD671F3E91}"/>
                  </a:ext>
                </a:extLst>
              </p:cNvPr>
              <p:cNvSpPr txBox="1">
                <a:spLocks noRot="1" noChangeAspect="1" noMove="1" noResize="1" noEditPoints="1" noAdjustHandles="1" noChangeArrowheads="1" noChangeShapeType="1" noTextEdit="1"/>
              </p:cNvSpPr>
              <p:nvPr/>
            </p:nvSpPr>
            <p:spPr>
              <a:xfrm>
                <a:off x="3538178" y="1508734"/>
                <a:ext cx="6204573" cy="2796791"/>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p14="http://schemas.microsoft.com/office/powerpoint/2010/main">
        <mc:Choice Requires="p14">
          <p:contentPart p14:bwMode="auto" r:id="rId9">
            <p14:nvContentPartPr>
              <p14:cNvPr id="18" name="Tinta 17">
                <a:extLst>
                  <a:ext uri="{FF2B5EF4-FFF2-40B4-BE49-F238E27FC236}">
                    <a16:creationId xmlns:a16="http://schemas.microsoft.com/office/drawing/2014/main" id="{CD8BBB3E-C88A-77E2-6C32-796A23F79DAC}"/>
                  </a:ext>
                </a:extLst>
              </p14:cNvPr>
              <p14:cNvContentPartPr/>
              <p14:nvPr/>
            </p14:nvContentPartPr>
            <p14:xfrm>
              <a:off x="2683890" y="3254621"/>
              <a:ext cx="75600" cy="65880"/>
            </p14:xfrm>
          </p:contentPart>
        </mc:Choice>
        <mc:Fallback xmlns="">
          <p:pic>
            <p:nvPicPr>
              <p:cNvPr id="18" name="Tinta 17">
                <a:extLst>
                  <a:ext uri="{FF2B5EF4-FFF2-40B4-BE49-F238E27FC236}">
                    <a16:creationId xmlns:a16="http://schemas.microsoft.com/office/drawing/2014/main" id="{CD8BBB3E-C88A-77E2-6C32-796A23F79DAC}"/>
                  </a:ext>
                </a:extLst>
              </p:cNvPr>
              <p:cNvPicPr/>
              <p:nvPr/>
            </p:nvPicPr>
            <p:blipFill>
              <a:blip r:embed="rId11"/>
              <a:stretch>
                <a:fillRect/>
              </a:stretch>
            </p:blipFill>
            <p:spPr>
              <a:xfrm>
                <a:off x="2675250" y="3245621"/>
                <a:ext cx="932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Tinta 23">
                <a:extLst>
                  <a:ext uri="{FF2B5EF4-FFF2-40B4-BE49-F238E27FC236}">
                    <a16:creationId xmlns:a16="http://schemas.microsoft.com/office/drawing/2014/main" id="{C95159F3-8A01-F085-1FA8-B0CF543A2C0B}"/>
                  </a:ext>
                </a:extLst>
              </p14:cNvPr>
              <p14:cNvContentPartPr/>
              <p14:nvPr/>
            </p14:nvContentPartPr>
            <p14:xfrm>
              <a:off x="3009630" y="5124390"/>
              <a:ext cx="360" cy="360"/>
            </p14:xfrm>
          </p:contentPart>
        </mc:Choice>
        <mc:Fallback xmlns="">
          <p:pic>
            <p:nvPicPr>
              <p:cNvPr id="24" name="Tinta 23">
                <a:extLst>
                  <a:ext uri="{FF2B5EF4-FFF2-40B4-BE49-F238E27FC236}">
                    <a16:creationId xmlns:a16="http://schemas.microsoft.com/office/drawing/2014/main" id="{C95159F3-8A01-F085-1FA8-B0CF543A2C0B}"/>
                  </a:ext>
                </a:extLst>
              </p:cNvPr>
              <p:cNvPicPr/>
              <p:nvPr/>
            </p:nvPicPr>
            <p:blipFill>
              <a:blip r:embed="rId13"/>
              <a:stretch>
                <a:fillRect/>
              </a:stretch>
            </p:blipFill>
            <p:spPr>
              <a:xfrm>
                <a:off x="3000990" y="5115390"/>
                <a:ext cx="18000" cy="18000"/>
              </a:xfrm>
              <a:prstGeom prst="rect">
                <a:avLst/>
              </a:prstGeom>
            </p:spPr>
          </p:pic>
        </mc:Fallback>
      </mc:AlternateContent>
      <p:grpSp>
        <p:nvGrpSpPr>
          <p:cNvPr id="41" name="Agrupar 40">
            <a:extLst>
              <a:ext uri="{FF2B5EF4-FFF2-40B4-BE49-F238E27FC236}">
                <a16:creationId xmlns:a16="http://schemas.microsoft.com/office/drawing/2014/main" id="{EEF9EF10-EBF8-B6B3-E7C1-8DF273F951F6}"/>
              </a:ext>
            </a:extLst>
          </p:cNvPr>
          <p:cNvGrpSpPr/>
          <p:nvPr/>
        </p:nvGrpSpPr>
        <p:grpSpPr>
          <a:xfrm>
            <a:off x="2614586" y="3697976"/>
            <a:ext cx="61920" cy="19440"/>
            <a:chOff x="2614586" y="3697976"/>
            <a:chExt cx="61920" cy="19440"/>
          </a:xfrm>
        </p:grpSpPr>
        <mc:AlternateContent xmlns:mc="http://schemas.openxmlformats.org/markup-compatibility/2006" xmlns:p14="http://schemas.microsoft.com/office/powerpoint/2010/main">
          <mc:Choice Requires="p14">
            <p:contentPart p14:bwMode="auto" r:id="rId14">
              <p14:nvContentPartPr>
                <p14:cNvPr id="37" name="Tinta 36">
                  <a:extLst>
                    <a:ext uri="{FF2B5EF4-FFF2-40B4-BE49-F238E27FC236}">
                      <a16:creationId xmlns:a16="http://schemas.microsoft.com/office/drawing/2014/main" id="{40EC1933-1E4D-965C-0303-8541905C6678}"/>
                    </a:ext>
                  </a:extLst>
                </p14:cNvPr>
                <p14:cNvContentPartPr/>
                <p14:nvPr/>
              </p14:nvContentPartPr>
              <p14:xfrm>
                <a:off x="2650226" y="3706976"/>
                <a:ext cx="26280" cy="10440"/>
              </p14:xfrm>
            </p:contentPart>
          </mc:Choice>
          <mc:Fallback xmlns="">
            <p:pic>
              <p:nvPicPr>
                <p:cNvPr id="37" name="Tinta 36">
                  <a:extLst>
                    <a:ext uri="{FF2B5EF4-FFF2-40B4-BE49-F238E27FC236}">
                      <a16:creationId xmlns:a16="http://schemas.microsoft.com/office/drawing/2014/main" id="{40EC1933-1E4D-965C-0303-8541905C6678}"/>
                    </a:ext>
                  </a:extLst>
                </p:cNvPr>
                <p:cNvPicPr/>
                <p:nvPr/>
              </p:nvPicPr>
              <p:blipFill>
                <a:blip r:embed="rId19"/>
                <a:stretch>
                  <a:fillRect/>
                </a:stretch>
              </p:blipFill>
              <p:spPr>
                <a:xfrm>
                  <a:off x="2641226" y="3697976"/>
                  <a:ext cx="43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Tinta 37">
                  <a:extLst>
                    <a:ext uri="{FF2B5EF4-FFF2-40B4-BE49-F238E27FC236}">
                      <a16:creationId xmlns:a16="http://schemas.microsoft.com/office/drawing/2014/main" id="{D1A3F9FF-02C3-9E88-ADCF-79E21E82D0E2}"/>
                    </a:ext>
                  </a:extLst>
                </p14:cNvPr>
                <p14:cNvContentPartPr/>
                <p14:nvPr/>
              </p14:nvContentPartPr>
              <p14:xfrm>
                <a:off x="2623946" y="3705176"/>
                <a:ext cx="360" cy="360"/>
              </p14:xfrm>
            </p:contentPart>
          </mc:Choice>
          <mc:Fallback xmlns="">
            <p:pic>
              <p:nvPicPr>
                <p:cNvPr id="38" name="Tinta 37">
                  <a:extLst>
                    <a:ext uri="{FF2B5EF4-FFF2-40B4-BE49-F238E27FC236}">
                      <a16:creationId xmlns:a16="http://schemas.microsoft.com/office/drawing/2014/main" id="{D1A3F9FF-02C3-9E88-ADCF-79E21E82D0E2}"/>
                    </a:ext>
                  </a:extLst>
                </p:cNvPr>
                <p:cNvPicPr/>
                <p:nvPr/>
              </p:nvPicPr>
              <p:blipFill>
                <a:blip r:embed="rId13"/>
                <a:stretch>
                  <a:fillRect/>
                </a:stretch>
              </p:blipFill>
              <p:spPr>
                <a:xfrm>
                  <a:off x="2615306" y="3696176"/>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0" name="Tinta 39">
                  <a:extLst>
                    <a:ext uri="{FF2B5EF4-FFF2-40B4-BE49-F238E27FC236}">
                      <a16:creationId xmlns:a16="http://schemas.microsoft.com/office/drawing/2014/main" id="{1F969C01-38AA-85D0-7A9C-2B1FF8C27DCE}"/>
                    </a:ext>
                  </a:extLst>
                </p14:cNvPr>
                <p14:cNvContentPartPr/>
                <p14:nvPr/>
              </p14:nvContentPartPr>
              <p14:xfrm>
                <a:off x="2614586" y="3697976"/>
                <a:ext cx="360" cy="360"/>
              </p14:xfrm>
            </p:contentPart>
          </mc:Choice>
          <mc:Fallback xmlns="">
            <p:pic>
              <p:nvPicPr>
                <p:cNvPr id="40" name="Tinta 39">
                  <a:extLst>
                    <a:ext uri="{FF2B5EF4-FFF2-40B4-BE49-F238E27FC236}">
                      <a16:creationId xmlns:a16="http://schemas.microsoft.com/office/drawing/2014/main" id="{1F969C01-38AA-85D0-7A9C-2B1FF8C27DCE}"/>
                    </a:ext>
                  </a:extLst>
                </p:cNvPr>
                <p:cNvPicPr/>
                <p:nvPr/>
              </p:nvPicPr>
              <p:blipFill>
                <a:blip r:embed="rId13"/>
                <a:stretch>
                  <a:fillRect/>
                </a:stretch>
              </p:blipFill>
              <p:spPr>
                <a:xfrm>
                  <a:off x="2605586" y="3688976"/>
                  <a:ext cx="18000" cy="18000"/>
                </a:xfrm>
                <a:prstGeom prst="rect">
                  <a:avLst/>
                </a:prstGeom>
              </p:spPr>
            </p:pic>
          </mc:Fallback>
        </mc:AlternateContent>
      </p:grpSp>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8404D17-1127-0E28-91E6-CEDBF618449F}"/>
                  </a:ext>
                </a:extLst>
              </p:cNvPr>
              <p:cNvSpPr txBox="1"/>
              <p:nvPr/>
            </p:nvSpPr>
            <p:spPr>
              <a:xfrm>
                <a:off x="4320076" y="4333380"/>
                <a:ext cx="4737182" cy="166199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𝒏</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𝑙𝑖𝑛𝑒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𝑜𝑓</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𝑛𝑜𝑑𝑒𝑠</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𝝆</m:t>
                          </m:r>
                        </m:e>
                      </m:acc>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h𝑜𝑟𝑖𝑧𝑜𝑛𝑡𝑎𝑙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𝑣𝑒𝑟𝑠𝑜𝑟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𝑝𝑒𝑟𝑝𝑒𝑛𝑑𝑖𝑐𝑢𝑙𝑎𝑟</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𝑡𝑜</m:t>
                      </m:r>
                      <m:r>
                        <a:rPr lang="pt-BR" b="0" i="1" smtClean="0">
                          <a:solidFill>
                            <a:srgbClr val="7231A3"/>
                          </a:solidFill>
                          <a:latin typeface="Cambria Math" panose="02040503050406030204" pitchFamily="18" charset="0"/>
                        </a:rPr>
                        <m:t> </m:t>
                      </m:r>
                      <m:acc>
                        <m:accPr>
                          <m:chr m:val="̂"/>
                          <m:ctrlPr>
                            <a:rPr lang="pt-BR" b="0" i="1" smtClean="0">
                              <a:solidFill>
                                <a:srgbClr val="7231A3"/>
                              </a:solidFill>
                              <a:latin typeface="Cambria Math" panose="02040503050406030204" pitchFamily="18" charset="0"/>
                            </a:rPr>
                          </m:ctrlPr>
                        </m:accPr>
                        <m:e>
                          <m:r>
                            <a:rPr lang="pt-BR" b="0" i="1" smtClean="0">
                              <a:solidFill>
                                <a:srgbClr val="7231A3"/>
                              </a:solidFill>
                              <a:latin typeface="Cambria Math" panose="02040503050406030204" pitchFamily="18" charset="0"/>
                            </a:rPr>
                            <m:t>𝑛</m:t>
                          </m:r>
                        </m:e>
                      </m:acc>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sSubSup>
                        <m:sSubSupPr>
                          <m:ctrlPr>
                            <a:rPr lang="pt-BR" b="1" i="1" smtClean="0">
                              <a:solidFill>
                                <a:srgbClr val="7231A3"/>
                              </a:solidFill>
                              <a:latin typeface="Cambria Math" panose="02040503050406030204" pitchFamily="18" charset="0"/>
                            </a:rPr>
                          </m:ctrlPr>
                        </m:sSubSupPr>
                        <m:e>
                          <m:acc>
                            <m:accPr>
                              <m:chr m:val="̂"/>
                              <m:ctrlPr>
                                <a:rPr lang="pt-BR" b="1" i="1" smtClean="0">
                                  <a:solidFill>
                                    <a:srgbClr val="7231A3"/>
                                  </a:solidFill>
                                  <a:latin typeface="Cambria Math" panose="02040503050406030204" pitchFamily="18" charset="0"/>
                                </a:rPr>
                              </m:ctrlPr>
                            </m:accPr>
                            <m:e>
                              <m:r>
                                <a:rPr lang="pt-BR" b="1" i="1" smtClean="0">
                                  <a:solidFill>
                                    <a:srgbClr val="7231A3"/>
                                  </a:solidFill>
                                  <a:latin typeface="Cambria Math" panose="02040503050406030204" pitchFamily="18" charset="0"/>
                                </a:rPr>
                                <m:t>𝒆</m:t>
                              </m:r>
                            </m:e>
                          </m:acc>
                        </m:e>
                        <m:sub>
                          <m:r>
                            <a:rPr lang="pt-BR" b="1" i="1" smtClean="0">
                              <a:solidFill>
                                <a:srgbClr val="7231A3"/>
                              </a:solidFill>
                              <a:latin typeface="Cambria Math" panose="02040503050406030204" pitchFamily="18" charset="0"/>
                            </a:rPr>
                            <m:t>𝟑</m:t>
                          </m:r>
                        </m:sub>
                        <m:sup>
                          <m:r>
                            <a:rPr lang="pt-BR" b="1" i="1" smtClean="0">
                              <a:solidFill>
                                <a:srgbClr val="7231A3"/>
                              </a:solidFill>
                              <a:latin typeface="Cambria Math" panose="02040503050406030204" pitchFamily="18" charset="0"/>
                            </a:rPr>
                            <m:t>′</m:t>
                          </m:r>
                        </m:sup>
                      </m:sSubSup>
                      <m:r>
                        <a:rPr lang="pt-BR" b="0" i="1" smtClean="0">
                          <a:solidFill>
                            <a:srgbClr val="7231A3"/>
                          </a:solidFill>
                          <a:latin typeface="Cambria Math" panose="02040503050406030204" pitchFamily="18" charset="0"/>
                        </a:rPr>
                        <m:t>:</m:t>
                      </m:r>
                      <m:r>
                        <a:rPr lang="pt-BR" b="0" i="1" smtClean="0">
                          <a:solidFill>
                            <a:srgbClr val="7231A3"/>
                          </a:solidFill>
                          <a:latin typeface="Cambria Math" panose="02040503050406030204" pitchFamily="18" charset="0"/>
                        </a:rPr>
                        <m:t>𝑣𝑒𝑟𝑡𝑖𝑐𝑎𝑙</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𝑎𝑥𝑖𝑠</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𝑖𝑛</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𝑓𝑖𝑥𝑒𝑑</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𝑟𝑒𝑓𝑒𝑟𝑒𝑛𝑐𝑒</m:t>
                      </m:r>
                      <m:r>
                        <a:rPr lang="pt-BR" b="0" i="1" smtClean="0">
                          <a:solidFill>
                            <a:srgbClr val="7231A3"/>
                          </a:solidFill>
                          <a:latin typeface="Cambria Math" panose="02040503050406030204" pitchFamily="18" charset="0"/>
                        </a:rPr>
                        <m:t> </m:t>
                      </m:r>
                      <m:r>
                        <a:rPr lang="pt-BR" b="0" i="1" smtClean="0">
                          <a:solidFill>
                            <a:srgbClr val="7231A3"/>
                          </a:solidFill>
                          <a:latin typeface="Cambria Math" panose="02040503050406030204" pitchFamily="18" charset="0"/>
                        </a:rPr>
                        <m:t>𝑓𝑟𝑎𝑚𝑒</m:t>
                      </m:r>
                    </m:oMath>
                  </m:oMathPara>
                </a14:m>
                <a:endParaRPr lang="pt-BR" dirty="0">
                  <a:solidFill>
                    <a:srgbClr val="7231A3"/>
                  </a:solidFill>
                </a:endParaRPr>
              </a:p>
              <a:p>
                <a:pPr>
                  <a:lnSpc>
                    <a:spcPct val="150000"/>
                  </a:lnSpc>
                </a:pPr>
                <a14:m>
                  <m:oMathPara xmlns:m="http://schemas.openxmlformats.org/officeDocument/2006/math">
                    <m:oMathParaPr>
                      <m:jc m:val="centerGroup"/>
                    </m:oMathParaPr>
                    <m:oMath xmlns:m="http://schemas.openxmlformats.org/officeDocument/2006/math">
                      <m:acc>
                        <m:accPr>
                          <m:chr m:val="⃗"/>
                          <m:ctrlPr>
                            <a:rPr lang="pt-BR" b="1" i="1" smtClean="0">
                              <a:latin typeface="Cambria Math" panose="02040503050406030204" pitchFamily="18" charset="0"/>
                            </a:rPr>
                          </m:ctrlPr>
                        </m:accPr>
                        <m:e>
                          <m:r>
                            <a:rPr lang="pt-BR" b="1" i="1" smtClean="0">
                              <a:latin typeface="Cambria Math" panose="02040503050406030204" pitchFamily="18" charset="0"/>
                            </a:rPr>
                            <m:t>𝒓</m:t>
                          </m:r>
                        </m:e>
                      </m:acc>
                      <m:r>
                        <a:rPr lang="pt-BR" b="0" i="1" smtClean="0">
                          <a:latin typeface="Cambria Math" panose="02040503050406030204" pitchFamily="18" charset="0"/>
                        </a:rPr>
                        <m:t>:</m:t>
                      </m:r>
                      <m:r>
                        <a:rPr lang="pt-BR" b="0" i="1" smtClean="0">
                          <a:latin typeface="Cambria Math" panose="02040503050406030204" pitchFamily="18" charset="0"/>
                        </a:rPr>
                        <m:t>𝑑𝑖𝑠𝑡𝑎𝑛𝑐𝑒</m:t>
                      </m:r>
                      <m:r>
                        <a:rPr lang="pt-BR" b="0" i="1" smtClean="0">
                          <a:latin typeface="Cambria Math" panose="02040503050406030204" pitchFamily="18" charset="0"/>
                        </a:rPr>
                        <m:t> </m:t>
                      </m:r>
                      <m:r>
                        <a:rPr lang="pt-BR" b="0" i="1" smtClean="0">
                          <a:latin typeface="Cambria Math" panose="02040503050406030204" pitchFamily="18" charset="0"/>
                        </a:rPr>
                        <m:t>𝑓𝑟𝑜𝑚</m:t>
                      </m:r>
                      <m:r>
                        <a:rPr lang="pt-BR" b="0" i="1" smtClean="0">
                          <a:latin typeface="Cambria Math" panose="02040503050406030204" pitchFamily="18" charset="0"/>
                        </a:rPr>
                        <m:t> </m:t>
                      </m:r>
                      <m:r>
                        <a:rPr lang="pt-BR" b="0" i="1" smtClean="0">
                          <a:latin typeface="Cambria Math" panose="02040503050406030204" pitchFamily="18" charset="0"/>
                        </a:rPr>
                        <m:t>𝐶𝑀</m:t>
                      </m:r>
                      <m:r>
                        <a:rPr lang="pt-BR" b="0" i="1" smtClean="0">
                          <a:latin typeface="Cambria Math" panose="02040503050406030204" pitchFamily="18" charset="0"/>
                        </a:rPr>
                        <m:t> </m:t>
                      </m:r>
                      <m:r>
                        <a:rPr lang="pt-BR" b="0" i="1" smtClean="0">
                          <a:latin typeface="Cambria Math" panose="02040503050406030204" pitchFamily="18" charset="0"/>
                        </a:rPr>
                        <m:t>𝑡𝑜</m:t>
                      </m:r>
                      <m:r>
                        <a:rPr lang="pt-BR" b="0" i="1" smtClean="0">
                          <a:latin typeface="Cambria Math" panose="02040503050406030204" pitchFamily="18" charset="0"/>
                        </a:rPr>
                        <m:t> </m:t>
                      </m:r>
                      <m:r>
                        <a:rPr lang="pt-BR" b="0" i="1" smtClean="0">
                          <a:latin typeface="Cambria Math" panose="02040503050406030204" pitchFamily="18" charset="0"/>
                        </a:rPr>
                        <m:t>𝑝𝑜𝑖𝑛𝑡</m:t>
                      </m:r>
                      <m:r>
                        <a:rPr lang="pt-BR" b="0" i="1" smtClean="0">
                          <a:latin typeface="Cambria Math" panose="02040503050406030204" pitchFamily="18" charset="0"/>
                        </a:rPr>
                        <m:t> </m:t>
                      </m:r>
                      <m:r>
                        <a:rPr lang="pt-BR" b="0" i="1" smtClean="0">
                          <a:latin typeface="Cambria Math" panose="02040503050406030204" pitchFamily="18" charset="0"/>
                        </a:rPr>
                        <m:t>𝑜𝑓</m:t>
                      </m:r>
                      <m:r>
                        <a:rPr lang="pt-BR" b="0" i="1" smtClean="0">
                          <a:latin typeface="Cambria Math" panose="02040503050406030204" pitchFamily="18" charset="0"/>
                        </a:rPr>
                        <m:t> </m:t>
                      </m:r>
                      <m:r>
                        <a:rPr lang="pt-BR" b="0" i="1" smtClean="0">
                          <a:latin typeface="Cambria Math" panose="02040503050406030204" pitchFamily="18" charset="0"/>
                        </a:rPr>
                        <m:t>𝑐𝑜𝑛𝑡𝑎𝑐𝑡</m:t>
                      </m:r>
                    </m:oMath>
                  </m:oMathPara>
                </a14:m>
                <a:endParaRPr lang="pt-BR" dirty="0"/>
              </a:p>
            </p:txBody>
          </p:sp>
        </mc:Choice>
        <mc:Fallback xmlns="">
          <p:sp>
            <p:nvSpPr>
              <p:cNvPr id="6" name="CaixaDeTexto 5">
                <a:extLst>
                  <a:ext uri="{FF2B5EF4-FFF2-40B4-BE49-F238E27FC236}">
                    <a16:creationId xmlns:a16="http://schemas.microsoft.com/office/drawing/2014/main" id="{A8404D17-1127-0E28-91E6-CEDBF618449F}"/>
                  </a:ext>
                </a:extLst>
              </p:cNvPr>
              <p:cNvSpPr txBox="1">
                <a:spLocks noRot="1" noChangeAspect="1" noMove="1" noResize="1" noEditPoints="1" noAdjustHandles="1" noChangeArrowheads="1" noChangeShapeType="1" noTextEdit="1"/>
              </p:cNvSpPr>
              <p:nvPr/>
            </p:nvSpPr>
            <p:spPr>
              <a:xfrm>
                <a:off x="4320076" y="4333380"/>
                <a:ext cx="4737182" cy="1661993"/>
              </a:xfrm>
              <a:prstGeom prst="rect">
                <a:avLst/>
              </a:prstGeom>
              <a:blipFill>
                <a:blip r:embed="rId22"/>
                <a:stretch>
                  <a:fillRect/>
                </a:stretch>
              </a:blipFill>
            </p:spPr>
            <p:txBody>
              <a:bodyPr/>
              <a:lstStyle/>
              <a:p>
                <a:r>
                  <a:rPr lang="pt-BR">
                    <a:noFill/>
                  </a:rPr>
                  <a:t> </a:t>
                </a:r>
              </a:p>
            </p:txBody>
          </p:sp>
        </mc:Fallback>
      </mc:AlternateContent>
      <p:sp>
        <p:nvSpPr>
          <p:cNvPr id="11" name="Forma Livre: Forma 10">
            <a:extLst>
              <a:ext uri="{FF2B5EF4-FFF2-40B4-BE49-F238E27FC236}">
                <a16:creationId xmlns:a16="http://schemas.microsoft.com/office/drawing/2014/main" id="{6E9D6AA0-8ABB-6F19-0088-46C2F5C9D472}"/>
              </a:ext>
            </a:extLst>
          </p:cNvPr>
          <p:cNvSpPr/>
          <p:nvPr/>
        </p:nvSpPr>
        <p:spPr>
          <a:xfrm>
            <a:off x="3008244" y="5091872"/>
            <a:ext cx="16468" cy="57553"/>
          </a:xfrm>
          <a:custGeom>
            <a:avLst/>
            <a:gdLst>
              <a:gd name="connsiteX0" fmla="*/ 6194 w 16468"/>
              <a:gd name="connsiteY0" fmla="*/ 26713 h 57553"/>
              <a:gd name="connsiteX1" fmla="*/ 4139 w 16468"/>
              <a:gd name="connsiteY1" fmla="*/ 43152 h 57553"/>
              <a:gd name="connsiteX2" fmla="*/ 6194 w 16468"/>
              <a:gd name="connsiteY2" fmla="*/ 41097 h 57553"/>
              <a:gd name="connsiteX3" fmla="*/ 8249 w 16468"/>
              <a:gd name="connsiteY3" fmla="*/ 16439 h 57553"/>
              <a:gd name="connsiteX4" fmla="*/ 10303 w 16468"/>
              <a:gd name="connsiteY4" fmla="*/ 10275 h 57553"/>
              <a:gd name="connsiteX5" fmla="*/ 14413 w 16468"/>
              <a:gd name="connsiteY5" fmla="*/ 0 h 57553"/>
              <a:gd name="connsiteX6" fmla="*/ 16468 w 16468"/>
              <a:gd name="connsiteY6" fmla="*/ 16439 h 57553"/>
              <a:gd name="connsiteX7" fmla="*/ 12358 w 16468"/>
              <a:gd name="connsiteY7" fmla="*/ 57536 h 57553"/>
              <a:gd name="connsiteX8" fmla="*/ 6194 w 16468"/>
              <a:gd name="connsiteY8" fmla="*/ 32878 h 57553"/>
              <a:gd name="connsiteX9" fmla="*/ 2084 w 16468"/>
              <a:gd name="connsiteY9" fmla="*/ 49316 h 57553"/>
              <a:gd name="connsiteX10" fmla="*/ 8249 w 16468"/>
              <a:gd name="connsiteY10" fmla="*/ 30823 h 57553"/>
              <a:gd name="connsiteX11" fmla="*/ 29 w 16468"/>
              <a:gd name="connsiteY11" fmla="*/ 57536 h 57553"/>
              <a:gd name="connsiteX12" fmla="*/ 6194 w 16468"/>
              <a:gd name="connsiteY12" fmla="*/ 26713 h 57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68" h="57553">
                <a:moveTo>
                  <a:pt x="6194" y="26713"/>
                </a:moveTo>
                <a:cubicBezTo>
                  <a:pt x="6879" y="24316"/>
                  <a:pt x="4979" y="37694"/>
                  <a:pt x="4139" y="43152"/>
                </a:cubicBezTo>
                <a:cubicBezTo>
                  <a:pt x="2479" y="53939"/>
                  <a:pt x="-565" y="61371"/>
                  <a:pt x="6194" y="41097"/>
                </a:cubicBezTo>
                <a:cubicBezTo>
                  <a:pt x="6879" y="32878"/>
                  <a:pt x="7159" y="24614"/>
                  <a:pt x="8249" y="16439"/>
                </a:cubicBezTo>
                <a:cubicBezTo>
                  <a:pt x="8535" y="14292"/>
                  <a:pt x="9543" y="12303"/>
                  <a:pt x="10303" y="10275"/>
                </a:cubicBezTo>
                <a:cubicBezTo>
                  <a:pt x="11598" y="6821"/>
                  <a:pt x="13043" y="3425"/>
                  <a:pt x="14413" y="0"/>
                </a:cubicBezTo>
                <a:cubicBezTo>
                  <a:pt x="15098" y="5480"/>
                  <a:pt x="16468" y="10917"/>
                  <a:pt x="16468" y="16439"/>
                </a:cubicBezTo>
                <a:cubicBezTo>
                  <a:pt x="16468" y="39309"/>
                  <a:pt x="15656" y="41044"/>
                  <a:pt x="12358" y="57536"/>
                </a:cubicBezTo>
                <a:cubicBezTo>
                  <a:pt x="10303" y="49317"/>
                  <a:pt x="12809" y="38171"/>
                  <a:pt x="6194" y="32878"/>
                </a:cubicBezTo>
                <a:cubicBezTo>
                  <a:pt x="1784" y="29350"/>
                  <a:pt x="2084" y="43668"/>
                  <a:pt x="2084" y="49316"/>
                </a:cubicBezTo>
                <a:cubicBezTo>
                  <a:pt x="2084" y="58359"/>
                  <a:pt x="9249" y="25823"/>
                  <a:pt x="8249" y="30823"/>
                </a:cubicBezTo>
                <a:cubicBezTo>
                  <a:pt x="5621" y="43963"/>
                  <a:pt x="5922" y="47716"/>
                  <a:pt x="29" y="57536"/>
                </a:cubicBezTo>
                <a:cubicBezTo>
                  <a:pt x="-469" y="58366"/>
                  <a:pt x="5509" y="29110"/>
                  <a:pt x="6194" y="26713"/>
                </a:cubicBez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3" name="Conector reto 12">
            <a:extLst>
              <a:ext uri="{FF2B5EF4-FFF2-40B4-BE49-F238E27FC236}">
                <a16:creationId xmlns:a16="http://schemas.microsoft.com/office/drawing/2014/main" id="{CFC4F89A-5D63-439B-69D1-268CA9433027}"/>
              </a:ext>
            </a:extLst>
          </p:cNvPr>
          <p:cNvCxnSpPr/>
          <p:nvPr/>
        </p:nvCxnSpPr>
        <p:spPr>
          <a:xfrm flipH="1">
            <a:off x="2992755" y="5038725"/>
            <a:ext cx="31957" cy="13525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to 18">
            <a:extLst>
              <a:ext uri="{FF2B5EF4-FFF2-40B4-BE49-F238E27FC236}">
                <a16:creationId xmlns:a16="http://schemas.microsoft.com/office/drawing/2014/main" id="{028B6730-F3CE-194F-9EEF-1C41CC34FE15}"/>
              </a:ext>
            </a:extLst>
          </p:cNvPr>
          <p:cNvCxnSpPr>
            <a:cxnSpLocks/>
          </p:cNvCxnSpPr>
          <p:nvPr/>
        </p:nvCxnSpPr>
        <p:spPr>
          <a:xfrm>
            <a:off x="2759377" y="4351020"/>
            <a:ext cx="11314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 name="Conector reto 32">
            <a:extLst>
              <a:ext uri="{FF2B5EF4-FFF2-40B4-BE49-F238E27FC236}">
                <a16:creationId xmlns:a16="http://schemas.microsoft.com/office/drawing/2014/main" id="{AF814E22-3E09-E7E1-6C2B-5674541AF98A}"/>
              </a:ext>
            </a:extLst>
          </p:cNvPr>
          <p:cNvCxnSpPr>
            <a:cxnSpLocks/>
          </p:cNvCxnSpPr>
          <p:nvPr/>
        </p:nvCxnSpPr>
        <p:spPr>
          <a:xfrm>
            <a:off x="2721690" y="4321912"/>
            <a:ext cx="80153" cy="4762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8154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Número de Slide 1">
            <a:extLst>
              <a:ext uri="{FF2B5EF4-FFF2-40B4-BE49-F238E27FC236}">
                <a16:creationId xmlns:a16="http://schemas.microsoft.com/office/drawing/2014/main" id="{AB286C68-F650-6F6C-2C00-96D9CAD650BF}"/>
              </a:ext>
            </a:extLst>
          </p:cNvPr>
          <p:cNvSpPr>
            <a:spLocks noGrp="1"/>
          </p:cNvSpPr>
          <p:nvPr>
            <p:ph type="sldNum" sz="quarter" idx="4"/>
          </p:nvPr>
        </p:nvSpPr>
        <p:spPr/>
        <p:txBody>
          <a:bodyPr/>
          <a:lstStyle/>
          <a:p>
            <a:fld id="{9892FFFB-AE51-A74C-8150-E041A9400B6F}" type="slidenum">
              <a:rPr lang="pt-BR" smtClean="0"/>
              <a:pPr/>
              <a:t>9</a:t>
            </a:fld>
            <a:endParaRPr lang="pt-BR"/>
          </a:p>
        </p:txBody>
      </p:sp>
      <p:sp>
        <p:nvSpPr>
          <p:cNvPr id="3" name="CaixaDeTexto 2">
            <a:extLst>
              <a:ext uri="{FF2B5EF4-FFF2-40B4-BE49-F238E27FC236}">
                <a16:creationId xmlns:a16="http://schemas.microsoft.com/office/drawing/2014/main" id="{9BBCD503-6F42-C09E-C062-AD4853164744}"/>
              </a:ext>
            </a:extLst>
          </p:cNvPr>
          <p:cNvSpPr txBox="1"/>
          <p:nvPr/>
        </p:nvSpPr>
        <p:spPr>
          <a:xfrm>
            <a:off x="74084" y="1020306"/>
            <a:ext cx="6614583" cy="461665"/>
          </a:xfrm>
          <a:prstGeom prst="rect">
            <a:avLst/>
          </a:prstGeom>
          <a:noFill/>
        </p:spPr>
        <p:txBody>
          <a:bodyPr wrap="square" rtlCol="0">
            <a:spAutoFit/>
          </a:bodyPr>
          <a:lstStyle/>
          <a:p>
            <a:r>
              <a:rPr lang="pt-BR" sz="2400" b="1" u="sng" dirty="0">
                <a:solidFill>
                  <a:srgbClr val="384456"/>
                </a:solidFill>
                <a:latin typeface="+mj-lt"/>
              </a:rPr>
              <a:t>Cylinder collision dynamics</a:t>
            </a:r>
          </a:p>
        </p:txBody>
      </p:sp>
      <p:grpSp>
        <p:nvGrpSpPr>
          <p:cNvPr id="24" name="Agrupar 23">
            <a:extLst>
              <a:ext uri="{FF2B5EF4-FFF2-40B4-BE49-F238E27FC236}">
                <a16:creationId xmlns:a16="http://schemas.microsoft.com/office/drawing/2014/main" id="{0393654C-D1BB-7591-6CCF-1FD72B94A37B}"/>
              </a:ext>
            </a:extLst>
          </p:cNvPr>
          <p:cNvGrpSpPr/>
          <p:nvPr/>
        </p:nvGrpSpPr>
        <p:grpSpPr>
          <a:xfrm>
            <a:off x="74084" y="1867232"/>
            <a:ext cx="4084046" cy="4301407"/>
            <a:chOff x="74084" y="1906561"/>
            <a:chExt cx="4084046" cy="4301407"/>
          </a:xfrm>
        </p:grpSpPr>
        <p:pic>
          <p:nvPicPr>
            <p:cNvPr id="4" name="Imagem 3" descr="Polígono&#10;&#10;Descrição gerada automaticamente com confiança baixa">
              <a:extLst>
                <a:ext uri="{FF2B5EF4-FFF2-40B4-BE49-F238E27FC236}">
                  <a16:creationId xmlns:a16="http://schemas.microsoft.com/office/drawing/2014/main" id="{1C1A270B-B6ED-5A6C-59EA-B3084D2BFA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084" y="2514225"/>
              <a:ext cx="4084046" cy="3693743"/>
            </a:xfrm>
            <a:prstGeom prst="rect">
              <a:avLst/>
            </a:prstGeom>
          </p:spPr>
        </p:pic>
        <p:sp>
          <p:nvSpPr>
            <p:cNvPr id="7" name="CaixaDeTexto 6">
              <a:extLst>
                <a:ext uri="{FF2B5EF4-FFF2-40B4-BE49-F238E27FC236}">
                  <a16:creationId xmlns:a16="http://schemas.microsoft.com/office/drawing/2014/main" id="{9160FE5C-6A6C-600C-CDC5-340D824637D8}"/>
                </a:ext>
              </a:extLst>
            </p:cNvPr>
            <p:cNvSpPr txBox="1"/>
            <p:nvPr/>
          </p:nvSpPr>
          <p:spPr>
            <a:xfrm>
              <a:off x="1392735" y="1906561"/>
              <a:ext cx="1446743" cy="369332"/>
            </a:xfrm>
            <a:prstGeom prst="rect">
              <a:avLst/>
            </a:prstGeom>
            <a:noFill/>
          </p:spPr>
          <p:txBody>
            <a:bodyPr wrap="none" rtlCol="0">
              <a:spAutoFit/>
            </a:bodyPr>
            <a:lstStyle/>
            <a:p>
              <a:r>
                <a:rPr lang="pt-BR" i="1" u="sng" dirty="0"/>
                <a:t>Acting forces</a:t>
              </a:r>
            </a:p>
          </p:txBody>
        </p:sp>
      </p:grpSp>
      <mc:AlternateContent xmlns:mc="http://schemas.openxmlformats.org/markup-compatibility/2006" xmlns:p14="http://schemas.microsoft.com/office/powerpoint/2010/main">
        <mc:Choice Requires="p14">
          <p:contentPart p14:bwMode="auto" r:id="rId3">
            <p14:nvContentPartPr>
              <p14:cNvPr id="13" name="Tinta 12">
                <a:extLst>
                  <a:ext uri="{FF2B5EF4-FFF2-40B4-BE49-F238E27FC236}">
                    <a16:creationId xmlns:a16="http://schemas.microsoft.com/office/drawing/2014/main" id="{7DE48647-AE60-06B8-7DC6-FED73E11CB1A}"/>
                  </a:ext>
                </a:extLst>
              </p14:cNvPr>
              <p14:cNvContentPartPr/>
              <p14:nvPr/>
            </p14:nvContentPartPr>
            <p14:xfrm>
              <a:off x="7200750" y="5200350"/>
              <a:ext cx="360" cy="360"/>
            </p14:xfrm>
          </p:contentPart>
        </mc:Choice>
        <mc:Fallback xmlns="">
          <p:pic>
            <p:nvPicPr>
              <p:cNvPr id="13" name="Tinta 12">
                <a:extLst>
                  <a:ext uri="{FF2B5EF4-FFF2-40B4-BE49-F238E27FC236}">
                    <a16:creationId xmlns:a16="http://schemas.microsoft.com/office/drawing/2014/main" id="{7DE48647-AE60-06B8-7DC6-FED73E11CB1A}"/>
                  </a:ext>
                </a:extLst>
              </p:cNvPr>
              <p:cNvPicPr/>
              <p:nvPr/>
            </p:nvPicPr>
            <p:blipFill>
              <a:blip r:embed="rId4"/>
              <a:stretch>
                <a:fillRect/>
              </a:stretch>
            </p:blipFill>
            <p:spPr>
              <a:xfrm>
                <a:off x="7191750" y="51913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4" name="Tinta 13">
                <a:extLst>
                  <a:ext uri="{FF2B5EF4-FFF2-40B4-BE49-F238E27FC236}">
                    <a16:creationId xmlns:a16="http://schemas.microsoft.com/office/drawing/2014/main" id="{B891C71E-2636-C8FC-70EE-744F42B984C9}"/>
                  </a:ext>
                </a:extLst>
              </p14:cNvPr>
              <p14:cNvContentPartPr/>
              <p14:nvPr/>
            </p14:nvContentPartPr>
            <p14:xfrm>
              <a:off x="7134150" y="5505270"/>
              <a:ext cx="360" cy="360"/>
            </p14:xfrm>
          </p:contentPart>
        </mc:Choice>
        <mc:Fallback xmlns="">
          <p:pic>
            <p:nvPicPr>
              <p:cNvPr id="14" name="Tinta 13">
                <a:extLst>
                  <a:ext uri="{FF2B5EF4-FFF2-40B4-BE49-F238E27FC236}">
                    <a16:creationId xmlns:a16="http://schemas.microsoft.com/office/drawing/2014/main" id="{B891C71E-2636-C8FC-70EE-744F42B984C9}"/>
                  </a:ext>
                </a:extLst>
              </p:cNvPr>
              <p:cNvPicPr/>
              <p:nvPr/>
            </p:nvPicPr>
            <p:blipFill>
              <a:blip r:embed="rId4"/>
              <a:stretch>
                <a:fillRect/>
              </a:stretch>
            </p:blipFill>
            <p:spPr>
              <a:xfrm>
                <a:off x="7125150" y="549627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Tinta 15">
                <a:extLst>
                  <a:ext uri="{FF2B5EF4-FFF2-40B4-BE49-F238E27FC236}">
                    <a16:creationId xmlns:a16="http://schemas.microsoft.com/office/drawing/2014/main" id="{CC5150E6-CF71-D5D4-A202-45AD35688CB4}"/>
                  </a:ext>
                </a:extLst>
              </p14:cNvPr>
              <p14:cNvContentPartPr/>
              <p14:nvPr/>
            </p14:nvContentPartPr>
            <p14:xfrm>
              <a:off x="7733910" y="5171910"/>
              <a:ext cx="360" cy="360"/>
            </p14:xfrm>
          </p:contentPart>
        </mc:Choice>
        <mc:Fallback xmlns="">
          <p:pic>
            <p:nvPicPr>
              <p:cNvPr id="16" name="Tinta 15">
                <a:extLst>
                  <a:ext uri="{FF2B5EF4-FFF2-40B4-BE49-F238E27FC236}">
                    <a16:creationId xmlns:a16="http://schemas.microsoft.com/office/drawing/2014/main" id="{CC5150E6-CF71-D5D4-A202-45AD35688CB4}"/>
                  </a:ext>
                </a:extLst>
              </p:cNvPr>
              <p:cNvPicPr/>
              <p:nvPr/>
            </p:nvPicPr>
            <p:blipFill>
              <a:blip r:embed="rId4"/>
              <a:stretch>
                <a:fillRect/>
              </a:stretch>
            </p:blipFill>
            <p:spPr>
              <a:xfrm>
                <a:off x="7724910" y="516291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7" name="Tinta 16">
                <a:extLst>
                  <a:ext uri="{FF2B5EF4-FFF2-40B4-BE49-F238E27FC236}">
                    <a16:creationId xmlns:a16="http://schemas.microsoft.com/office/drawing/2014/main" id="{2E62C582-743E-27CC-0489-D07BAAAEFCEF}"/>
                  </a:ext>
                </a:extLst>
              </p14:cNvPr>
              <p14:cNvContentPartPr/>
              <p14:nvPr/>
            </p14:nvContentPartPr>
            <p14:xfrm>
              <a:off x="6829230" y="3142950"/>
              <a:ext cx="360" cy="360"/>
            </p14:xfrm>
          </p:contentPart>
        </mc:Choice>
        <mc:Fallback xmlns="">
          <p:pic>
            <p:nvPicPr>
              <p:cNvPr id="17" name="Tinta 16">
                <a:extLst>
                  <a:ext uri="{FF2B5EF4-FFF2-40B4-BE49-F238E27FC236}">
                    <a16:creationId xmlns:a16="http://schemas.microsoft.com/office/drawing/2014/main" id="{2E62C582-743E-27CC-0489-D07BAAAEFCEF}"/>
                  </a:ext>
                </a:extLst>
              </p:cNvPr>
              <p:cNvPicPr/>
              <p:nvPr/>
            </p:nvPicPr>
            <p:blipFill>
              <a:blip r:embed="rId4"/>
              <a:stretch>
                <a:fillRect/>
              </a:stretch>
            </p:blipFill>
            <p:spPr>
              <a:xfrm>
                <a:off x="6820230" y="313395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Tinta 21">
                <a:extLst>
                  <a:ext uri="{FF2B5EF4-FFF2-40B4-BE49-F238E27FC236}">
                    <a16:creationId xmlns:a16="http://schemas.microsoft.com/office/drawing/2014/main" id="{88C0A1C3-4C97-00F1-3519-C882BD33FC6A}"/>
                  </a:ext>
                </a:extLst>
              </p14:cNvPr>
              <p14:cNvContentPartPr/>
              <p14:nvPr/>
            </p14:nvContentPartPr>
            <p14:xfrm>
              <a:off x="-724290" y="2924070"/>
              <a:ext cx="360" cy="360"/>
            </p14:xfrm>
          </p:contentPart>
        </mc:Choice>
        <mc:Fallback xmlns="">
          <p:pic>
            <p:nvPicPr>
              <p:cNvPr id="22" name="Tinta 21">
                <a:extLst>
                  <a:ext uri="{FF2B5EF4-FFF2-40B4-BE49-F238E27FC236}">
                    <a16:creationId xmlns:a16="http://schemas.microsoft.com/office/drawing/2014/main" id="{88C0A1C3-4C97-00F1-3519-C882BD33FC6A}"/>
                  </a:ext>
                </a:extLst>
              </p:cNvPr>
              <p:cNvPicPr/>
              <p:nvPr/>
            </p:nvPicPr>
            <p:blipFill>
              <a:blip r:embed="rId4"/>
              <a:stretch>
                <a:fillRect/>
              </a:stretch>
            </p:blipFill>
            <p:spPr>
              <a:xfrm>
                <a:off x="-733290" y="2915070"/>
                <a:ext cx="18000" cy="18000"/>
              </a:xfrm>
              <a:prstGeom prst="rect">
                <a:avLst/>
              </a:prstGeom>
            </p:spPr>
          </p:pic>
        </mc:Fallback>
      </mc:AlternateContent>
      <mc:AlternateContent xmlns:mc="http://schemas.openxmlformats.org/markup-compatibility/2006" xmlns:a14="http://schemas.microsoft.com/office/drawing/2010/main">
        <mc:Choice Requires="a14">
          <p:sp>
            <p:nvSpPr>
              <p:cNvPr id="26" name="CaixaDeTexto 25">
                <a:extLst>
                  <a:ext uri="{FF2B5EF4-FFF2-40B4-BE49-F238E27FC236}">
                    <a16:creationId xmlns:a16="http://schemas.microsoft.com/office/drawing/2014/main" id="{1B5A6FD0-6ED5-A8EA-6B76-FE87517B8138}"/>
                  </a:ext>
                </a:extLst>
              </p:cNvPr>
              <p:cNvSpPr txBox="1"/>
              <p:nvPr/>
            </p:nvSpPr>
            <p:spPr>
              <a:xfrm>
                <a:off x="5137518" y="2792708"/>
                <a:ext cx="3246914" cy="2099870"/>
              </a:xfrm>
              <a:prstGeom prst="rect">
                <a:avLst/>
              </a:prstGeom>
              <a:ln w="19050">
                <a:noFill/>
              </a:ln>
            </p:spPr>
            <p:style>
              <a:lnRef idx="2">
                <a:schemeClr val="dk1"/>
              </a:lnRef>
              <a:fillRef idx="1">
                <a:schemeClr val="lt1"/>
              </a:fillRef>
              <a:effectRef idx="0">
                <a:schemeClr val="dk1"/>
              </a:effectRef>
              <a:fontRef idx="minor">
                <a:schemeClr val="dk1"/>
              </a:fontRef>
            </p:style>
            <p:txBody>
              <a:bodyPr wrap="none" lIns="0" tIns="0" rIns="0" bIns="0" rtlCol="0" anchor="ctr">
                <a:spAutoFit/>
              </a:bodyPr>
              <a:lstStyle/>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FA0ED3"/>
                              </a:solidFill>
                              <a:latin typeface="Cambria Math" panose="02040503050406030204" pitchFamily="18" charset="0"/>
                            </a:rPr>
                          </m:ctrlPr>
                        </m:accPr>
                        <m:e>
                          <m:r>
                            <a:rPr lang="pt-BR" sz="2000" b="1" i="1" smtClean="0">
                              <a:solidFill>
                                <a:srgbClr val="FA0ED3"/>
                              </a:solidFill>
                              <a:latin typeface="Cambria Math" panose="02040503050406030204" pitchFamily="18" charset="0"/>
                            </a:rPr>
                            <m:t>𝑭</m:t>
                          </m:r>
                        </m:e>
                      </m:acc>
                      <m:r>
                        <a:rPr lang="pt-BR" sz="2000" b="0" i="1" smtClean="0">
                          <a:solidFill>
                            <a:srgbClr val="FA0ED3"/>
                          </a:solidFill>
                          <a:latin typeface="Cambria Math" panose="02040503050406030204" pitchFamily="18" charset="0"/>
                        </a:rPr>
                        <m:t>:</m:t>
                      </m:r>
                      <m:r>
                        <a:rPr lang="pt-BR" sz="2000" b="0" i="1" smtClean="0">
                          <a:solidFill>
                            <a:srgbClr val="FA0ED3"/>
                          </a:solidFill>
                          <a:latin typeface="Cambria Math" panose="02040503050406030204" pitchFamily="18" charset="0"/>
                        </a:rPr>
                        <m:t>𝑛𝑜𝑟𝑚𝑎𝑙</m:t>
                      </m:r>
                      <m:r>
                        <a:rPr lang="pt-BR" sz="2000" b="0" i="1" smtClean="0">
                          <a:solidFill>
                            <a:srgbClr val="FA0ED3"/>
                          </a:solidFill>
                          <a:latin typeface="Cambria Math" panose="02040503050406030204" pitchFamily="18" charset="0"/>
                        </a:rPr>
                        <m:t> </m:t>
                      </m:r>
                      <m:r>
                        <a:rPr lang="pt-BR" sz="2000" b="0" i="1" smtClean="0">
                          <a:solidFill>
                            <a:srgbClr val="FA0ED3"/>
                          </a:solidFill>
                          <a:latin typeface="Cambria Math" panose="02040503050406030204" pitchFamily="18" charset="0"/>
                        </a:rPr>
                        <m:t>𝑓𝑜𝑟𝑐𝑒</m:t>
                      </m:r>
                    </m:oMath>
                  </m:oMathPara>
                </a14:m>
                <a:endParaRPr lang="pt-BR" sz="2000" dirty="0"/>
              </a:p>
              <a:p>
                <a:pPr>
                  <a:lnSpc>
                    <a:spcPct val="120000"/>
                  </a:lnSpc>
                </a:pPr>
                <a14:m>
                  <m:oMathPara xmlns:m="http://schemas.openxmlformats.org/officeDocument/2006/math">
                    <m:oMathParaPr>
                      <m:jc m:val="centerGroup"/>
                    </m:oMathParaPr>
                    <m:oMath xmlns:m="http://schemas.openxmlformats.org/officeDocument/2006/math">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𝒇</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𝑓𝑟𝑖𝑐𝑡𝑖𝑜𝑛𝑎𝑙</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𝑓𝑜𝑟𝑐𝑒</m:t>
                      </m:r>
                    </m:oMath>
                  </m:oMathPara>
                </a14:m>
                <a:br>
                  <a:rPr lang="pt-BR" sz="2000" dirty="0"/>
                </a:br>
                <a:endParaRPr lang="pt-BR" sz="2000" dirty="0"/>
              </a:p>
              <a:p>
                <a:pPr>
                  <a:lnSpc>
                    <a:spcPct val="120000"/>
                  </a:lnSpc>
                </a:pPr>
                <a14:m>
                  <m:oMathPara xmlns:m="http://schemas.openxmlformats.org/officeDocument/2006/math">
                    <m:oMathParaPr>
                      <m:jc m:val="centerGroup"/>
                    </m:oMathParaPr>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𝝆</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𝝆</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𝜌</m:t>
                          </m:r>
                        </m:e>
                      </m:acc>
                    </m:oMath>
                    <m:oMath xmlns:m="http://schemas.openxmlformats.org/officeDocument/2006/math">
                      <m:sSub>
                        <m:sSubPr>
                          <m:ctrlPr>
                            <a:rPr lang="pt-BR" sz="2000" b="1" i="1" smtClean="0">
                              <a:solidFill>
                                <a:srgbClr val="ED7D31"/>
                              </a:solidFill>
                              <a:latin typeface="Cambria Math" panose="02040503050406030204" pitchFamily="18" charset="0"/>
                            </a:rPr>
                          </m:ctrlPr>
                        </m:sSubPr>
                        <m:e>
                          <m:r>
                            <a:rPr lang="pt-BR" sz="2000" b="1" i="1" smtClean="0">
                              <a:solidFill>
                                <a:srgbClr val="ED7D31"/>
                              </a:solidFill>
                              <a:latin typeface="Cambria Math" panose="02040503050406030204" pitchFamily="18" charset="0"/>
                            </a:rPr>
                            <m:t>𝒇</m:t>
                          </m:r>
                        </m:e>
                        <m:sub>
                          <m:r>
                            <a:rPr lang="pt-BR" sz="2000" b="1" i="1" smtClean="0">
                              <a:solidFill>
                                <a:srgbClr val="ED7D31"/>
                              </a:solidFill>
                              <a:latin typeface="Cambria Math" panose="02040503050406030204" pitchFamily="18" charset="0"/>
                            </a:rPr>
                            <m:t>𝒏</m:t>
                          </m:r>
                        </m:sub>
                      </m:sSub>
                      <m:acc>
                        <m:accPr>
                          <m:chr m:val="̂"/>
                          <m:ctrlPr>
                            <a:rPr lang="pt-BR" sz="2000" b="1" i="1" smtClean="0">
                              <a:solidFill>
                                <a:srgbClr val="ED7D31"/>
                              </a:solidFill>
                              <a:latin typeface="Cambria Math" panose="02040503050406030204" pitchFamily="18" charset="0"/>
                            </a:rPr>
                          </m:ctrlPr>
                        </m:accPr>
                        <m:e>
                          <m:r>
                            <a:rPr lang="pt-BR" sz="2000" b="1" i="1" smtClean="0">
                              <a:solidFill>
                                <a:srgbClr val="ED7D31"/>
                              </a:solidFill>
                              <a:latin typeface="Cambria Math" panose="02040503050406030204" pitchFamily="18" charset="0"/>
                            </a:rPr>
                            <m:t>𝒏</m:t>
                          </m:r>
                        </m:e>
                      </m:acc>
                      <m:r>
                        <a:rPr lang="pt-BR" sz="2000" b="0" i="1" smtClean="0">
                          <a:solidFill>
                            <a:srgbClr val="ED7D31"/>
                          </a:solidFill>
                          <a:latin typeface="Cambria Math" panose="02040503050406030204" pitchFamily="18" charset="0"/>
                        </a:rPr>
                        <m:t>:</m:t>
                      </m:r>
                      <m:r>
                        <a:rPr lang="pt-BR" sz="2000" b="0" i="1" smtClean="0">
                          <a:solidFill>
                            <a:srgbClr val="ED7D31"/>
                          </a:solidFill>
                          <a:latin typeface="Cambria Math" panose="02040503050406030204" pitchFamily="18" charset="0"/>
                        </a:rPr>
                        <m:t>𝑐𝑜𝑚𝑝𝑜𝑛𝑒𝑛𝑡</m:t>
                      </m:r>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𝑜𝑓</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𝑓</m:t>
                          </m:r>
                        </m:e>
                      </m:acc>
                      <m:r>
                        <a:rPr lang="pt-BR" sz="2000" b="0" i="1" smtClean="0">
                          <a:solidFill>
                            <a:srgbClr val="ED7D31"/>
                          </a:solidFill>
                          <a:latin typeface="Cambria Math" panose="02040503050406030204" pitchFamily="18" charset="0"/>
                        </a:rPr>
                        <m:t> </m:t>
                      </m:r>
                      <m:r>
                        <a:rPr lang="pt-BR" sz="2000" b="0" i="1" smtClean="0">
                          <a:solidFill>
                            <a:srgbClr val="ED7D31"/>
                          </a:solidFill>
                          <a:latin typeface="Cambria Math" panose="02040503050406030204" pitchFamily="18" charset="0"/>
                        </a:rPr>
                        <m:t>𝑜𝑛</m:t>
                      </m:r>
                      <m:r>
                        <a:rPr lang="pt-BR" sz="2000" b="0" i="1" smtClean="0">
                          <a:solidFill>
                            <a:srgbClr val="ED7D31"/>
                          </a:solidFill>
                          <a:latin typeface="Cambria Math" panose="02040503050406030204" pitchFamily="18" charset="0"/>
                        </a:rPr>
                        <m:t> </m:t>
                      </m:r>
                      <m:acc>
                        <m:accPr>
                          <m:chr m:val="̂"/>
                          <m:ctrlPr>
                            <a:rPr lang="pt-BR" sz="2000" i="1" smtClean="0">
                              <a:solidFill>
                                <a:srgbClr val="ED7D31"/>
                              </a:solidFill>
                              <a:latin typeface="Cambria Math" panose="02040503050406030204" pitchFamily="18" charset="0"/>
                            </a:rPr>
                          </m:ctrlPr>
                        </m:accPr>
                        <m:e>
                          <m:r>
                            <a:rPr lang="pt-BR" sz="2000" b="0" i="1" smtClean="0">
                              <a:solidFill>
                                <a:srgbClr val="ED7D31"/>
                              </a:solidFill>
                              <a:latin typeface="Cambria Math" panose="02040503050406030204" pitchFamily="18" charset="0"/>
                            </a:rPr>
                            <m:t>𝑛</m:t>
                          </m:r>
                        </m:e>
                      </m:acc>
                    </m:oMath>
                  </m:oMathPara>
                </a14:m>
                <a:endParaRPr lang="pt-BR" sz="2000" i="1" dirty="0">
                  <a:latin typeface="Cambria Math" panose="02040503050406030204" pitchFamily="18" charset="0"/>
                </a:endParaRPr>
              </a:p>
              <a:p>
                <a:pPr>
                  <a:lnSpc>
                    <a:spcPct val="120000"/>
                  </a:lnSpc>
                </a:pPr>
                <a14:m>
                  <m:oMathPara xmlns:m="http://schemas.openxmlformats.org/officeDocument/2006/math">
                    <m:oMathParaPr>
                      <m:jc m:val="centerGroup"/>
                    </m:oMathParaPr>
                    <m:oMath xmlns:m="http://schemas.openxmlformats.org/officeDocument/2006/math">
                      <m:r>
                        <a:rPr lang="pt-BR" sz="2000" b="1" i="1" smtClean="0">
                          <a:solidFill>
                            <a:srgbClr val="002060"/>
                          </a:solidFill>
                          <a:latin typeface="Cambria Math" panose="02040503050406030204" pitchFamily="18" charset="0"/>
                        </a:rPr>
                        <m:t>𝑴</m:t>
                      </m:r>
                      <m:acc>
                        <m:accPr>
                          <m:chr m:val="⃗"/>
                          <m:ctrlPr>
                            <a:rPr lang="pt-BR" sz="2000" b="1" i="1" smtClean="0">
                              <a:solidFill>
                                <a:srgbClr val="002060"/>
                              </a:solidFill>
                              <a:latin typeface="Cambria Math" panose="02040503050406030204" pitchFamily="18" charset="0"/>
                            </a:rPr>
                          </m:ctrlPr>
                        </m:accPr>
                        <m:e>
                          <m:r>
                            <a:rPr lang="pt-BR" sz="2000" b="1" i="1" smtClean="0">
                              <a:solidFill>
                                <a:srgbClr val="002060"/>
                              </a:solidFill>
                              <a:latin typeface="Cambria Math" panose="02040503050406030204" pitchFamily="18" charset="0"/>
                            </a:rPr>
                            <m:t>𝒈</m:t>
                          </m:r>
                        </m:e>
                      </m:acc>
                      <m:r>
                        <a:rPr lang="pt-BR" sz="2000" b="0" i="1" smtClean="0">
                          <a:solidFill>
                            <a:srgbClr val="002060"/>
                          </a:solidFill>
                          <a:latin typeface="Cambria Math" panose="02040503050406030204" pitchFamily="18" charset="0"/>
                        </a:rPr>
                        <m:t>:</m:t>
                      </m:r>
                      <m:r>
                        <a:rPr lang="pt-BR" sz="2000" b="0" i="1" smtClean="0">
                          <a:solidFill>
                            <a:srgbClr val="002060"/>
                          </a:solidFill>
                          <a:latin typeface="Cambria Math" panose="02040503050406030204" pitchFamily="18" charset="0"/>
                        </a:rPr>
                        <m:t>𝑤𝑒𝑖𝑔h𝑡</m:t>
                      </m:r>
                      <m:r>
                        <a:rPr lang="pt-BR" sz="2000" b="0" i="1" smtClean="0">
                          <a:solidFill>
                            <a:srgbClr val="002060"/>
                          </a:solidFill>
                          <a:latin typeface="Cambria Math" panose="02040503050406030204" pitchFamily="18" charset="0"/>
                        </a:rPr>
                        <m:t> </m:t>
                      </m:r>
                      <m:r>
                        <a:rPr lang="pt-BR" sz="2000" b="0" i="1" smtClean="0">
                          <a:solidFill>
                            <a:srgbClr val="002060"/>
                          </a:solidFill>
                          <a:latin typeface="Cambria Math" panose="02040503050406030204" pitchFamily="18" charset="0"/>
                        </a:rPr>
                        <m:t>𝑓𝑜𝑟𝑐𝑒</m:t>
                      </m:r>
                    </m:oMath>
                  </m:oMathPara>
                </a14:m>
                <a:endParaRPr lang="pt-BR" sz="2000" dirty="0">
                  <a:solidFill>
                    <a:srgbClr val="002060"/>
                  </a:solidFill>
                </a:endParaRPr>
              </a:p>
            </p:txBody>
          </p:sp>
        </mc:Choice>
        <mc:Fallback xmlns="">
          <p:sp>
            <p:nvSpPr>
              <p:cNvPr id="26" name="CaixaDeTexto 25">
                <a:extLst>
                  <a:ext uri="{FF2B5EF4-FFF2-40B4-BE49-F238E27FC236}">
                    <a16:creationId xmlns:a16="http://schemas.microsoft.com/office/drawing/2014/main" id="{1B5A6FD0-6ED5-A8EA-6B76-FE87517B8138}"/>
                  </a:ext>
                </a:extLst>
              </p:cNvPr>
              <p:cNvSpPr txBox="1">
                <a:spLocks noRot="1" noChangeAspect="1" noMove="1" noResize="1" noEditPoints="1" noAdjustHandles="1" noChangeArrowheads="1" noChangeShapeType="1" noTextEdit="1"/>
              </p:cNvSpPr>
              <p:nvPr/>
            </p:nvSpPr>
            <p:spPr>
              <a:xfrm>
                <a:off x="5137518" y="2792708"/>
                <a:ext cx="3246914" cy="2099870"/>
              </a:xfrm>
              <a:prstGeom prst="rect">
                <a:avLst/>
              </a:prstGeom>
              <a:blipFill>
                <a:blip r:embed="rId9"/>
                <a:stretch>
                  <a:fillRect b="-3188"/>
                </a:stretch>
              </a:blipFill>
              <a:ln w="19050">
                <a:noFill/>
              </a:ln>
            </p:spPr>
            <p:txBody>
              <a:bodyPr/>
              <a:lstStyle/>
              <a:p>
                <a:r>
                  <a:rPr lang="pt-BR">
                    <a:noFill/>
                  </a:rPr>
                  <a:t> </a:t>
                </a:r>
              </a:p>
            </p:txBody>
          </p:sp>
        </mc:Fallback>
      </mc:AlternateContent>
    </p:spTree>
    <p:extLst>
      <p:ext uri="{BB962C8B-B14F-4D97-AF65-F5344CB8AC3E}">
        <p14:creationId xmlns:p14="http://schemas.microsoft.com/office/powerpoint/2010/main" val="2315257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Tema do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o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o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TotalTime>
  <Words>1953</Words>
  <Application>Microsoft Office PowerPoint</Application>
  <PresentationFormat>On-screen Show (4:3)</PresentationFormat>
  <Paragraphs>371</Paragraphs>
  <Slides>46</Slides>
  <Notes>4</Notes>
  <HiddenSlides>0</HiddenSlides>
  <MMClips>3</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Calibri Light</vt:lpstr>
      <vt:lpstr>Cambria Math</vt:lpstr>
      <vt:lpstr>Wingdings</vt:lpstr>
      <vt:lpstr>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tatyana stankevicius</dc:creator>
  <cp:lastModifiedBy>matheus brustelo</cp:lastModifiedBy>
  <cp:revision>17</cp:revision>
  <dcterms:created xsi:type="dcterms:W3CDTF">2022-06-09T12:43:23Z</dcterms:created>
  <dcterms:modified xsi:type="dcterms:W3CDTF">2022-06-25T20:25:39Z</dcterms:modified>
</cp:coreProperties>
</file>